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000"/>
      </a:spcBef>
      <a:spcAft>
        <a:spcPts val="0"/>
      </a:spcAft>
      <a:buClrTx/>
      <a:buSzTx/>
      <a:buFontTx/>
      <a:buNone/>
      <a:tabLst/>
      <a:defRPr kumimoji="0" sz="2400" b="0" i="1" u="none" strike="noStrike" cap="none" spc="0" normalizeH="0" baseline="0">
        <a:ln>
          <a:noFill/>
        </a:ln>
        <a:solidFill>
          <a:srgbClr val="665AB7"/>
        </a:solidFill>
        <a:effectLst/>
        <a:uFillTx/>
        <a:latin typeface="Avenir Next Demi Bold"/>
        <a:ea typeface="Avenir Next Demi Bold"/>
        <a:cs typeface="Avenir Next Demi Bold"/>
        <a:sym typeface="Avenir Next Demi Bold"/>
      </a:defRPr>
    </a:lvl1pPr>
    <a:lvl2pPr marL="0" marR="0" indent="228600" algn="l" defTabSz="584200" rtl="0" fontAlgn="auto" latinLnBrk="0" hangingPunct="0">
      <a:lnSpc>
        <a:spcPct val="100000"/>
      </a:lnSpc>
      <a:spcBef>
        <a:spcPts val="1000"/>
      </a:spcBef>
      <a:spcAft>
        <a:spcPts val="0"/>
      </a:spcAft>
      <a:buClrTx/>
      <a:buSzTx/>
      <a:buFontTx/>
      <a:buNone/>
      <a:tabLst/>
      <a:defRPr kumimoji="0" sz="2400" b="0" i="1" u="none" strike="noStrike" cap="none" spc="0" normalizeH="0" baseline="0">
        <a:ln>
          <a:noFill/>
        </a:ln>
        <a:solidFill>
          <a:srgbClr val="665AB7"/>
        </a:solidFill>
        <a:effectLst/>
        <a:uFillTx/>
        <a:latin typeface="Avenir Next Demi Bold"/>
        <a:ea typeface="Avenir Next Demi Bold"/>
        <a:cs typeface="Avenir Next Demi Bold"/>
        <a:sym typeface="Avenir Next Demi Bold"/>
      </a:defRPr>
    </a:lvl2pPr>
    <a:lvl3pPr marL="0" marR="0" indent="457200" algn="l" defTabSz="584200" rtl="0" fontAlgn="auto" latinLnBrk="0" hangingPunct="0">
      <a:lnSpc>
        <a:spcPct val="100000"/>
      </a:lnSpc>
      <a:spcBef>
        <a:spcPts val="1000"/>
      </a:spcBef>
      <a:spcAft>
        <a:spcPts val="0"/>
      </a:spcAft>
      <a:buClrTx/>
      <a:buSzTx/>
      <a:buFontTx/>
      <a:buNone/>
      <a:tabLst/>
      <a:defRPr kumimoji="0" sz="2400" b="0" i="1" u="none" strike="noStrike" cap="none" spc="0" normalizeH="0" baseline="0">
        <a:ln>
          <a:noFill/>
        </a:ln>
        <a:solidFill>
          <a:srgbClr val="665AB7"/>
        </a:solidFill>
        <a:effectLst/>
        <a:uFillTx/>
        <a:latin typeface="Avenir Next Demi Bold"/>
        <a:ea typeface="Avenir Next Demi Bold"/>
        <a:cs typeface="Avenir Next Demi Bold"/>
        <a:sym typeface="Avenir Next Demi Bold"/>
      </a:defRPr>
    </a:lvl3pPr>
    <a:lvl4pPr marL="0" marR="0" indent="685800" algn="l" defTabSz="584200" rtl="0" fontAlgn="auto" latinLnBrk="0" hangingPunct="0">
      <a:lnSpc>
        <a:spcPct val="100000"/>
      </a:lnSpc>
      <a:spcBef>
        <a:spcPts val="1000"/>
      </a:spcBef>
      <a:spcAft>
        <a:spcPts val="0"/>
      </a:spcAft>
      <a:buClrTx/>
      <a:buSzTx/>
      <a:buFontTx/>
      <a:buNone/>
      <a:tabLst/>
      <a:defRPr kumimoji="0" sz="2400" b="0" i="1" u="none" strike="noStrike" cap="none" spc="0" normalizeH="0" baseline="0">
        <a:ln>
          <a:noFill/>
        </a:ln>
        <a:solidFill>
          <a:srgbClr val="665AB7"/>
        </a:solidFill>
        <a:effectLst/>
        <a:uFillTx/>
        <a:latin typeface="Avenir Next Demi Bold"/>
        <a:ea typeface="Avenir Next Demi Bold"/>
        <a:cs typeface="Avenir Next Demi Bold"/>
        <a:sym typeface="Avenir Next Demi Bold"/>
      </a:defRPr>
    </a:lvl4pPr>
    <a:lvl5pPr marL="0" marR="0" indent="914400" algn="l" defTabSz="584200" rtl="0" fontAlgn="auto" latinLnBrk="0" hangingPunct="0">
      <a:lnSpc>
        <a:spcPct val="100000"/>
      </a:lnSpc>
      <a:spcBef>
        <a:spcPts val="1000"/>
      </a:spcBef>
      <a:spcAft>
        <a:spcPts val="0"/>
      </a:spcAft>
      <a:buClrTx/>
      <a:buSzTx/>
      <a:buFontTx/>
      <a:buNone/>
      <a:tabLst/>
      <a:defRPr kumimoji="0" sz="2400" b="0" i="1" u="none" strike="noStrike" cap="none" spc="0" normalizeH="0" baseline="0">
        <a:ln>
          <a:noFill/>
        </a:ln>
        <a:solidFill>
          <a:srgbClr val="665AB7"/>
        </a:solidFill>
        <a:effectLst/>
        <a:uFillTx/>
        <a:latin typeface="Avenir Next Demi Bold"/>
        <a:ea typeface="Avenir Next Demi Bold"/>
        <a:cs typeface="Avenir Next Demi Bold"/>
        <a:sym typeface="Avenir Next Demi Bold"/>
      </a:defRPr>
    </a:lvl5pPr>
    <a:lvl6pPr marL="0" marR="0" indent="1143000" algn="l" defTabSz="584200" rtl="0" fontAlgn="auto" latinLnBrk="0" hangingPunct="0">
      <a:lnSpc>
        <a:spcPct val="100000"/>
      </a:lnSpc>
      <a:spcBef>
        <a:spcPts val="1000"/>
      </a:spcBef>
      <a:spcAft>
        <a:spcPts val="0"/>
      </a:spcAft>
      <a:buClrTx/>
      <a:buSzTx/>
      <a:buFontTx/>
      <a:buNone/>
      <a:tabLst/>
      <a:defRPr kumimoji="0" sz="2400" b="0" i="1" u="none" strike="noStrike" cap="none" spc="0" normalizeH="0" baseline="0">
        <a:ln>
          <a:noFill/>
        </a:ln>
        <a:solidFill>
          <a:srgbClr val="665AB7"/>
        </a:solidFill>
        <a:effectLst/>
        <a:uFillTx/>
        <a:latin typeface="Avenir Next Demi Bold"/>
        <a:ea typeface="Avenir Next Demi Bold"/>
        <a:cs typeface="Avenir Next Demi Bold"/>
        <a:sym typeface="Avenir Next Demi Bold"/>
      </a:defRPr>
    </a:lvl6pPr>
    <a:lvl7pPr marL="0" marR="0" indent="1371600" algn="l" defTabSz="584200" rtl="0" fontAlgn="auto" latinLnBrk="0" hangingPunct="0">
      <a:lnSpc>
        <a:spcPct val="100000"/>
      </a:lnSpc>
      <a:spcBef>
        <a:spcPts val="1000"/>
      </a:spcBef>
      <a:spcAft>
        <a:spcPts val="0"/>
      </a:spcAft>
      <a:buClrTx/>
      <a:buSzTx/>
      <a:buFontTx/>
      <a:buNone/>
      <a:tabLst/>
      <a:defRPr kumimoji="0" sz="2400" b="0" i="1" u="none" strike="noStrike" cap="none" spc="0" normalizeH="0" baseline="0">
        <a:ln>
          <a:noFill/>
        </a:ln>
        <a:solidFill>
          <a:srgbClr val="665AB7"/>
        </a:solidFill>
        <a:effectLst/>
        <a:uFillTx/>
        <a:latin typeface="Avenir Next Demi Bold"/>
        <a:ea typeface="Avenir Next Demi Bold"/>
        <a:cs typeface="Avenir Next Demi Bold"/>
        <a:sym typeface="Avenir Next Demi Bold"/>
      </a:defRPr>
    </a:lvl7pPr>
    <a:lvl8pPr marL="0" marR="0" indent="1600200" algn="l" defTabSz="584200" rtl="0" fontAlgn="auto" latinLnBrk="0" hangingPunct="0">
      <a:lnSpc>
        <a:spcPct val="100000"/>
      </a:lnSpc>
      <a:spcBef>
        <a:spcPts val="1000"/>
      </a:spcBef>
      <a:spcAft>
        <a:spcPts val="0"/>
      </a:spcAft>
      <a:buClrTx/>
      <a:buSzTx/>
      <a:buFontTx/>
      <a:buNone/>
      <a:tabLst/>
      <a:defRPr kumimoji="0" sz="2400" b="0" i="1" u="none" strike="noStrike" cap="none" spc="0" normalizeH="0" baseline="0">
        <a:ln>
          <a:noFill/>
        </a:ln>
        <a:solidFill>
          <a:srgbClr val="665AB7"/>
        </a:solidFill>
        <a:effectLst/>
        <a:uFillTx/>
        <a:latin typeface="Avenir Next Demi Bold"/>
        <a:ea typeface="Avenir Next Demi Bold"/>
        <a:cs typeface="Avenir Next Demi Bold"/>
        <a:sym typeface="Avenir Next Demi Bold"/>
      </a:defRPr>
    </a:lvl8pPr>
    <a:lvl9pPr marL="0" marR="0" indent="1828800" algn="l" defTabSz="584200" rtl="0" fontAlgn="auto" latinLnBrk="0" hangingPunct="0">
      <a:lnSpc>
        <a:spcPct val="100000"/>
      </a:lnSpc>
      <a:spcBef>
        <a:spcPts val="1000"/>
      </a:spcBef>
      <a:spcAft>
        <a:spcPts val="0"/>
      </a:spcAft>
      <a:buClrTx/>
      <a:buSzTx/>
      <a:buFontTx/>
      <a:buNone/>
      <a:tabLst/>
      <a:defRPr kumimoji="0" sz="2400" b="0" i="1" u="none" strike="noStrike" cap="none" spc="0" normalizeH="0" baseline="0">
        <a:ln>
          <a:noFill/>
        </a:ln>
        <a:solidFill>
          <a:srgbClr val="665AB7"/>
        </a:solidFill>
        <a:effectLst/>
        <a:uFillTx/>
        <a:latin typeface="Avenir Next Demi Bold"/>
        <a:ea typeface="Avenir Next Demi Bold"/>
        <a:cs typeface="Avenir Next Demi Bold"/>
        <a:sym typeface="Avenir Next Demi 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6D6A67"/>
        </a:fontRef>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6F4EF"/>
        </a:fontRef>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1270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Ref idx="major">
          <a:srgbClr val="6D6A67"/>
        </a:fontRef>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ajor">
          <a:srgbClr val="6D6A67"/>
        </a:fontRef>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Ref idx="major">
          <a:srgbClr val="6D6A67"/>
        </a:fontRef>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ajor">
          <a:srgbClr val="6D6A67"/>
        </a:fontRef>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Ref idx="major">
          <a:srgbClr val="F6F4EF"/>
        </a:fontRef>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Ref idx="major">
          <a:srgbClr val="6D6A67"/>
        </a:fontRef>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Ref idx="major">
          <a:srgbClr val="6D6A67"/>
        </a:fontRef>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Ref idx="major">
          <a:srgbClr val="6D6A67"/>
        </a:fontRef>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Ref idx="major">
          <a:srgbClr val="6D6A67"/>
        </a:fontRef>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1"/>
  </p:normalViewPr>
  <p:slideViewPr>
    <p:cSldViewPr snapToGrid="0">
      <p:cViewPr varScale="1">
        <p:scale>
          <a:sx n="77" d="100"/>
          <a:sy n="77" d="100"/>
        </p:scale>
        <p:origin x="164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1143000" y="685800"/>
            <a:ext cx="4572000" cy="3429000"/>
          </a:xfrm>
          <a:prstGeom prst="rect">
            <a:avLst/>
          </a:prstGeom>
        </p:spPr>
        <p:txBody>
          <a:bodyPr/>
          <a:lstStyle/>
          <a:p>
            <a:endParaRPr/>
          </a:p>
        </p:txBody>
      </p:sp>
      <p:sp>
        <p:nvSpPr>
          <p:cNvPr id="140" name="Shape 14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a:ea typeface="Avenir"/>
        <a:cs typeface="Avenir"/>
        <a:sym typeface="Avenir Roman"/>
      </a:defRPr>
    </a:lvl1pPr>
    <a:lvl2pPr indent="228600" defTabSz="457200" latinLnBrk="0">
      <a:lnSpc>
        <a:spcPct val="125000"/>
      </a:lnSpc>
      <a:defRPr sz="2400">
        <a:latin typeface="Avenir"/>
        <a:ea typeface="Avenir"/>
        <a:cs typeface="Avenir"/>
        <a:sym typeface="Avenir Roman"/>
      </a:defRPr>
    </a:lvl2pPr>
    <a:lvl3pPr indent="457200" defTabSz="457200" latinLnBrk="0">
      <a:lnSpc>
        <a:spcPct val="125000"/>
      </a:lnSpc>
      <a:defRPr sz="2400">
        <a:latin typeface="Avenir"/>
        <a:ea typeface="Avenir"/>
        <a:cs typeface="Avenir"/>
        <a:sym typeface="Avenir Roman"/>
      </a:defRPr>
    </a:lvl3pPr>
    <a:lvl4pPr indent="685800" defTabSz="457200" latinLnBrk="0">
      <a:lnSpc>
        <a:spcPct val="125000"/>
      </a:lnSpc>
      <a:defRPr sz="2400">
        <a:latin typeface="Avenir"/>
        <a:ea typeface="Avenir"/>
        <a:cs typeface="Avenir"/>
        <a:sym typeface="Avenir Roman"/>
      </a:defRPr>
    </a:lvl4pPr>
    <a:lvl5pPr indent="914400" defTabSz="457200" latinLnBrk="0">
      <a:lnSpc>
        <a:spcPct val="125000"/>
      </a:lnSpc>
      <a:defRPr sz="2400">
        <a:latin typeface="Avenir"/>
        <a:ea typeface="Avenir"/>
        <a:cs typeface="Avenir"/>
        <a:sym typeface="Avenir Roman"/>
      </a:defRPr>
    </a:lvl5pPr>
    <a:lvl6pPr indent="1143000" defTabSz="457200" latinLnBrk="0">
      <a:lnSpc>
        <a:spcPct val="125000"/>
      </a:lnSpc>
      <a:defRPr sz="2400">
        <a:latin typeface="Avenir"/>
        <a:ea typeface="Avenir"/>
        <a:cs typeface="Avenir"/>
        <a:sym typeface="Avenir Roman"/>
      </a:defRPr>
    </a:lvl6pPr>
    <a:lvl7pPr indent="1371600" defTabSz="457200" latinLnBrk="0">
      <a:lnSpc>
        <a:spcPct val="125000"/>
      </a:lnSpc>
      <a:defRPr sz="2400">
        <a:latin typeface="Avenir"/>
        <a:ea typeface="Avenir"/>
        <a:cs typeface="Avenir"/>
        <a:sym typeface="Avenir Roman"/>
      </a:defRPr>
    </a:lvl7pPr>
    <a:lvl8pPr indent="1600200" defTabSz="457200" latinLnBrk="0">
      <a:lnSpc>
        <a:spcPct val="125000"/>
      </a:lnSpc>
      <a:defRPr sz="2400">
        <a:latin typeface="Avenir"/>
        <a:ea typeface="Avenir"/>
        <a:cs typeface="Avenir"/>
        <a:sym typeface="Avenir Roman"/>
      </a:defRPr>
    </a:lvl8pPr>
    <a:lvl9pPr indent="1828800" defTabSz="457200" latinLnBrk="0">
      <a:lnSpc>
        <a:spcPct val="125000"/>
      </a:lnSpc>
      <a:defRPr sz="2400">
        <a:latin typeface="Avenir"/>
        <a:ea typeface="Avenir"/>
        <a:cs typeface="Avenir"/>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ttp3-explained.haxx.se/f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r>
              <a:t>C3I-02 10/09/2024 - 1re séance (9h-12 &amp; 13h30-17h30)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r>
              <a:t>23/02/21 matin 2h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r>
              <a:t>Robert Cailliau a contribué au développement et, de façon cruciale, à la diffusion du World Wide Web dès son invention avec Tim Berners-Lee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prstGeom prst="rect">
            <a:avLst/>
          </a:prstGeom>
        </p:spPr>
        <p:txBody>
          <a:bodyPr/>
          <a:lstStyle/>
          <a:p>
            <a:endParaRPr/>
          </a:p>
        </p:txBody>
      </p:sp>
      <p:sp>
        <p:nvSpPr>
          <p:cNvPr id="377" name="Shape 377"/>
          <p:cNvSpPr>
            <a:spLocks noGrp="1"/>
          </p:cNvSpPr>
          <p:nvPr>
            <p:ph type="body" sz="quarter" idx="1"/>
          </p:nvPr>
        </p:nvSpPr>
        <p:spPr>
          <a:prstGeom prst="rect">
            <a:avLst/>
          </a:prstGeom>
        </p:spPr>
        <p:txBody>
          <a:bodyPr/>
          <a:lstStyle/>
          <a:p>
            <a:r>
              <a:t>RS09 : todo : Revoir la police pour le pptx</a:t>
            </a:r>
          </a:p>
          <a:p>
            <a:r>
              <a:t>Todo: faire des images…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prstGeom prst="rect">
            <a:avLst/>
          </a:prstGeom>
        </p:spPr>
        <p:txBody>
          <a:bodyPr/>
          <a:lstStyle/>
          <a:p>
            <a:endParaRPr/>
          </a:p>
        </p:txBody>
      </p:sp>
      <p:sp>
        <p:nvSpPr>
          <p:cNvPr id="414" name="Shape 414"/>
          <p:cNvSpPr>
            <a:spLocks noGrp="1"/>
          </p:cNvSpPr>
          <p:nvPr>
            <p:ph type="body" sz="quarter" idx="1"/>
          </p:nvPr>
        </p:nvSpPr>
        <p:spPr>
          <a:prstGeom prst="rect">
            <a:avLst/>
          </a:prstGeom>
        </p:spPr>
        <p:txBody>
          <a:bodyPr/>
          <a:lstStyle/>
          <a:p>
            <a:r>
              <a:t>SSL : Secure Sockets Layer -TLS : Transport Layer Security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Shape 425"/>
          <p:cNvSpPr>
            <a:spLocks noGrp="1" noRot="1" noChangeAspect="1"/>
          </p:cNvSpPr>
          <p:nvPr>
            <p:ph type="sldImg"/>
          </p:nvPr>
        </p:nvSpPr>
        <p:spPr>
          <a:prstGeom prst="rect">
            <a:avLst/>
          </a:prstGeom>
        </p:spPr>
        <p:txBody>
          <a:bodyPr/>
          <a:lstStyle/>
          <a:p>
            <a:endParaRPr/>
          </a:p>
        </p:txBody>
      </p:sp>
      <p:sp>
        <p:nvSpPr>
          <p:cNvPr id="426" name="Shape 426"/>
          <p:cNvSpPr>
            <a:spLocks noGrp="1"/>
          </p:cNvSpPr>
          <p:nvPr>
            <p:ph type="body" sz="quarter" idx="1"/>
          </p:nvPr>
        </p:nvSpPr>
        <p:spPr>
          <a:prstGeom prst="rect">
            <a:avLst/>
          </a:prstGeom>
        </p:spPr>
        <p:txBody>
          <a:bodyPr/>
          <a:lstStyle/>
          <a:p>
            <a:r>
              <a:t>Le head-of-line blocking (blocage de tête de file, ou HOL blocking) désigne un goulot d'étranglement de performance qui se produit lorsqu'une file d'attente de paquets est bloquée par le premier paquet, même si d'autres paquets pourraient être traités.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p>
            <a:r>
              <a:t>todo : Développer HTTP/3. Cf. </a:t>
            </a:r>
            <a:r>
              <a:rPr u="sng">
                <a:solidFill>
                  <a:schemeClr val="accent5">
                    <a:satOff val="8112"/>
                    <a:lumOff val="-14630"/>
                  </a:schemeClr>
                </a:solidFill>
                <a:hlinkClick r:id="rId3"/>
              </a:rPr>
              <a:t>https://http3-explained.haxx.se/fr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noRot="1" noChangeAspect="1"/>
          </p:cNvSpPr>
          <p:nvPr>
            <p:ph type="sldImg"/>
          </p:nvPr>
        </p:nvSpPr>
        <p:spPr>
          <a:prstGeom prst="rect">
            <a:avLst/>
          </a:prstGeom>
        </p:spPr>
        <p:txBody>
          <a:bodyPr/>
          <a:lstStyle/>
          <a:p>
            <a:endParaRPr/>
          </a:p>
        </p:txBody>
      </p:sp>
      <p:sp>
        <p:nvSpPr>
          <p:cNvPr id="457" name="Shape 457"/>
          <p:cNvSpPr>
            <a:spLocks noGrp="1"/>
          </p:cNvSpPr>
          <p:nvPr>
            <p:ph type="body" sz="quarter" idx="1"/>
          </p:nvPr>
        </p:nvSpPr>
        <p:spPr>
          <a:prstGeom prst="rect">
            <a:avLst/>
          </a:prstGeom>
        </p:spPr>
        <p:txBody>
          <a:bodyPr/>
          <a:lstStyle/>
          <a:p>
            <a:r>
              <a:t>Dans Firefox, Outils / Developpement web / Réseau on peut sélectionner une URL est clic-droit / Copier / Copier comme cURL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463"/>
          <p:cNvSpPr>
            <a:spLocks noGrp="1" noRot="1" noChangeAspect="1"/>
          </p:cNvSpPr>
          <p:nvPr>
            <p:ph type="sldImg"/>
          </p:nvPr>
        </p:nvSpPr>
        <p:spPr>
          <a:prstGeom prst="rect">
            <a:avLst/>
          </a:prstGeom>
        </p:spPr>
        <p:txBody>
          <a:bodyPr/>
          <a:lstStyle/>
          <a:p>
            <a:endParaRPr/>
          </a:p>
        </p:txBody>
      </p:sp>
      <p:sp>
        <p:nvSpPr>
          <p:cNvPr id="464" name="Shape 464"/>
          <p:cNvSpPr>
            <a:spLocks noGrp="1"/>
          </p:cNvSpPr>
          <p:nvPr>
            <p:ph type="body" sz="quarter" idx="1"/>
          </p:nvPr>
        </p:nvSpPr>
        <p:spPr>
          <a:prstGeom prst="rect">
            <a:avLst/>
          </a:prstGeom>
        </p:spPr>
        <p:txBody>
          <a:bodyPr/>
          <a:lstStyle/>
          <a:p>
            <a:r>
              <a:t>CSS3 est en développement continu.</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a:spLocks noGrp="1" noRot="1" noChangeAspect="1"/>
          </p:cNvSpPr>
          <p:nvPr>
            <p:ph type="sldImg"/>
          </p:nvPr>
        </p:nvSpPr>
        <p:spPr>
          <a:prstGeom prst="rect">
            <a:avLst/>
          </a:prstGeom>
        </p:spPr>
        <p:txBody>
          <a:bodyPr/>
          <a:lstStyle/>
          <a:p>
            <a:endParaRPr/>
          </a:p>
        </p:txBody>
      </p:sp>
      <p:sp>
        <p:nvSpPr>
          <p:cNvPr id="492" name="Shape 492"/>
          <p:cNvSpPr>
            <a:spLocks noGrp="1"/>
          </p:cNvSpPr>
          <p:nvPr>
            <p:ph type="body" sz="quarter" idx="1"/>
          </p:nvPr>
        </p:nvSpPr>
        <p:spPr>
          <a:prstGeom prst="rect">
            <a:avLst/>
          </a:prstGeom>
        </p:spPr>
        <p:txBody>
          <a:bodyPr/>
          <a:lstStyle/>
          <a:p>
            <a:r>
              <a:t>Donner exemples :</a:t>
            </a:r>
          </a:p>
          <a:p>
            <a:pPr marL="435428" indent="-435428">
              <a:buClr>
                <a:srgbClr val="991200"/>
              </a:buClr>
              <a:buSzPct val="70000"/>
              <a:buFont typeface="Zapf Dingbats"/>
              <a:buChar char="-"/>
            </a:pPr>
            <a:r>
              <a:t>module php d’apache</a:t>
            </a:r>
          </a:p>
          <a:p>
            <a:pPr marL="435428" indent="-435428">
              <a:buClr>
                <a:srgbClr val="991200"/>
              </a:buClr>
              <a:buSzPct val="70000"/>
              <a:buFont typeface="Zapf Dingbats"/>
              <a:buChar char="-"/>
            </a:pPr>
            <a:r>
              <a:t>un script php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Shape 498"/>
          <p:cNvSpPr>
            <a:spLocks noGrp="1" noRot="1" noChangeAspect="1"/>
          </p:cNvSpPr>
          <p:nvPr>
            <p:ph type="sldImg"/>
          </p:nvPr>
        </p:nvSpPr>
        <p:spPr>
          <a:prstGeom prst="rect">
            <a:avLst/>
          </a:prstGeom>
        </p:spPr>
        <p:txBody>
          <a:bodyPr/>
          <a:lstStyle/>
          <a:p>
            <a:endParaRPr/>
          </a:p>
        </p:txBody>
      </p:sp>
      <p:sp>
        <p:nvSpPr>
          <p:cNvPr id="499" name="Shape 499"/>
          <p:cNvSpPr>
            <a:spLocks noGrp="1"/>
          </p:cNvSpPr>
          <p:nvPr>
            <p:ph type="body" sz="quarter" idx="1"/>
          </p:nvPr>
        </p:nvSpPr>
        <p:spPr>
          <a:prstGeom prst="rect">
            <a:avLst/>
          </a:prstGeom>
        </p:spPr>
        <p:txBody>
          <a:bodyPr/>
          <a:lstStyle/>
          <a:p>
            <a:r>
              <a:t>SVG (Scalable Vector Graphics)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t>Couches OSI : pas oralement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Shape 523"/>
          <p:cNvSpPr>
            <a:spLocks noGrp="1" noRot="1" noChangeAspect="1"/>
          </p:cNvSpPr>
          <p:nvPr>
            <p:ph type="sldImg"/>
          </p:nvPr>
        </p:nvSpPr>
        <p:spPr>
          <a:prstGeom prst="rect">
            <a:avLst/>
          </a:prstGeom>
        </p:spPr>
        <p:txBody>
          <a:bodyPr/>
          <a:lstStyle/>
          <a:p>
            <a:endParaRPr/>
          </a:p>
        </p:txBody>
      </p:sp>
      <p:sp>
        <p:nvSpPr>
          <p:cNvPr id="524" name="Shape 524"/>
          <p:cNvSpPr>
            <a:spLocks noGrp="1"/>
          </p:cNvSpPr>
          <p:nvPr>
            <p:ph type="body" sz="quarter" idx="1"/>
          </p:nvPr>
        </p:nvSpPr>
        <p:spPr>
          <a:prstGeom prst="rect">
            <a:avLst/>
          </a:prstGeom>
        </p:spPr>
        <p:txBody>
          <a:bodyPr/>
          <a:lstStyle/>
          <a:p>
            <a: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prstGeom prst="rect">
            <a:avLst/>
          </a:prstGeom>
        </p:spPr>
        <p:txBody>
          <a:bodyPr/>
          <a:lstStyle/>
          <a:p>
            <a:endParaRPr/>
          </a:p>
        </p:txBody>
      </p:sp>
      <p:sp>
        <p:nvSpPr>
          <p:cNvPr id="630" name="Shape 630"/>
          <p:cNvSpPr>
            <a:spLocks noGrp="1"/>
          </p:cNvSpPr>
          <p:nvPr>
            <p:ph type="body" sz="quarter" idx="1"/>
          </p:nvPr>
        </p:nvSpPr>
        <p:spPr>
          <a:prstGeom prst="rect">
            <a:avLst/>
          </a:prstGeom>
        </p:spPr>
        <p:txBody>
          <a:bodyPr/>
          <a:lstStyle/>
          <a:p>
            <a:r>
              <a:t>RS08 - 17/02/22 - 4h revoir xml (applications)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hape 638"/>
          <p:cNvSpPr>
            <a:spLocks noGrp="1" noRot="1" noChangeAspect="1"/>
          </p:cNvSpPr>
          <p:nvPr>
            <p:ph type="sldImg"/>
          </p:nvPr>
        </p:nvSpPr>
        <p:spPr>
          <a:prstGeom prst="rect">
            <a:avLst/>
          </a:prstGeom>
        </p:spPr>
        <p:txBody>
          <a:bodyPr/>
          <a:lstStyle/>
          <a:p>
            <a:endParaRPr/>
          </a:p>
        </p:txBody>
      </p:sp>
      <p:sp>
        <p:nvSpPr>
          <p:cNvPr id="639" name="Shape 639"/>
          <p:cNvSpPr>
            <a:spLocks noGrp="1"/>
          </p:cNvSpPr>
          <p:nvPr>
            <p:ph type="body" sz="quarter" idx="1"/>
          </p:nvPr>
        </p:nvSpPr>
        <p:spPr>
          <a:prstGeom prst="rect">
            <a:avLst/>
          </a:prstGeom>
        </p:spPr>
        <p:txBody>
          <a:bodyPr/>
          <a:lstStyle/>
          <a:p>
            <a:r>
              <a:t>? 2025_01 20/01/2026 4h 53-12p.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t>Annexe de p7 à p19 soit 12p</a:t>
            </a:r>
          </a:p>
          <a:p>
            <a:r>
              <a:t>11/2020 : ajout de : Voir STD 13,…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r>
              <a:t>ou domaine de premier niveau</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t>arcep est le domaine de second niveau (SLD : Second Level Domain)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r>
              <a:t>Depuis le 15 mars 2013, l’enregistrement de noms de domaine sous les extensions .tm.fr, .asso.fr, .asso.re, .com.fr et .com.re n’est plus possible.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t>suite : ‘Avec un point final’</a:t>
            </a:r>
          </a:p>
          <a:p>
            <a:r>
              <a:t>sous-domaine &lt;=&gt; label dans RFC 1035 (Domain names - implementation and specification)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r>
              <a:t>6 clics</a:t>
            </a:r>
          </a:p>
          <a:p>
            <a:r>
              <a:t>La commande ; le status ; les réponses</a:t>
            </a:r>
          </a:p>
          <a:p>
            <a:r>
              <a:t>Question section : rappel de la question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p>
            <a:r>
              <a:t>À détailler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re et sous-titre">
    <p:spTree>
      <p:nvGrpSpPr>
        <p:cNvPr id="1" name=""/>
        <p:cNvGrpSpPr/>
        <p:nvPr/>
      </p:nvGrpSpPr>
      <p:grpSpPr>
        <a:xfrm>
          <a:off x="0" y="0"/>
          <a:ext cx="0" cy="0"/>
          <a:chOff x="0" y="0"/>
          <a:chExt cx="0" cy="0"/>
        </a:xfrm>
      </p:grpSpPr>
      <p:sp>
        <p:nvSpPr>
          <p:cNvPr id="13" name="Losange"/>
          <p:cNvSpPr/>
          <p:nvPr/>
        </p:nvSpPr>
        <p:spPr>
          <a:xfrm>
            <a:off x="406400" y="86233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sz="1200" i="0">
                <a:solidFill>
                  <a:srgbClr val="000000"/>
                </a:solidFill>
                <a:latin typeface="Helvetica"/>
                <a:ea typeface="Helvetica"/>
                <a:cs typeface="Helvetica"/>
                <a:sym typeface="Helvetica"/>
              </a:defRPr>
            </a:pPr>
            <a:endParaRPr/>
          </a:p>
        </p:txBody>
      </p:sp>
      <p:sp>
        <p:nvSpPr>
          <p:cNvPr id="14" name="Losange"/>
          <p:cNvSpPr/>
          <p:nvPr/>
        </p:nvSpPr>
        <p:spPr>
          <a:xfrm>
            <a:off x="406400" y="86741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sz="1200" i="0">
                <a:solidFill>
                  <a:srgbClr val="000000"/>
                </a:solidFill>
                <a:latin typeface="Helvetica"/>
                <a:ea typeface="Helvetica"/>
                <a:cs typeface="Helvetica"/>
                <a:sym typeface="Helvetica"/>
              </a:defRPr>
            </a:pPr>
            <a:endParaRPr/>
          </a:p>
        </p:txBody>
      </p:sp>
      <p:sp>
        <p:nvSpPr>
          <p:cNvPr id="15" name="Date"/>
          <p:cNvSpPr>
            <a:spLocks noGrp="1"/>
          </p:cNvSpPr>
          <p:nvPr>
            <p:ph type="body" sz="quarter" idx="21"/>
          </p:nvPr>
        </p:nvSpPr>
        <p:spPr>
          <a:xfrm>
            <a:off x="369422" y="8807450"/>
            <a:ext cx="12255501" cy="406400"/>
          </a:xfrm>
          <a:prstGeom prst="rect">
            <a:avLst/>
          </a:prstGeom>
        </p:spPr>
        <p:txBody>
          <a:bodyPr anchor="ctr">
            <a:spAutoFit/>
          </a:bodyPr>
          <a:lstStyle>
            <a:lvl1pPr marL="0" indent="0">
              <a:spcBef>
                <a:spcPts val="0"/>
              </a:spcBef>
              <a:buClrTx/>
              <a:buSzTx/>
              <a:buFontTx/>
              <a:buNone/>
              <a:defRPr sz="1800" b="0" i="1">
                <a:solidFill>
                  <a:srgbClr val="5C86B9"/>
                </a:solidFill>
              </a:defRPr>
            </a:lvl1pPr>
          </a:lstStyle>
          <a:p>
            <a:r>
              <a:t>Date</a:t>
            </a:r>
          </a:p>
        </p:txBody>
      </p:sp>
      <p:sp>
        <p:nvSpPr>
          <p:cNvPr id="16" name="Texte du titre"/>
          <p:cNvSpPr txBox="1">
            <a:spLocks noGrp="1"/>
          </p:cNvSpPr>
          <p:nvPr>
            <p:ph type="title"/>
          </p:nvPr>
        </p:nvSpPr>
        <p:spPr>
          <a:xfrm>
            <a:off x="355600" y="914896"/>
            <a:ext cx="12293600" cy="1183184"/>
          </a:xfrm>
          <a:prstGeom prst="rect">
            <a:avLst/>
          </a:prstGeom>
        </p:spPr>
        <p:txBody>
          <a:bodyPr anchor="b"/>
          <a:lstStyle>
            <a:lvl1pPr>
              <a:defRPr>
                <a:latin typeface="+mj-lt"/>
                <a:ea typeface="+mj-ea"/>
                <a:cs typeface="+mj-cs"/>
                <a:sym typeface="Book Antiqua"/>
              </a:defRPr>
            </a:lvl1pPr>
          </a:lstStyle>
          <a:p>
            <a:r>
              <a:t>Texte du titre</a:t>
            </a:r>
          </a:p>
        </p:txBody>
      </p:sp>
      <p:sp>
        <p:nvSpPr>
          <p:cNvPr id="17" name="Texte niveau 1…"/>
          <p:cNvSpPr txBox="1">
            <a:spLocks noGrp="1"/>
          </p:cNvSpPr>
          <p:nvPr>
            <p:ph type="body" sz="quarter" idx="1"/>
          </p:nvPr>
        </p:nvSpPr>
        <p:spPr>
          <a:xfrm>
            <a:off x="355600" y="8001000"/>
            <a:ext cx="12293600" cy="681959"/>
          </a:xfrm>
          <a:prstGeom prst="rect">
            <a:avLst/>
          </a:prstGeom>
        </p:spPr>
        <p:txBody>
          <a:bodyPr/>
          <a:lstStyle>
            <a:lvl1pPr marL="0" indent="0">
              <a:spcBef>
                <a:spcPts val="1000"/>
              </a:spcBef>
              <a:buClrTx/>
              <a:buSzTx/>
              <a:buFontTx/>
              <a:buNone/>
              <a:defRPr sz="2400" b="0" i="1">
                <a:solidFill>
                  <a:srgbClr val="665AB7"/>
                </a:solidFill>
                <a:latin typeface="Avenir Next Demi Bold"/>
                <a:ea typeface="Avenir Next Demi Bold"/>
                <a:cs typeface="Avenir Next Demi Bold"/>
                <a:sym typeface="Avenir Next Demi Bold"/>
              </a:defRPr>
            </a:lvl1pPr>
            <a:lvl2pPr marL="0" indent="228600">
              <a:spcBef>
                <a:spcPts val="1000"/>
              </a:spcBef>
              <a:buClrTx/>
              <a:buSzTx/>
              <a:buFontTx/>
              <a:buNone/>
              <a:defRPr i="1">
                <a:solidFill>
                  <a:srgbClr val="665AB7"/>
                </a:solidFill>
                <a:latin typeface="Avenir Next Demi Bold"/>
                <a:ea typeface="Avenir Next Demi Bold"/>
                <a:cs typeface="Avenir Next Demi Bold"/>
                <a:sym typeface="Avenir Next Demi Bold"/>
              </a:defRPr>
            </a:lvl2pPr>
            <a:lvl3pPr marL="0" indent="457200">
              <a:spcBef>
                <a:spcPts val="1000"/>
              </a:spcBef>
              <a:buClrTx/>
              <a:buSzTx/>
              <a:buFontTx/>
              <a:buNone/>
              <a:defRPr sz="2400" i="1">
                <a:solidFill>
                  <a:srgbClr val="665AB7"/>
                </a:solidFill>
                <a:latin typeface="Avenir Next Demi Bold"/>
                <a:ea typeface="Avenir Next Demi Bold"/>
                <a:cs typeface="Avenir Next Demi Bold"/>
                <a:sym typeface="Avenir Next Demi Bold"/>
              </a:defRPr>
            </a:lvl3pPr>
            <a:lvl4pPr marL="0" indent="685800">
              <a:spcBef>
                <a:spcPts val="1000"/>
              </a:spcBef>
              <a:buClrTx/>
              <a:buSzTx/>
              <a:buFontTx/>
              <a:buNone/>
              <a:defRPr sz="2400" i="1">
                <a:solidFill>
                  <a:srgbClr val="665AB7"/>
                </a:solidFill>
                <a:latin typeface="Avenir Next Demi Bold"/>
                <a:ea typeface="Avenir Next Demi Bold"/>
                <a:cs typeface="Avenir Next Demi Bold"/>
                <a:sym typeface="Avenir Next Demi Bold"/>
              </a:defRPr>
            </a:lvl4pPr>
            <a:lvl5pPr marL="0" indent="914400">
              <a:spcBef>
                <a:spcPts val="1000"/>
              </a:spcBef>
              <a:buClrTx/>
              <a:buSzTx/>
              <a:buFontTx/>
              <a:buNone/>
              <a:defRPr sz="2400" i="1">
                <a:solidFill>
                  <a:srgbClr val="665AB7"/>
                </a:solidFill>
                <a:latin typeface="Avenir Next Demi Bold"/>
                <a:ea typeface="Avenir Next Demi Bold"/>
                <a:cs typeface="Avenir Next Demi Bold"/>
                <a:sym typeface="Avenir Next Demi Bold"/>
              </a:defRPr>
            </a:lvl5pPr>
          </a:lstStyle>
          <a:p>
            <a:r>
              <a:t>Texte niveau 1</a:t>
            </a:r>
          </a:p>
          <a:p>
            <a:pPr lvl="1"/>
            <a:r>
              <a:t>Texte niveau 2</a:t>
            </a:r>
          </a:p>
          <a:p>
            <a:pPr lvl="2"/>
            <a:r>
              <a:t>Texte niveau 3</a:t>
            </a:r>
          </a:p>
          <a:p>
            <a:pPr lvl="3"/>
            <a:r>
              <a:t>Texte niveau 4</a:t>
            </a:r>
          </a:p>
          <a:p>
            <a:pPr lvl="4"/>
            <a:r>
              <a:t>Texte niveau 5</a:t>
            </a:r>
          </a:p>
        </p:txBody>
      </p:sp>
      <p:sp>
        <p:nvSpPr>
          <p:cNvPr id="18" name="Numéro de diapositive"/>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ierge">
    <p:spTree>
      <p:nvGrpSpPr>
        <p:cNvPr id="1" name=""/>
        <p:cNvGrpSpPr/>
        <p:nvPr/>
      </p:nvGrpSpPr>
      <p:grpSpPr>
        <a:xfrm>
          <a:off x="0" y="0"/>
          <a:ext cx="0" cy="0"/>
          <a:chOff x="0" y="0"/>
          <a:chExt cx="0" cy="0"/>
        </a:xfrm>
      </p:grpSpPr>
      <p:sp>
        <p:nvSpPr>
          <p:cNvPr id="109" name="Numéro de diapositive"/>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re - Haut">
    <p:spTree>
      <p:nvGrpSpPr>
        <p:cNvPr id="1" name=""/>
        <p:cNvGrpSpPr/>
        <p:nvPr/>
      </p:nvGrpSpPr>
      <p:grpSpPr>
        <a:xfrm>
          <a:off x="0" y="0"/>
          <a:ext cx="0" cy="0"/>
          <a:chOff x="0" y="0"/>
          <a:chExt cx="0" cy="0"/>
        </a:xfrm>
      </p:grpSpPr>
      <p:sp>
        <p:nvSpPr>
          <p:cNvPr id="116" name="Losange"/>
          <p:cNvSpPr/>
          <p:nvPr/>
        </p:nvSpPr>
        <p:spPr>
          <a:xfrm>
            <a:off x="406400" y="14351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91200"/>
            </a:solidFill>
            <a:miter lim="400000"/>
          </a:ln>
          <a:effectLst>
            <a:outerShdw blurRad="63500" dist="25400" dir="5400000" rotWithShape="0">
              <a:srgbClr val="000000">
                <a:alpha val="50000"/>
              </a:srgbClr>
            </a:outerShdw>
          </a:effectLst>
        </p:spPr>
        <p:txBody>
          <a:bodyPr lIns="0" tIns="0" rIns="0" bIns="0"/>
          <a:lstStyle/>
          <a:p>
            <a:pPr defTabSz="457200">
              <a:spcBef>
                <a:spcPts val="0"/>
              </a:spcBef>
              <a:defRPr sz="1200" i="0">
                <a:solidFill>
                  <a:srgbClr val="000000"/>
                </a:solidFill>
                <a:latin typeface="Helvetica"/>
                <a:ea typeface="Helvetica"/>
                <a:cs typeface="Helvetica"/>
                <a:sym typeface="Helvetica"/>
              </a:defRPr>
            </a:pPr>
            <a:endParaRPr/>
          </a:p>
        </p:txBody>
      </p:sp>
      <p:sp>
        <p:nvSpPr>
          <p:cNvPr id="117" name="Losange"/>
          <p:cNvSpPr/>
          <p:nvPr/>
        </p:nvSpPr>
        <p:spPr>
          <a:xfrm>
            <a:off x="406400" y="14859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91200"/>
            </a:solidFill>
            <a:miter lim="400000"/>
          </a:ln>
          <a:effectLst>
            <a:outerShdw blurRad="63500" dist="25400" dir="5400000" rotWithShape="0">
              <a:srgbClr val="000000">
                <a:alpha val="50000"/>
              </a:srgbClr>
            </a:outerShdw>
          </a:effectLst>
        </p:spPr>
        <p:txBody>
          <a:bodyPr lIns="0" tIns="0" rIns="0" bIns="0"/>
          <a:lstStyle/>
          <a:p>
            <a:pPr defTabSz="457200">
              <a:spcBef>
                <a:spcPts val="0"/>
              </a:spcBef>
              <a:defRPr sz="1200" i="0">
                <a:solidFill>
                  <a:srgbClr val="000000"/>
                </a:solidFill>
                <a:latin typeface="Helvetica"/>
                <a:ea typeface="Helvetica"/>
                <a:cs typeface="Helvetica"/>
                <a:sym typeface="Helvetica"/>
              </a:defRPr>
            </a:pPr>
            <a:endParaRPr/>
          </a:p>
        </p:txBody>
      </p:sp>
      <p:sp>
        <p:nvSpPr>
          <p:cNvPr id="118" name="Texte du titre"/>
          <p:cNvSpPr txBox="1">
            <a:spLocks noGrp="1"/>
          </p:cNvSpPr>
          <p:nvPr>
            <p:ph type="title"/>
          </p:nvPr>
        </p:nvSpPr>
        <p:spPr>
          <a:prstGeom prst="rect">
            <a:avLst/>
          </a:prstGeom>
        </p:spPr>
        <p:txBody>
          <a:bodyPr/>
          <a:lstStyle>
            <a:lvl1pPr>
              <a:defRPr sz="3600" spc="-72">
                <a:solidFill>
                  <a:schemeClr val="accent1">
                    <a:hueOff val="54751"/>
                    <a:satOff val="-1697"/>
                    <a:lumOff val="-18038"/>
                  </a:schemeClr>
                </a:solidFill>
              </a:defRPr>
            </a:lvl1pPr>
          </a:lstStyle>
          <a:p>
            <a:r>
              <a:t>Texte du titre</a:t>
            </a:r>
          </a:p>
        </p:txBody>
      </p:sp>
      <p:sp>
        <p:nvSpPr>
          <p:cNvPr id="119" name="Texte du titre"/>
          <p:cNvSpPr txBox="1">
            <a:spLocks noGrp="1"/>
          </p:cNvSpPr>
          <p:nvPr>
            <p:ph type="body" sz="quarter" idx="21"/>
          </p:nvPr>
        </p:nvSpPr>
        <p:spPr>
          <a:xfrm>
            <a:off x="355600" y="696593"/>
            <a:ext cx="12293600" cy="694185"/>
          </a:xfrm>
          <a:prstGeom prst="rect">
            <a:avLst/>
          </a:prstGeom>
        </p:spPr>
        <p:txBody>
          <a:bodyPr anchor="ctr"/>
          <a:lstStyle>
            <a:lvl1pPr marL="0" indent="0">
              <a:spcBef>
                <a:spcPts val="1000"/>
              </a:spcBef>
              <a:buClrTx/>
              <a:buSzTx/>
              <a:buFontTx/>
              <a:buNone/>
              <a:defRPr sz="2400" b="0" i="1">
                <a:solidFill>
                  <a:srgbClr val="B95337"/>
                </a:solidFill>
                <a:latin typeface="Avenir Next Demi Bold"/>
                <a:ea typeface="Avenir Next Demi Bold"/>
                <a:cs typeface="Avenir Next Demi Bold"/>
                <a:sym typeface="Avenir Next Demi Bold"/>
              </a:defRPr>
            </a:lvl1pPr>
          </a:lstStyle>
          <a:p>
            <a:r>
              <a:t>Texte du titre</a:t>
            </a:r>
          </a:p>
        </p:txBody>
      </p:sp>
      <p:sp>
        <p:nvSpPr>
          <p:cNvPr id="120" name="Texte niveau 1…"/>
          <p:cNvSpPr txBox="1">
            <a:spLocks noGrp="1"/>
          </p:cNvSpPr>
          <p:nvPr>
            <p:ph type="body" idx="1"/>
          </p:nvPr>
        </p:nvSpPr>
        <p:spPr>
          <a:prstGeom prst="rect">
            <a:avLst/>
          </a:prstGeom>
        </p:spPr>
        <p:txBody>
          <a:bodyPr/>
          <a:lstStyle>
            <a:lvl1pPr marL="374315" indent="-374315">
              <a:spcBef>
                <a:spcPts val="1600"/>
              </a:spcBef>
            </a:lvl1pPr>
          </a:lstStyle>
          <a:p>
            <a:r>
              <a:t>Texte niveau 1</a:t>
            </a:r>
          </a:p>
          <a:p>
            <a:pPr lvl="1"/>
            <a:r>
              <a:t>Texte niveau 2</a:t>
            </a:r>
          </a:p>
          <a:p>
            <a:pPr lvl="2"/>
            <a:r>
              <a:t>Texte niveau 3</a:t>
            </a:r>
          </a:p>
          <a:p>
            <a:pPr lvl="3"/>
            <a:r>
              <a:t>Texte niveau 4</a:t>
            </a:r>
          </a:p>
          <a:p>
            <a:pPr lvl="4"/>
            <a:r>
              <a:t>Texte niveau 5</a:t>
            </a:r>
          </a:p>
        </p:txBody>
      </p:sp>
      <p:sp>
        <p:nvSpPr>
          <p:cNvPr id="12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Verticale">
    <p:spTree>
      <p:nvGrpSpPr>
        <p:cNvPr id="1" name=""/>
        <p:cNvGrpSpPr/>
        <p:nvPr/>
      </p:nvGrpSpPr>
      <p:grpSpPr>
        <a:xfrm>
          <a:off x="0" y="0"/>
          <a:ext cx="0" cy="0"/>
          <a:chOff x="0" y="0"/>
          <a:chExt cx="0" cy="0"/>
        </a:xfrm>
      </p:grpSpPr>
      <p:sp>
        <p:nvSpPr>
          <p:cNvPr id="25" name="Losange"/>
          <p:cNvSpPr/>
          <p:nvPr/>
        </p:nvSpPr>
        <p:spPr>
          <a:xfrm>
            <a:off x="406400" y="5270500"/>
            <a:ext cx="5689600"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sz="1200" i="0">
                <a:solidFill>
                  <a:srgbClr val="000000"/>
                </a:solidFill>
                <a:latin typeface="Helvetica"/>
                <a:ea typeface="Helvetica"/>
                <a:cs typeface="Helvetica"/>
                <a:sym typeface="Helvetica"/>
              </a:defRPr>
            </a:pPr>
            <a:endParaRPr/>
          </a:p>
        </p:txBody>
      </p:sp>
      <p:sp>
        <p:nvSpPr>
          <p:cNvPr id="26" name="Losange"/>
          <p:cNvSpPr/>
          <p:nvPr/>
        </p:nvSpPr>
        <p:spPr>
          <a:xfrm>
            <a:off x="406400" y="5321300"/>
            <a:ext cx="5689600"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sz="1200" i="0">
                <a:solidFill>
                  <a:srgbClr val="000000"/>
                </a:solidFill>
                <a:latin typeface="Helvetica"/>
                <a:ea typeface="Helvetica"/>
                <a:cs typeface="Helvetica"/>
                <a:sym typeface="Helvetica"/>
              </a:defRPr>
            </a:pPr>
            <a:endParaRPr/>
          </a:p>
        </p:txBody>
      </p:sp>
      <p:sp>
        <p:nvSpPr>
          <p:cNvPr id="27" name="01"/>
          <p:cNvSpPr/>
          <p:nvPr/>
        </p:nvSpPr>
        <p:spPr>
          <a:xfrm>
            <a:off x="12331700" y="9220200"/>
            <a:ext cx="3175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spcBef>
                <a:spcPts val="0"/>
              </a:spcBef>
              <a:defRPr sz="1600" i="0">
                <a:solidFill>
                  <a:srgbClr val="FFFFFF"/>
                </a:solidFill>
                <a:effectLst>
                  <a:outerShdw blurRad="38100" dist="15537" dir="5392174" rotWithShape="0">
                    <a:srgbClr val="000000">
                      <a:alpha val="78421"/>
                    </a:srgbClr>
                  </a:outerShdw>
                </a:effectLst>
                <a:latin typeface="+mj-lt"/>
                <a:ea typeface="+mj-ea"/>
                <a:cs typeface="+mj-cs"/>
                <a:sym typeface="Book Antiqua"/>
              </a:defRPr>
            </a:lvl1pPr>
          </a:lstStyle>
          <a:p>
            <a:r>
              <a:t>01</a:t>
            </a:r>
          </a:p>
        </p:txBody>
      </p:sp>
      <p:sp>
        <p:nvSpPr>
          <p:cNvPr id="28" name="Image"/>
          <p:cNvSpPr>
            <a:spLocks noGrp="1"/>
          </p:cNvSpPr>
          <p:nvPr>
            <p:ph type="pic" idx="21"/>
          </p:nvPr>
        </p:nvSpPr>
        <p:spPr>
          <a:xfrm>
            <a:off x="3987800" y="0"/>
            <a:ext cx="11523699" cy="9753600"/>
          </a:xfrm>
          <a:prstGeom prst="rect">
            <a:avLst/>
          </a:prstGeom>
        </p:spPr>
        <p:txBody>
          <a:bodyPr lIns="91439" tIns="45719" rIns="91439" bIns="45719">
            <a:noAutofit/>
          </a:bodyPr>
          <a:lstStyle/>
          <a:p>
            <a:endParaRPr/>
          </a:p>
        </p:txBody>
      </p:sp>
      <p:sp>
        <p:nvSpPr>
          <p:cNvPr id="29" name="Texte du titre"/>
          <p:cNvSpPr txBox="1">
            <a:spLocks noGrp="1"/>
          </p:cNvSpPr>
          <p:nvPr>
            <p:ph type="title"/>
          </p:nvPr>
        </p:nvSpPr>
        <p:spPr>
          <a:xfrm>
            <a:off x="355600" y="55760"/>
            <a:ext cx="5816600" cy="1163440"/>
          </a:xfrm>
          <a:prstGeom prst="rect">
            <a:avLst/>
          </a:prstGeom>
        </p:spPr>
        <p:txBody>
          <a:bodyPr anchor="b"/>
          <a:lstStyle>
            <a:lvl1pPr>
              <a:defRPr>
                <a:latin typeface="+mj-lt"/>
                <a:ea typeface="+mj-ea"/>
                <a:cs typeface="+mj-cs"/>
                <a:sym typeface="Book Antiqua"/>
              </a:defRPr>
            </a:lvl1pPr>
          </a:lstStyle>
          <a:p>
            <a:r>
              <a:t>Texte du titre</a:t>
            </a:r>
          </a:p>
        </p:txBody>
      </p:sp>
      <p:sp>
        <p:nvSpPr>
          <p:cNvPr id="30" name="Texte niveau 1…"/>
          <p:cNvSpPr txBox="1">
            <a:spLocks noGrp="1"/>
          </p:cNvSpPr>
          <p:nvPr>
            <p:ph type="body" sz="quarter" idx="1"/>
          </p:nvPr>
        </p:nvSpPr>
        <p:spPr>
          <a:xfrm>
            <a:off x="355600" y="5410200"/>
            <a:ext cx="5816600" cy="3365500"/>
          </a:xfrm>
          <a:prstGeom prst="rect">
            <a:avLst/>
          </a:prstGeom>
        </p:spPr>
        <p:txBody>
          <a:bodyPr/>
          <a:lstStyle>
            <a:lvl1pPr marL="0" indent="0">
              <a:spcBef>
                <a:spcPts val="1000"/>
              </a:spcBef>
              <a:buClrTx/>
              <a:buSzTx/>
              <a:buFontTx/>
              <a:buNone/>
              <a:defRPr sz="2400" b="0" i="1">
                <a:solidFill>
                  <a:srgbClr val="665AB7"/>
                </a:solidFill>
                <a:latin typeface="Avenir Next Demi Bold"/>
                <a:ea typeface="Avenir Next Demi Bold"/>
                <a:cs typeface="Avenir Next Demi Bold"/>
                <a:sym typeface="Avenir Next Demi Bold"/>
              </a:defRPr>
            </a:lvl1pPr>
            <a:lvl2pPr marL="0" indent="228600">
              <a:spcBef>
                <a:spcPts val="1000"/>
              </a:spcBef>
              <a:buClrTx/>
              <a:buSzTx/>
              <a:buFontTx/>
              <a:buNone/>
              <a:defRPr i="1">
                <a:solidFill>
                  <a:srgbClr val="665AB7"/>
                </a:solidFill>
                <a:latin typeface="Avenir Next Demi Bold"/>
                <a:ea typeface="Avenir Next Demi Bold"/>
                <a:cs typeface="Avenir Next Demi Bold"/>
                <a:sym typeface="Avenir Next Demi Bold"/>
              </a:defRPr>
            </a:lvl2pPr>
            <a:lvl3pPr marL="0" indent="457200">
              <a:spcBef>
                <a:spcPts val="1000"/>
              </a:spcBef>
              <a:buClrTx/>
              <a:buSzTx/>
              <a:buFontTx/>
              <a:buNone/>
              <a:defRPr sz="2400" i="1">
                <a:solidFill>
                  <a:srgbClr val="665AB7"/>
                </a:solidFill>
                <a:latin typeface="Avenir Next Demi Bold"/>
                <a:ea typeface="Avenir Next Demi Bold"/>
                <a:cs typeface="Avenir Next Demi Bold"/>
                <a:sym typeface="Avenir Next Demi Bold"/>
              </a:defRPr>
            </a:lvl3pPr>
            <a:lvl4pPr marL="0" indent="685800">
              <a:spcBef>
                <a:spcPts val="1000"/>
              </a:spcBef>
              <a:buClrTx/>
              <a:buSzTx/>
              <a:buFontTx/>
              <a:buNone/>
              <a:defRPr sz="2400" i="1">
                <a:solidFill>
                  <a:srgbClr val="665AB7"/>
                </a:solidFill>
                <a:latin typeface="Avenir Next Demi Bold"/>
                <a:ea typeface="Avenir Next Demi Bold"/>
                <a:cs typeface="Avenir Next Demi Bold"/>
                <a:sym typeface="Avenir Next Demi Bold"/>
              </a:defRPr>
            </a:lvl4pPr>
            <a:lvl5pPr marL="0" indent="914400">
              <a:spcBef>
                <a:spcPts val="1000"/>
              </a:spcBef>
              <a:buClrTx/>
              <a:buSzTx/>
              <a:buFontTx/>
              <a:buNone/>
              <a:defRPr sz="2400" i="1">
                <a:solidFill>
                  <a:srgbClr val="665AB7"/>
                </a:solidFill>
                <a:latin typeface="Avenir Next Demi Bold"/>
                <a:ea typeface="Avenir Next Demi Bold"/>
                <a:cs typeface="Avenir Next Demi Bold"/>
                <a:sym typeface="Avenir Next Demi Bold"/>
              </a:defRPr>
            </a:lvl5pPr>
          </a:lstStyle>
          <a:p>
            <a:r>
              <a:t>Texte niveau 1</a:t>
            </a:r>
          </a:p>
          <a:p>
            <a:pPr lvl="1"/>
            <a:r>
              <a:t>Texte niveau 2</a:t>
            </a:r>
          </a:p>
          <a:p>
            <a:pPr lvl="2"/>
            <a:r>
              <a:t>Texte niveau 3</a:t>
            </a:r>
          </a:p>
          <a:p>
            <a:pPr lvl="3"/>
            <a:r>
              <a:t>Texte niveau 4</a:t>
            </a:r>
          </a:p>
          <a:p>
            <a:pPr lvl="4"/>
            <a:r>
              <a:t>Texte niveau 5</a:t>
            </a:r>
          </a:p>
        </p:txBody>
      </p:sp>
      <p:sp>
        <p:nvSpPr>
          <p:cNvPr id="31" name="Numéro de diapositive"/>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du titre"/>
          <p:cNvSpPr txBox="1">
            <a:spLocks noGrp="1"/>
          </p:cNvSpPr>
          <p:nvPr>
            <p:ph type="body" sz="quarter" idx="21"/>
          </p:nvPr>
        </p:nvSpPr>
        <p:spPr>
          <a:xfrm>
            <a:off x="355600" y="696593"/>
            <a:ext cx="12293600" cy="694185"/>
          </a:xfrm>
          <a:prstGeom prst="rect">
            <a:avLst/>
          </a:prstGeom>
        </p:spPr>
        <p:txBody>
          <a:bodyPr anchor="ctr"/>
          <a:lstStyle>
            <a:lvl1pPr marL="0" indent="0">
              <a:spcBef>
                <a:spcPts val="1000"/>
              </a:spcBef>
              <a:buClrTx/>
              <a:buSzTx/>
              <a:buFontTx/>
              <a:buNone/>
              <a:defRPr sz="2400" b="0" i="1">
                <a:solidFill>
                  <a:srgbClr val="665AB7"/>
                </a:solidFill>
                <a:latin typeface="Avenir Next Demi Bold"/>
                <a:ea typeface="Avenir Next Demi Bold"/>
                <a:cs typeface="Avenir Next Demi Bold"/>
                <a:sym typeface="Avenir Next Demi Bold"/>
              </a:defRPr>
            </a:lvl1pPr>
          </a:lstStyle>
          <a:p>
            <a:r>
              <a:t>Texte du titre</a:t>
            </a:r>
          </a:p>
        </p:txBody>
      </p:sp>
      <p:sp>
        <p:nvSpPr>
          <p:cNvPr id="40"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48" name="Texte niveau 1…"/>
          <p:cNvSpPr txBox="1">
            <a:spLocks noGrp="1"/>
          </p:cNvSpPr>
          <p:nvPr>
            <p:ph type="body" idx="1"/>
          </p:nvPr>
        </p:nvSpPr>
        <p:spPr>
          <a:xfrm>
            <a:off x="355600" y="1479550"/>
            <a:ext cx="12293600" cy="7829550"/>
          </a:xfrm>
          <a:prstGeom prst="rect">
            <a:avLst/>
          </a:prstGeom>
        </p:spPr>
        <p:txBody>
          <a:bodyPr anchor="ctr"/>
          <a:lstStyle>
            <a:lvl1pPr marL="689428" indent="-689428">
              <a:spcBef>
                <a:spcPts val="4200"/>
              </a:spcBef>
              <a:defRPr sz="3800" b="0"/>
            </a:lvl1pPr>
            <a:lvl2pPr marL="1016000" indent="-508000">
              <a:spcBef>
                <a:spcPts val="4200"/>
              </a:spcBef>
              <a:buChar char="✤"/>
              <a:defRPr sz="3800"/>
            </a:lvl2pPr>
            <a:lvl3pPr marL="1524000" indent="-508000">
              <a:spcBef>
                <a:spcPts val="4200"/>
              </a:spcBef>
              <a:buChar char="✤"/>
              <a:defRPr sz="3800"/>
            </a:lvl3pPr>
            <a:lvl4pPr marL="2032000" indent="-508000">
              <a:spcBef>
                <a:spcPts val="4200"/>
              </a:spcBef>
              <a:buSzPct val="70000"/>
              <a:buChar char="✤"/>
              <a:defRPr sz="3800"/>
            </a:lvl4pPr>
            <a:lvl5pPr marL="2540000" indent="-508000">
              <a:spcBef>
                <a:spcPts val="4200"/>
              </a:spcBef>
              <a:buSzPct val="70000"/>
              <a:buChar char="✤"/>
              <a:defRPr sz="3800"/>
            </a:lvl5pPr>
          </a:lstStyle>
          <a:p>
            <a:r>
              <a:t>Texte niveau 1</a:t>
            </a:r>
          </a:p>
          <a:p>
            <a:pPr lvl="1"/>
            <a:r>
              <a:t>Texte niveau 2</a:t>
            </a:r>
          </a:p>
          <a:p>
            <a:pPr lvl="2"/>
            <a:r>
              <a:t>Texte niveau 3</a:t>
            </a:r>
          </a:p>
          <a:p>
            <a:pPr lvl="3"/>
            <a:r>
              <a:t>Texte niveau 4</a:t>
            </a:r>
          </a:p>
          <a:p>
            <a:pPr lvl="4"/>
            <a:r>
              <a:t>Texte niveau 5</a:t>
            </a:r>
          </a:p>
        </p:txBody>
      </p:sp>
      <p:sp>
        <p:nvSpPr>
          <p:cNvPr id="49" name="Texte du titre"/>
          <p:cNvSpPr txBox="1">
            <a:spLocks noGrp="1"/>
          </p:cNvSpPr>
          <p:nvPr>
            <p:ph type="title"/>
          </p:nvPr>
        </p:nvSpPr>
        <p:spPr>
          <a:prstGeom prst="rect">
            <a:avLst/>
          </a:prstGeom>
        </p:spPr>
        <p:txBody>
          <a:bodyPr/>
          <a:lstStyle>
            <a:lvl1pPr>
              <a:defRPr>
                <a:latin typeface="+mj-lt"/>
                <a:ea typeface="+mj-ea"/>
                <a:cs typeface="+mj-cs"/>
                <a:sym typeface="Book Antiqua"/>
              </a:defRPr>
            </a:lvl1pPr>
          </a:lstStyle>
          <a:p>
            <a:r>
              <a:t>Texte du titre</a:t>
            </a:r>
          </a:p>
        </p:txBody>
      </p:sp>
      <p:sp>
        <p:nvSpPr>
          <p:cNvPr id="50" name="Texte du sous-titre"/>
          <p:cNvSpPr txBox="1"/>
          <p:nvPr/>
        </p:nvSpPr>
        <p:spPr>
          <a:xfrm>
            <a:off x="355600" y="696593"/>
            <a:ext cx="12293600" cy="6941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Texte du sous-titre</a:t>
            </a:r>
          </a:p>
        </p:txBody>
      </p:sp>
      <p:sp>
        <p:nvSpPr>
          <p:cNvPr id="5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re, puces et photo">
    <p:spTree>
      <p:nvGrpSpPr>
        <p:cNvPr id="1" name=""/>
        <p:cNvGrpSpPr/>
        <p:nvPr/>
      </p:nvGrpSpPr>
      <p:grpSpPr>
        <a:xfrm>
          <a:off x="0" y="0"/>
          <a:ext cx="0" cy="0"/>
          <a:chOff x="0" y="0"/>
          <a:chExt cx="0" cy="0"/>
        </a:xfrm>
      </p:grpSpPr>
      <p:sp>
        <p:nvSpPr>
          <p:cNvPr id="58" name="Losange"/>
          <p:cNvSpPr/>
          <p:nvPr/>
        </p:nvSpPr>
        <p:spPr>
          <a:xfrm>
            <a:off x="406400" y="2565400"/>
            <a:ext cx="5689600"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sz="1200" i="0">
                <a:solidFill>
                  <a:srgbClr val="000000"/>
                </a:solidFill>
                <a:latin typeface="Helvetica"/>
                <a:ea typeface="Helvetica"/>
                <a:cs typeface="Helvetica"/>
                <a:sym typeface="Helvetica"/>
              </a:defRPr>
            </a:pPr>
            <a:endParaRPr/>
          </a:p>
        </p:txBody>
      </p:sp>
      <p:sp>
        <p:nvSpPr>
          <p:cNvPr id="59" name="Losange"/>
          <p:cNvSpPr/>
          <p:nvPr/>
        </p:nvSpPr>
        <p:spPr>
          <a:xfrm>
            <a:off x="406400" y="2616200"/>
            <a:ext cx="5689600"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sz="1200" i="0">
                <a:solidFill>
                  <a:srgbClr val="000000"/>
                </a:solidFill>
                <a:latin typeface="Helvetica"/>
                <a:ea typeface="Helvetica"/>
                <a:cs typeface="Helvetica"/>
                <a:sym typeface="Helvetica"/>
              </a:defRPr>
            </a:pPr>
            <a:endParaRPr/>
          </a:p>
        </p:txBody>
      </p:sp>
      <p:sp>
        <p:nvSpPr>
          <p:cNvPr id="60" name="01"/>
          <p:cNvSpPr/>
          <p:nvPr/>
        </p:nvSpPr>
        <p:spPr>
          <a:xfrm>
            <a:off x="12331700" y="9220200"/>
            <a:ext cx="3175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spcBef>
                <a:spcPts val="0"/>
              </a:spcBef>
              <a:defRPr sz="1600" i="0">
                <a:solidFill>
                  <a:srgbClr val="FFFFFF"/>
                </a:solidFill>
                <a:effectLst>
                  <a:outerShdw blurRad="38100" dist="15537" dir="5392174" rotWithShape="0">
                    <a:srgbClr val="000000">
                      <a:alpha val="78421"/>
                    </a:srgbClr>
                  </a:outerShdw>
                </a:effectLst>
                <a:latin typeface="+mj-lt"/>
                <a:ea typeface="+mj-ea"/>
                <a:cs typeface="+mj-cs"/>
                <a:sym typeface="Book Antiqua"/>
              </a:defRPr>
            </a:lvl1pPr>
          </a:lstStyle>
          <a:p>
            <a:r>
              <a:t>01</a:t>
            </a:r>
          </a:p>
        </p:txBody>
      </p:sp>
      <p:sp>
        <p:nvSpPr>
          <p:cNvPr id="61" name="Image"/>
          <p:cNvSpPr>
            <a:spLocks noGrp="1"/>
          </p:cNvSpPr>
          <p:nvPr>
            <p:ph type="pic" idx="21"/>
          </p:nvPr>
        </p:nvSpPr>
        <p:spPr>
          <a:xfrm>
            <a:off x="3035300" y="0"/>
            <a:ext cx="13004800" cy="9753600"/>
          </a:xfrm>
          <a:prstGeom prst="rect">
            <a:avLst/>
          </a:prstGeom>
        </p:spPr>
        <p:txBody>
          <a:bodyPr lIns="91439" tIns="45719" rIns="91439" bIns="45719">
            <a:noAutofit/>
          </a:bodyPr>
          <a:lstStyle/>
          <a:p>
            <a:endParaRPr/>
          </a:p>
        </p:txBody>
      </p:sp>
      <p:sp>
        <p:nvSpPr>
          <p:cNvPr id="62" name="Texte du titre"/>
          <p:cNvSpPr txBox="1">
            <a:spLocks noGrp="1"/>
          </p:cNvSpPr>
          <p:nvPr>
            <p:ph type="title"/>
          </p:nvPr>
        </p:nvSpPr>
        <p:spPr>
          <a:xfrm>
            <a:off x="355600" y="444500"/>
            <a:ext cx="5816600" cy="2044700"/>
          </a:xfrm>
          <a:prstGeom prst="rect">
            <a:avLst/>
          </a:prstGeom>
        </p:spPr>
        <p:txBody>
          <a:bodyPr/>
          <a:lstStyle>
            <a:lvl1pPr>
              <a:defRPr>
                <a:latin typeface="+mj-lt"/>
                <a:ea typeface="+mj-ea"/>
                <a:cs typeface="+mj-cs"/>
                <a:sym typeface="Book Antiqua"/>
              </a:defRPr>
            </a:lvl1pPr>
          </a:lstStyle>
          <a:p>
            <a:r>
              <a:t>Texte du titre</a:t>
            </a:r>
          </a:p>
        </p:txBody>
      </p:sp>
      <p:sp>
        <p:nvSpPr>
          <p:cNvPr id="63" name="Texte niveau 1…"/>
          <p:cNvSpPr txBox="1">
            <a:spLocks noGrp="1"/>
          </p:cNvSpPr>
          <p:nvPr>
            <p:ph type="body" sz="half" idx="1"/>
          </p:nvPr>
        </p:nvSpPr>
        <p:spPr>
          <a:xfrm>
            <a:off x="355600" y="2984500"/>
            <a:ext cx="5816600" cy="6324600"/>
          </a:xfrm>
          <a:prstGeom prst="rect">
            <a:avLst/>
          </a:prstGeom>
        </p:spPr>
        <p:txBody>
          <a:bodyPr anchor="ctr"/>
          <a:lstStyle>
            <a:lvl1pPr marL="355600" indent="-355600"/>
            <a:lvl2pPr marL="736600" indent="-355600">
              <a:spcBef>
                <a:spcPts val="1200"/>
              </a:spcBef>
              <a:buChar char="✤"/>
              <a:defRPr sz="2800" b="1"/>
            </a:lvl2pPr>
            <a:lvl3pPr marL="1117600" indent="-355600">
              <a:spcBef>
                <a:spcPts val="1200"/>
              </a:spcBef>
              <a:buChar char="✤"/>
              <a:defRPr sz="2800" b="1"/>
            </a:lvl3pPr>
            <a:lvl4pPr marL="1498600" indent="-355600">
              <a:spcBef>
                <a:spcPts val="1200"/>
              </a:spcBef>
              <a:buSzPct val="70000"/>
              <a:buChar char="✤"/>
              <a:defRPr sz="2800" b="1"/>
            </a:lvl4pPr>
            <a:lvl5pPr marL="1879600" indent="-355600">
              <a:spcBef>
                <a:spcPts val="1200"/>
              </a:spcBef>
              <a:buSzPct val="70000"/>
              <a:buChar char="✤"/>
              <a:defRPr sz="2800" b="1"/>
            </a:lvl5pPr>
          </a:lstStyle>
          <a:p>
            <a:r>
              <a:t>Texte niveau 1</a:t>
            </a:r>
          </a:p>
          <a:p>
            <a:pPr lvl="1"/>
            <a:r>
              <a:t>Texte niveau 2</a:t>
            </a:r>
          </a:p>
          <a:p>
            <a:pPr lvl="2"/>
            <a:r>
              <a:t>Texte niveau 3</a:t>
            </a:r>
          </a:p>
          <a:p>
            <a:pPr lvl="3"/>
            <a:r>
              <a:t>Texte niveau 4</a:t>
            </a:r>
          </a:p>
          <a:p>
            <a:pPr lvl="4"/>
            <a:r>
              <a:t>Texte niveau 5</a:t>
            </a:r>
          </a:p>
        </p:txBody>
      </p:sp>
      <p:sp>
        <p:nvSpPr>
          <p:cNvPr id="64" name="Numéro de diapositive"/>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1" name="Texte niveau 1…"/>
          <p:cNvSpPr txBox="1">
            <a:spLocks noGrp="1"/>
          </p:cNvSpPr>
          <p:nvPr>
            <p:ph type="body" idx="1"/>
          </p:nvPr>
        </p:nvSpPr>
        <p:spPr>
          <a:xfrm>
            <a:off x="355600" y="1479550"/>
            <a:ext cx="12293600" cy="7829550"/>
          </a:xfrm>
          <a:prstGeom prst="rect">
            <a:avLst/>
          </a:prstGeom>
        </p:spPr>
        <p:txBody>
          <a:bodyPr anchor="ctr"/>
          <a:lstStyle>
            <a:lvl1pPr marL="689428" indent="-689428">
              <a:spcBef>
                <a:spcPts val="4200"/>
              </a:spcBef>
              <a:defRPr sz="3800" b="0"/>
            </a:lvl1pPr>
            <a:lvl2pPr marL="1016000" indent="-508000">
              <a:spcBef>
                <a:spcPts val="4200"/>
              </a:spcBef>
              <a:buChar char="✤"/>
              <a:defRPr sz="3800"/>
            </a:lvl2pPr>
            <a:lvl3pPr marL="1524000" indent="-508000">
              <a:spcBef>
                <a:spcPts val="4200"/>
              </a:spcBef>
              <a:buChar char="✤"/>
              <a:defRPr sz="3800"/>
            </a:lvl3pPr>
            <a:lvl4pPr marL="2032000" indent="-508000">
              <a:spcBef>
                <a:spcPts val="4200"/>
              </a:spcBef>
              <a:buSzPct val="70000"/>
              <a:buChar char="✤"/>
              <a:defRPr sz="3800"/>
            </a:lvl4pPr>
            <a:lvl5pPr marL="2540000" indent="-508000">
              <a:spcBef>
                <a:spcPts val="4200"/>
              </a:spcBef>
              <a:buSzPct val="70000"/>
              <a:buChar char="✤"/>
              <a:defRPr sz="3800"/>
            </a:lvl5pPr>
          </a:lstStyle>
          <a:p>
            <a:r>
              <a:t>Texte niveau 1</a:t>
            </a:r>
          </a:p>
          <a:p>
            <a:pPr lvl="1"/>
            <a:r>
              <a:t>Texte niveau 2</a:t>
            </a:r>
          </a:p>
          <a:p>
            <a:pPr lvl="2"/>
            <a:r>
              <a:t>Texte niveau 3</a:t>
            </a:r>
          </a:p>
          <a:p>
            <a:pPr lvl="3"/>
            <a:r>
              <a:t>Texte niveau 4</a:t>
            </a:r>
          </a:p>
          <a:p>
            <a:pPr lvl="4"/>
            <a:r>
              <a:t>Texte niveau 5</a:t>
            </a:r>
          </a:p>
        </p:txBody>
      </p:sp>
      <p:sp>
        <p:nvSpPr>
          <p:cNvPr id="72" name="Texte du titre"/>
          <p:cNvSpPr txBox="1">
            <a:spLocks noGrp="1"/>
          </p:cNvSpPr>
          <p:nvPr>
            <p:ph type="title"/>
          </p:nvPr>
        </p:nvSpPr>
        <p:spPr>
          <a:prstGeom prst="rect">
            <a:avLst/>
          </a:prstGeom>
        </p:spPr>
        <p:txBody>
          <a:bodyPr/>
          <a:lstStyle>
            <a:lvl1pPr>
              <a:defRPr>
                <a:latin typeface="+mj-lt"/>
                <a:ea typeface="+mj-ea"/>
                <a:cs typeface="+mj-cs"/>
                <a:sym typeface="Book Antiqua"/>
              </a:defRPr>
            </a:lvl1pPr>
          </a:lstStyle>
          <a:p>
            <a:r>
              <a:t>Texte du titre</a:t>
            </a:r>
          </a:p>
        </p:txBody>
      </p:sp>
      <p:sp>
        <p:nvSpPr>
          <p:cNvPr id="73" name="Texte du sous-titre"/>
          <p:cNvSpPr txBox="1">
            <a:spLocks noGrp="1"/>
          </p:cNvSpPr>
          <p:nvPr>
            <p:ph type="body" sz="quarter" idx="21"/>
          </p:nvPr>
        </p:nvSpPr>
        <p:spPr>
          <a:xfrm>
            <a:off x="355600" y="696593"/>
            <a:ext cx="12293600" cy="694185"/>
          </a:xfrm>
          <a:prstGeom prst="rect">
            <a:avLst/>
          </a:prstGeom>
        </p:spPr>
        <p:txBody>
          <a:bodyPr anchor="ctr"/>
          <a:lstStyle>
            <a:lvl1pPr marL="0" indent="0">
              <a:spcBef>
                <a:spcPts val="1000"/>
              </a:spcBef>
              <a:buClrTx/>
              <a:buSzTx/>
              <a:buFontTx/>
              <a:buNone/>
              <a:defRPr sz="2400" b="0" i="1">
                <a:solidFill>
                  <a:srgbClr val="665AB7"/>
                </a:solidFill>
                <a:latin typeface="Avenir Next Demi Bold"/>
                <a:ea typeface="Avenir Next Demi Bold"/>
                <a:cs typeface="Avenir Next Demi Bold"/>
                <a:sym typeface="Avenir Next Demi Bold"/>
              </a:defRPr>
            </a:lvl1pPr>
          </a:lstStyle>
          <a:p>
            <a:r>
              <a:t>Texte du sous-titre</a:t>
            </a:r>
          </a:p>
        </p:txBody>
      </p:sp>
      <p:sp>
        <p:nvSpPr>
          <p:cNvPr id="74" name="Numéro de diapositive"/>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1" name="Image"/>
          <p:cNvSpPr>
            <a:spLocks noGrp="1"/>
          </p:cNvSpPr>
          <p:nvPr>
            <p:ph type="pic" sz="half" idx="21"/>
          </p:nvPr>
        </p:nvSpPr>
        <p:spPr>
          <a:xfrm>
            <a:off x="6502400" y="4406900"/>
            <a:ext cx="6121401" cy="5181123"/>
          </a:xfrm>
          <a:prstGeom prst="rect">
            <a:avLst/>
          </a:prstGeom>
        </p:spPr>
        <p:txBody>
          <a:bodyPr lIns="91439" tIns="45719" rIns="91439" bIns="45719">
            <a:noAutofit/>
          </a:bodyPr>
          <a:lstStyle/>
          <a:p>
            <a:endParaRPr/>
          </a:p>
        </p:txBody>
      </p:sp>
      <p:sp>
        <p:nvSpPr>
          <p:cNvPr id="82" name="Image"/>
          <p:cNvSpPr>
            <a:spLocks noGrp="1"/>
          </p:cNvSpPr>
          <p:nvPr>
            <p:ph type="pic" idx="22"/>
          </p:nvPr>
        </p:nvSpPr>
        <p:spPr>
          <a:xfrm>
            <a:off x="-2387600" y="444500"/>
            <a:ext cx="11633200" cy="8724900"/>
          </a:xfrm>
          <a:prstGeom prst="rect">
            <a:avLst/>
          </a:prstGeom>
        </p:spPr>
        <p:txBody>
          <a:bodyPr lIns="91439" tIns="45719" rIns="91439" bIns="45719">
            <a:noAutofit/>
          </a:bodyPr>
          <a:lstStyle/>
          <a:p>
            <a:endParaRPr/>
          </a:p>
        </p:txBody>
      </p:sp>
      <p:sp>
        <p:nvSpPr>
          <p:cNvPr id="83" name="Image"/>
          <p:cNvSpPr>
            <a:spLocks noGrp="1"/>
          </p:cNvSpPr>
          <p:nvPr>
            <p:ph type="pic" sz="half" idx="23"/>
          </p:nvPr>
        </p:nvSpPr>
        <p:spPr>
          <a:xfrm>
            <a:off x="6502400" y="431800"/>
            <a:ext cx="6121401" cy="4372125"/>
          </a:xfrm>
          <a:prstGeom prst="rect">
            <a:avLst/>
          </a:prstGeom>
        </p:spPr>
        <p:txBody>
          <a:bodyPr lIns="91439" tIns="45719" rIns="91439" bIns="45719">
            <a:noAutofit/>
          </a:bodyPr>
          <a:lstStyle/>
          <a:p>
            <a:endParaRPr/>
          </a:p>
        </p:txBody>
      </p:sp>
      <p:sp>
        <p:nvSpPr>
          <p:cNvPr id="84" name="Numéro de diapositive"/>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itation">
    <p:spTree>
      <p:nvGrpSpPr>
        <p:cNvPr id="1" name=""/>
        <p:cNvGrpSpPr/>
        <p:nvPr/>
      </p:nvGrpSpPr>
      <p:grpSpPr>
        <a:xfrm>
          <a:off x="0" y="0"/>
          <a:ext cx="0" cy="0"/>
          <a:chOff x="0" y="0"/>
          <a:chExt cx="0" cy="0"/>
        </a:xfrm>
      </p:grpSpPr>
      <p:sp>
        <p:nvSpPr>
          <p:cNvPr id="91" name="« Saisissez une citation ici. »"/>
          <p:cNvSpPr>
            <a:spLocks noGrp="1"/>
          </p:cNvSpPr>
          <p:nvPr>
            <p:ph type="body" sz="quarter" idx="21"/>
          </p:nvPr>
        </p:nvSpPr>
        <p:spPr>
          <a:xfrm>
            <a:off x="1270000" y="4305300"/>
            <a:ext cx="10464800" cy="609600"/>
          </a:xfrm>
          <a:prstGeom prst="rect">
            <a:avLst/>
          </a:prstGeom>
        </p:spPr>
        <p:txBody>
          <a:bodyPr anchor="ctr">
            <a:spAutoFit/>
          </a:bodyPr>
          <a:lstStyle>
            <a:lvl1pPr marL="0" indent="0" algn="ctr">
              <a:spcBef>
                <a:spcPts val="3800"/>
              </a:spcBef>
              <a:buClrTx/>
              <a:buSzTx/>
              <a:buFontTx/>
              <a:buNone/>
              <a:defRPr sz="3000" b="0"/>
            </a:lvl1pPr>
          </a:lstStyle>
          <a:p>
            <a:r>
              <a:t>« Saisissez une citation ici. » </a:t>
            </a:r>
          </a:p>
        </p:txBody>
      </p:sp>
      <p:sp>
        <p:nvSpPr>
          <p:cNvPr id="92" name="-Gilles Allain"/>
          <p:cNvSpPr>
            <a:spLocks noGrp="1"/>
          </p:cNvSpPr>
          <p:nvPr>
            <p:ph type="body" sz="quarter" idx="22"/>
          </p:nvPr>
        </p:nvSpPr>
        <p:spPr>
          <a:xfrm>
            <a:off x="1270000" y="6362700"/>
            <a:ext cx="10464800" cy="609600"/>
          </a:xfrm>
          <a:prstGeom prst="rect">
            <a:avLst/>
          </a:prstGeom>
        </p:spPr>
        <p:txBody>
          <a:bodyPr>
            <a:spAutoFit/>
          </a:bodyPr>
          <a:lstStyle>
            <a:lvl1pPr marL="0" indent="0" algn="ctr">
              <a:buClrTx/>
              <a:buSzTx/>
              <a:buFontTx/>
              <a:buNone/>
              <a:defRPr sz="3000" b="0" i="1">
                <a:solidFill>
                  <a:srgbClr val="5C86B9"/>
                </a:solidFill>
              </a:defRPr>
            </a:lvl1pPr>
          </a:lstStyle>
          <a:p>
            <a:r>
              <a:t>-Gilles Allain</a:t>
            </a:r>
          </a:p>
        </p:txBody>
      </p:sp>
      <p:sp>
        <p:nvSpPr>
          <p:cNvPr id="93" name="Numéro de diapositive"/>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0" name="01"/>
          <p:cNvSpPr/>
          <p:nvPr/>
        </p:nvSpPr>
        <p:spPr>
          <a:xfrm>
            <a:off x="12331700" y="9220200"/>
            <a:ext cx="317500"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ctr">
              <a:spcBef>
                <a:spcPts val="0"/>
              </a:spcBef>
              <a:defRPr sz="1600" i="0">
                <a:solidFill>
                  <a:srgbClr val="FFFFFF"/>
                </a:solidFill>
                <a:effectLst>
                  <a:outerShdw blurRad="38100" dist="15537" dir="5392174" rotWithShape="0">
                    <a:srgbClr val="000000">
                      <a:alpha val="78421"/>
                    </a:srgbClr>
                  </a:outerShdw>
                </a:effectLst>
                <a:latin typeface="+mj-lt"/>
                <a:ea typeface="+mj-ea"/>
                <a:cs typeface="+mj-cs"/>
                <a:sym typeface="Book Antiqua"/>
              </a:defRPr>
            </a:lvl1pPr>
          </a:lstStyle>
          <a:p>
            <a:r>
              <a:t>01</a:t>
            </a:r>
          </a:p>
        </p:txBody>
      </p:sp>
      <p:sp>
        <p:nvSpPr>
          <p:cNvPr id="101" name="Image"/>
          <p:cNvSpPr>
            <a:spLocks noGrp="1"/>
          </p:cNvSpPr>
          <p:nvPr>
            <p:ph type="pic" idx="21"/>
          </p:nvPr>
        </p:nvSpPr>
        <p:spPr>
          <a:xfrm>
            <a:off x="-342900" y="0"/>
            <a:ext cx="13655989" cy="9753600"/>
          </a:xfrm>
          <a:prstGeom prst="rect">
            <a:avLst/>
          </a:prstGeom>
        </p:spPr>
        <p:txBody>
          <a:bodyPr lIns="91439" tIns="45719" rIns="91439" bIns="45719">
            <a:noAutofit/>
          </a:bodyPr>
          <a:lstStyle/>
          <a:p>
            <a:endParaRPr/>
          </a:p>
        </p:txBody>
      </p:sp>
      <p:sp>
        <p:nvSpPr>
          <p:cNvPr id="102" name="Numéro de diapositive"/>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DE8"/>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355600" y="25400"/>
            <a:ext cx="12293600" cy="694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Texte du titre</a:t>
            </a:r>
          </a:p>
        </p:txBody>
      </p:sp>
      <p:sp>
        <p:nvSpPr>
          <p:cNvPr id="3" name="Texte niveau 1…"/>
          <p:cNvSpPr txBox="1">
            <a:spLocks noGrp="1"/>
          </p:cNvSpPr>
          <p:nvPr>
            <p:ph type="body" idx="1"/>
          </p:nvPr>
        </p:nvSpPr>
        <p:spPr>
          <a:xfrm>
            <a:off x="355600" y="1685974"/>
            <a:ext cx="12293600" cy="7445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2pPr marL="660400" indent="-304800">
              <a:spcBef>
                <a:spcPts val="800"/>
              </a:spcBef>
              <a:buChar char="★"/>
              <a:defRPr sz="2400" b="0"/>
            </a:lvl2pPr>
            <a:lvl3pPr marL="965200" indent="-304800">
              <a:spcBef>
                <a:spcPts val="600"/>
              </a:spcBef>
              <a:buChar char="•"/>
              <a:defRPr sz="2200" b="0"/>
            </a:lvl3pPr>
            <a:lvl4pPr marL="1270000" indent="-304800">
              <a:spcBef>
                <a:spcPts val="600"/>
              </a:spcBef>
              <a:buSzPct val="65000"/>
              <a:buChar char="✴"/>
              <a:defRPr sz="2000" b="0"/>
            </a:lvl4pPr>
            <a:lvl5pPr marL="1574800" indent="-304800">
              <a:spcBef>
                <a:spcPts val="600"/>
              </a:spcBef>
              <a:buSzPct val="60000"/>
              <a:buChar char="✴"/>
              <a:defRPr sz="1800" b="0"/>
            </a:lvl5p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12331700" y="9220200"/>
            <a:ext cx="317500" cy="355600"/>
          </a:xfrm>
          <a:prstGeom prst="rect">
            <a:avLst/>
          </a:prstGeom>
          <a:ln w="12700">
            <a:miter lim="400000"/>
          </a:ln>
        </p:spPr>
        <p:txBody>
          <a:bodyPr wrap="none" lIns="50800" tIns="50800" rIns="50800" bIns="50800">
            <a:normAutofit/>
          </a:bodyPr>
          <a:lstStyle>
            <a:lvl1pPr algn="ctr">
              <a:spcBef>
                <a:spcPts val="0"/>
              </a:spcBef>
              <a:defRPr sz="1600" i="0">
                <a:solidFill>
                  <a:schemeClr val="accent1">
                    <a:hueOff val="54751"/>
                    <a:satOff val="-1697"/>
                    <a:lumOff val="-18038"/>
                  </a:schemeClr>
                </a:solidFill>
                <a:latin typeface="+mj-lt"/>
                <a:ea typeface="+mj-ea"/>
                <a:cs typeface="+mj-cs"/>
                <a:sym typeface="Book Antiqua"/>
              </a:defRPr>
            </a:lvl1pPr>
          </a:lstStyle>
          <a:p>
            <a:fld id="{86CB4B4D-7CA3-9044-876B-883B54F8677D}" type="slidenum">
              <a:t>‹N°›</a:t>
            </a:fld>
            <a:endParaRPr/>
          </a:p>
        </p:txBody>
      </p:sp>
      <p:sp>
        <p:nvSpPr>
          <p:cNvPr id="5" name="Losange"/>
          <p:cNvSpPr/>
          <p:nvPr/>
        </p:nvSpPr>
        <p:spPr>
          <a:xfrm>
            <a:off x="406400" y="14351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sz="1200" i="0">
                <a:solidFill>
                  <a:srgbClr val="000000"/>
                </a:solidFill>
                <a:latin typeface="Helvetica"/>
                <a:ea typeface="Helvetica"/>
                <a:cs typeface="Helvetica"/>
                <a:sym typeface="Helvetica"/>
              </a:defRPr>
            </a:pPr>
            <a:endParaRPr/>
          </a:p>
        </p:txBody>
      </p:sp>
      <p:sp>
        <p:nvSpPr>
          <p:cNvPr id="6" name="Losange"/>
          <p:cNvSpPr/>
          <p:nvPr/>
        </p:nvSpPr>
        <p:spPr>
          <a:xfrm>
            <a:off x="406400" y="1485900"/>
            <a:ext cx="12192001" cy="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chemeClr val="accent1">
                <a:hueOff val="109194"/>
                <a:satOff val="-4874"/>
                <a:lumOff val="12971"/>
              </a:schemeClr>
            </a:solidFill>
            <a:miter lim="400000"/>
          </a:ln>
        </p:spPr>
        <p:txBody>
          <a:bodyPr lIns="0" tIns="0" rIns="0" bIns="0"/>
          <a:lstStyle/>
          <a:p>
            <a:pPr defTabSz="457200">
              <a:spcBef>
                <a:spcPts val="0"/>
              </a:spcBef>
              <a:defRPr sz="1200" i="0">
                <a:solidFill>
                  <a:srgbClr val="000000"/>
                </a:solidFill>
                <a:latin typeface="Helvetica"/>
                <a:ea typeface="Helvetica"/>
                <a:cs typeface="Helvetica"/>
                <a:sym typeface="Helvetica"/>
              </a:defRPr>
            </a:pPr>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584200" latinLnBrk="0">
        <a:lnSpc>
          <a:spcPct val="100000"/>
        </a:lnSpc>
        <a:spcBef>
          <a:spcPts val="0"/>
        </a:spcBef>
        <a:spcAft>
          <a:spcPts val="0"/>
        </a:spcAft>
        <a:buClrTx/>
        <a:buSzTx/>
        <a:buFontTx/>
        <a:buNone/>
        <a:tabLst/>
        <a:defRPr sz="4600" b="1" i="1" u="none" strike="noStrike" cap="none" spc="-91" baseline="0">
          <a:solidFill>
            <a:srgbClr val="7F7C78"/>
          </a:solidFill>
          <a:uFillTx/>
          <a:latin typeface="Avenir Next Regular"/>
          <a:ea typeface="Avenir Next Regular"/>
          <a:cs typeface="Avenir Next Regular"/>
          <a:sym typeface="Avenir Next Regular"/>
        </a:defRPr>
      </a:lvl1pPr>
      <a:lvl2pPr marL="0" marR="0" indent="228600" algn="l" defTabSz="584200" latinLnBrk="0">
        <a:lnSpc>
          <a:spcPct val="100000"/>
        </a:lnSpc>
        <a:spcBef>
          <a:spcPts val="0"/>
        </a:spcBef>
        <a:spcAft>
          <a:spcPts val="0"/>
        </a:spcAft>
        <a:buClrTx/>
        <a:buSzTx/>
        <a:buFontTx/>
        <a:buNone/>
        <a:tabLst/>
        <a:defRPr sz="4600" b="1" i="1" u="none" strike="noStrike" cap="none" spc="-91" baseline="0">
          <a:solidFill>
            <a:srgbClr val="7F7C78"/>
          </a:solidFill>
          <a:uFillTx/>
          <a:latin typeface="Avenir Next Regular"/>
          <a:ea typeface="Avenir Next Regular"/>
          <a:cs typeface="Avenir Next Regular"/>
          <a:sym typeface="Avenir Next Regular"/>
        </a:defRPr>
      </a:lvl2pPr>
      <a:lvl3pPr marL="0" marR="0" indent="457200" algn="l" defTabSz="584200" latinLnBrk="0">
        <a:lnSpc>
          <a:spcPct val="100000"/>
        </a:lnSpc>
        <a:spcBef>
          <a:spcPts val="0"/>
        </a:spcBef>
        <a:spcAft>
          <a:spcPts val="0"/>
        </a:spcAft>
        <a:buClrTx/>
        <a:buSzTx/>
        <a:buFontTx/>
        <a:buNone/>
        <a:tabLst/>
        <a:defRPr sz="4600" b="1" i="1" u="none" strike="noStrike" cap="none" spc="-91" baseline="0">
          <a:solidFill>
            <a:srgbClr val="7F7C78"/>
          </a:solidFill>
          <a:uFillTx/>
          <a:latin typeface="Avenir Next Regular"/>
          <a:ea typeface="Avenir Next Regular"/>
          <a:cs typeface="Avenir Next Regular"/>
          <a:sym typeface="Avenir Next Regular"/>
        </a:defRPr>
      </a:lvl3pPr>
      <a:lvl4pPr marL="0" marR="0" indent="685800" algn="l" defTabSz="584200" latinLnBrk="0">
        <a:lnSpc>
          <a:spcPct val="100000"/>
        </a:lnSpc>
        <a:spcBef>
          <a:spcPts val="0"/>
        </a:spcBef>
        <a:spcAft>
          <a:spcPts val="0"/>
        </a:spcAft>
        <a:buClrTx/>
        <a:buSzTx/>
        <a:buFontTx/>
        <a:buNone/>
        <a:tabLst/>
        <a:defRPr sz="4600" b="1" i="1" u="none" strike="noStrike" cap="none" spc="-91" baseline="0">
          <a:solidFill>
            <a:srgbClr val="7F7C78"/>
          </a:solidFill>
          <a:uFillTx/>
          <a:latin typeface="Avenir Next Regular"/>
          <a:ea typeface="Avenir Next Regular"/>
          <a:cs typeface="Avenir Next Regular"/>
          <a:sym typeface="Avenir Next Regular"/>
        </a:defRPr>
      </a:lvl4pPr>
      <a:lvl5pPr marL="0" marR="0" indent="914400" algn="l" defTabSz="584200" latinLnBrk="0">
        <a:lnSpc>
          <a:spcPct val="100000"/>
        </a:lnSpc>
        <a:spcBef>
          <a:spcPts val="0"/>
        </a:spcBef>
        <a:spcAft>
          <a:spcPts val="0"/>
        </a:spcAft>
        <a:buClrTx/>
        <a:buSzTx/>
        <a:buFontTx/>
        <a:buNone/>
        <a:tabLst/>
        <a:defRPr sz="4600" b="1" i="1" u="none" strike="noStrike" cap="none" spc="-91" baseline="0">
          <a:solidFill>
            <a:srgbClr val="7F7C78"/>
          </a:solidFill>
          <a:uFillTx/>
          <a:latin typeface="Avenir Next Regular"/>
          <a:ea typeface="Avenir Next Regular"/>
          <a:cs typeface="Avenir Next Regular"/>
          <a:sym typeface="Avenir Next Regular"/>
        </a:defRPr>
      </a:lvl5pPr>
      <a:lvl6pPr marL="0" marR="0" indent="1143000" algn="l" defTabSz="584200" latinLnBrk="0">
        <a:lnSpc>
          <a:spcPct val="100000"/>
        </a:lnSpc>
        <a:spcBef>
          <a:spcPts val="0"/>
        </a:spcBef>
        <a:spcAft>
          <a:spcPts val="0"/>
        </a:spcAft>
        <a:buClrTx/>
        <a:buSzTx/>
        <a:buFontTx/>
        <a:buNone/>
        <a:tabLst/>
        <a:defRPr sz="4600" b="1" i="1" u="none" strike="noStrike" cap="none" spc="-91" baseline="0">
          <a:solidFill>
            <a:srgbClr val="7F7C78"/>
          </a:solidFill>
          <a:uFillTx/>
          <a:latin typeface="Avenir Next Regular"/>
          <a:ea typeface="Avenir Next Regular"/>
          <a:cs typeface="Avenir Next Regular"/>
          <a:sym typeface="Avenir Next Regular"/>
        </a:defRPr>
      </a:lvl6pPr>
      <a:lvl7pPr marL="0" marR="0" indent="1371600" algn="l" defTabSz="584200" latinLnBrk="0">
        <a:lnSpc>
          <a:spcPct val="100000"/>
        </a:lnSpc>
        <a:spcBef>
          <a:spcPts val="0"/>
        </a:spcBef>
        <a:spcAft>
          <a:spcPts val="0"/>
        </a:spcAft>
        <a:buClrTx/>
        <a:buSzTx/>
        <a:buFontTx/>
        <a:buNone/>
        <a:tabLst/>
        <a:defRPr sz="4600" b="1" i="1" u="none" strike="noStrike" cap="none" spc="-91" baseline="0">
          <a:solidFill>
            <a:srgbClr val="7F7C78"/>
          </a:solidFill>
          <a:uFillTx/>
          <a:latin typeface="Avenir Next Regular"/>
          <a:ea typeface="Avenir Next Regular"/>
          <a:cs typeface="Avenir Next Regular"/>
          <a:sym typeface="Avenir Next Regular"/>
        </a:defRPr>
      </a:lvl7pPr>
      <a:lvl8pPr marL="0" marR="0" indent="1600200" algn="l" defTabSz="584200" latinLnBrk="0">
        <a:lnSpc>
          <a:spcPct val="100000"/>
        </a:lnSpc>
        <a:spcBef>
          <a:spcPts val="0"/>
        </a:spcBef>
        <a:spcAft>
          <a:spcPts val="0"/>
        </a:spcAft>
        <a:buClrTx/>
        <a:buSzTx/>
        <a:buFontTx/>
        <a:buNone/>
        <a:tabLst/>
        <a:defRPr sz="4600" b="1" i="1" u="none" strike="noStrike" cap="none" spc="-91" baseline="0">
          <a:solidFill>
            <a:srgbClr val="7F7C78"/>
          </a:solidFill>
          <a:uFillTx/>
          <a:latin typeface="Avenir Next Regular"/>
          <a:ea typeface="Avenir Next Regular"/>
          <a:cs typeface="Avenir Next Regular"/>
          <a:sym typeface="Avenir Next Regular"/>
        </a:defRPr>
      </a:lvl8pPr>
      <a:lvl9pPr marL="0" marR="0" indent="1828800" algn="l" defTabSz="584200" latinLnBrk="0">
        <a:lnSpc>
          <a:spcPct val="100000"/>
        </a:lnSpc>
        <a:spcBef>
          <a:spcPts val="0"/>
        </a:spcBef>
        <a:spcAft>
          <a:spcPts val="0"/>
        </a:spcAft>
        <a:buClrTx/>
        <a:buSzTx/>
        <a:buFontTx/>
        <a:buNone/>
        <a:tabLst/>
        <a:defRPr sz="4600" b="1" i="1" u="none" strike="noStrike" cap="none" spc="-91" baseline="0">
          <a:solidFill>
            <a:srgbClr val="7F7C78"/>
          </a:solidFill>
          <a:uFillTx/>
          <a:latin typeface="Avenir Next Regular"/>
          <a:ea typeface="Avenir Next Regular"/>
          <a:cs typeface="Avenir Next Regular"/>
          <a:sym typeface="Avenir Next Regular"/>
        </a:defRPr>
      </a:lvl9pPr>
    </p:titleStyle>
    <p:bodyStyle>
      <a:lvl1pPr marL="507999" marR="0" indent="-507999" algn="l" defTabSz="584200" rtl="0" latinLnBrk="0">
        <a:lnSpc>
          <a:spcPct val="100000"/>
        </a:lnSpc>
        <a:spcBef>
          <a:spcPts val="1200"/>
        </a:spcBef>
        <a:spcAft>
          <a:spcPts val="0"/>
        </a:spcAft>
        <a:buClr>
          <a:srgbClr val="991200"/>
        </a:buClr>
        <a:buSzPct val="70000"/>
        <a:buFont typeface="Zapf Dingbats"/>
        <a:buChar char="✤"/>
        <a:tabLst/>
        <a:defRPr sz="2800" b="1" i="0" u="none" strike="noStrike" cap="none" spc="0" baseline="0">
          <a:solidFill>
            <a:srgbClr val="000000"/>
          </a:solidFill>
          <a:uFillTx/>
          <a:latin typeface="+mj-lt"/>
          <a:ea typeface="+mj-ea"/>
          <a:cs typeface="+mj-cs"/>
          <a:sym typeface="Book Antiqua"/>
        </a:defRPr>
      </a:lvl1pPr>
      <a:lvl2pPr marL="882315" marR="0" indent="-374315" algn="l" defTabSz="584200" rtl="0" latinLnBrk="0">
        <a:lnSpc>
          <a:spcPct val="100000"/>
        </a:lnSpc>
        <a:spcBef>
          <a:spcPts val="1200"/>
        </a:spcBef>
        <a:spcAft>
          <a:spcPts val="0"/>
        </a:spcAft>
        <a:buClr>
          <a:srgbClr val="991200"/>
        </a:buClr>
        <a:buSzPct val="70000"/>
        <a:buFont typeface="Zapf Dingbats"/>
        <a:buChar char="✤"/>
        <a:tabLst/>
        <a:defRPr sz="2800" b="1" i="0" u="none" strike="noStrike" cap="none" spc="0" baseline="0">
          <a:solidFill>
            <a:srgbClr val="000000"/>
          </a:solidFill>
          <a:uFillTx/>
          <a:latin typeface="+mj-lt"/>
          <a:ea typeface="+mj-ea"/>
          <a:cs typeface="+mj-cs"/>
          <a:sym typeface="Book Antiqua"/>
        </a:defRPr>
      </a:lvl2pPr>
      <a:lvl3pPr marL="1390315" marR="0" indent="-374315" algn="l" defTabSz="584200" rtl="0" latinLnBrk="0">
        <a:lnSpc>
          <a:spcPct val="100000"/>
        </a:lnSpc>
        <a:spcBef>
          <a:spcPts val="1200"/>
        </a:spcBef>
        <a:spcAft>
          <a:spcPts val="0"/>
        </a:spcAft>
        <a:buClr>
          <a:srgbClr val="991200"/>
        </a:buClr>
        <a:buSzPct val="70000"/>
        <a:buFont typeface="Zapf Dingbats"/>
        <a:buChar char="✤"/>
        <a:tabLst/>
        <a:defRPr sz="2800" b="1" i="0" u="none" strike="noStrike" cap="none" spc="0" baseline="0">
          <a:solidFill>
            <a:srgbClr val="000000"/>
          </a:solidFill>
          <a:uFillTx/>
          <a:latin typeface="+mj-lt"/>
          <a:ea typeface="+mj-ea"/>
          <a:cs typeface="+mj-cs"/>
          <a:sym typeface="Book Antiqua"/>
        </a:defRPr>
      </a:lvl3pPr>
      <a:lvl4pPr marL="1898315" marR="0" indent="-374315" algn="l" defTabSz="584200" rtl="0" latinLnBrk="0">
        <a:lnSpc>
          <a:spcPct val="100000"/>
        </a:lnSpc>
        <a:spcBef>
          <a:spcPts val="1200"/>
        </a:spcBef>
        <a:spcAft>
          <a:spcPts val="0"/>
        </a:spcAft>
        <a:buClr>
          <a:srgbClr val="991200"/>
        </a:buClr>
        <a:buSzPct val="70000"/>
        <a:buFont typeface="Zapf Dingbats"/>
        <a:buChar char="✤"/>
        <a:tabLst/>
        <a:defRPr sz="2800" b="1" i="0" u="none" strike="noStrike" cap="none" spc="0" baseline="0">
          <a:solidFill>
            <a:srgbClr val="000000"/>
          </a:solidFill>
          <a:uFillTx/>
          <a:latin typeface="+mj-lt"/>
          <a:ea typeface="+mj-ea"/>
          <a:cs typeface="+mj-cs"/>
          <a:sym typeface="Book Antiqua"/>
        </a:defRPr>
      </a:lvl4pPr>
      <a:lvl5pPr marL="2406315" marR="0" indent="-374315" algn="l" defTabSz="584200" rtl="0" latinLnBrk="0">
        <a:lnSpc>
          <a:spcPct val="100000"/>
        </a:lnSpc>
        <a:spcBef>
          <a:spcPts val="1200"/>
        </a:spcBef>
        <a:spcAft>
          <a:spcPts val="0"/>
        </a:spcAft>
        <a:buClr>
          <a:srgbClr val="991200"/>
        </a:buClr>
        <a:buSzPct val="70000"/>
        <a:buFont typeface="Zapf Dingbats"/>
        <a:buChar char="✤"/>
        <a:tabLst/>
        <a:defRPr sz="2800" b="1" i="0" u="none" strike="noStrike" cap="none" spc="0" baseline="0">
          <a:solidFill>
            <a:srgbClr val="000000"/>
          </a:solidFill>
          <a:uFillTx/>
          <a:latin typeface="+mj-lt"/>
          <a:ea typeface="+mj-ea"/>
          <a:cs typeface="+mj-cs"/>
          <a:sym typeface="Book Antiqua"/>
        </a:defRPr>
      </a:lvl5pPr>
      <a:lvl6pPr marL="2914315" marR="0" indent="-374315" algn="l" defTabSz="584200" rtl="0" latinLnBrk="0">
        <a:lnSpc>
          <a:spcPct val="100000"/>
        </a:lnSpc>
        <a:spcBef>
          <a:spcPts val="1200"/>
        </a:spcBef>
        <a:spcAft>
          <a:spcPts val="0"/>
        </a:spcAft>
        <a:buClr>
          <a:srgbClr val="991200"/>
        </a:buClr>
        <a:buSzPct val="70000"/>
        <a:buFont typeface="Zapf Dingbats"/>
        <a:buChar char="✤"/>
        <a:tabLst/>
        <a:defRPr sz="2800" b="1" i="0" u="none" strike="noStrike" cap="none" spc="0" baseline="0">
          <a:solidFill>
            <a:srgbClr val="000000"/>
          </a:solidFill>
          <a:uFillTx/>
          <a:latin typeface="+mj-lt"/>
          <a:ea typeface="+mj-ea"/>
          <a:cs typeface="+mj-cs"/>
          <a:sym typeface="Book Antiqua"/>
        </a:defRPr>
      </a:lvl6pPr>
      <a:lvl7pPr marL="3422315" marR="0" indent="-374315" algn="l" defTabSz="584200" rtl="0" latinLnBrk="0">
        <a:lnSpc>
          <a:spcPct val="100000"/>
        </a:lnSpc>
        <a:spcBef>
          <a:spcPts val="1200"/>
        </a:spcBef>
        <a:spcAft>
          <a:spcPts val="0"/>
        </a:spcAft>
        <a:buClr>
          <a:srgbClr val="991200"/>
        </a:buClr>
        <a:buSzPct val="70000"/>
        <a:buFont typeface="Zapf Dingbats"/>
        <a:buChar char="✤"/>
        <a:tabLst/>
        <a:defRPr sz="2800" b="1" i="0" u="none" strike="noStrike" cap="none" spc="0" baseline="0">
          <a:solidFill>
            <a:srgbClr val="000000"/>
          </a:solidFill>
          <a:uFillTx/>
          <a:latin typeface="+mj-lt"/>
          <a:ea typeface="+mj-ea"/>
          <a:cs typeface="+mj-cs"/>
          <a:sym typeface="Book Antiqua"/>
        </a:defRPr>
      </a:lvl7pPr>
      <a:lvl8pPr marL="3930315" marR="0" indent="-374315" algn="l" defTabSz="584200" rtl="0" latinLnBrk="0">
        <a:lnSpc>
          <a:spcPct val="100000"/>
        </a:lnSpc>
        <a:spcBef>
          <a:spcPts val="1200"/>
        </a:spcBef>
        <a:spcAft>
          <a:spcPts val="0"/>
        </a:spcAft>
        <a:buClr>
          <a:srgbClr val="991200"/>
        </a:buClr>
        <a:buSzPct val="70000"/>
        <a:buFont typeface="Zapf Dingbats"/>
        <a:buChar char="✤"/>
        <a:tabLst/>
        <a:defRPr sz="2800" b="1" i="0" u="none" strike="noStrike" cap="none" spc="0" baseline="0">
          <a:solidFill>
            <a:srgbClr val="000000"/>
          </a:solidFill>
          <a:uFillTx/>
          <a:latin typeface="+mj-lt"/>
          <a:ea typeface="+mj-ea"/>
          <a:cs typeface="+mj-cs"/>
          <a:sym typeface="Book Antiqua"/>
        </a:defRPr>
      </a:lvl8pPr>
      <a:lvl9pPr marL="4438315" marR="0" indent="-374315" algn="l" defTabSz="584200" rtl="0" latinLnBrk="0">
        <a:lnSpc>
          <a:spcPct val="100000"/>
        </a:lnSpc>
        <a:spcBef>
          <a:spcPts val="1200"/>
        </a:spcBef>
        <a:spcAft>
          <a:spcPts val="0"/>
        </a:spcAft>
        <a:buClr>
          <a:srgbClr val="991200"/>
        </a:buClr>
        <a:buSzPct val="70000"/>
        <a:buFont typeface="Zapf Dingbats"/>
        <a:buChar char="✤"/>
        <a:tabLst/>
        <a:defRPr sz="2800" b="1" i="0" u="none" strike="noStrike" cap="none" spc="0" baseline="0">
          <a:solidFill>
            <a:srgbClr val="000000"/>
          </a:solidFill>
          <a:uFillTx/>
          <a:latin typeface="+mj-lt"/>
          <a:ea typeface="+mj-ea"/>
          <a:cs typeface="+mj-cs"/>
          <a:sym typeface="Book Antiqua"/>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Book Antiqua"/>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Book Antiqua"/>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Book Antiqua"/>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Book Antiqua"/>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Book Antiqua"/>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Book Antiqua"/>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Book Antiqua"/>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Book Antiqua"/>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Book Antiqu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ancois.lacomme@2isa.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rsx102.seancetenante.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andi.ne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afnic.fr/fr/votre-nom-de-domaine/comment-choisir-et-creer-mon-nom-de-domaine/" TargetMode="External"/><Relationship Id="rId4" Type="http://schemas.openxmlformats.org/officeDocument/2006/relationships/hyperlink" Target="https://www.ovh.com/fr/domain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knot-resolver.cz" TargetMode="External"/><Relationship Id="rId2" Type="http://schemas.openxmlformats.org/officeDocument/2006/relationships/hyperlink" Target="https://www.isc.org/bind/" TargetMode="External"/><Relationship Id="rId1" Type="http://schemas.openxmlformats.org/officeDocument/2006/relationships/slideLayout" Target="../slideLayouts/slideLayout3.xml"/><Relationship Id="rId6" Type="http://schemas.openxmlformats.org/officeDocument/2006/relationships/hyperlink" Target="https://rdap.org" TargetMode="External"/><Relationship Id="rId5" Type="http://schemas.openxmlformats.org/officeDocument/2006/relationships/hyperlink" Target="http://fr.wiktionary.org" TargetMode="External"/><Relationship Id="rId4" Type="http://schemas.openxmlformats.org/officeDocument/2006/relationships/hyperlink" Target="https://nlnetlabs.nl/projects/unbound/abou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rr.dns.nextdns.io/" TargetMode="External"/><Relationship Id="rId2" Type="http://schemas.openxmlformats.org/officeDocument/2006/relationships/hyperlink" Target="https://mozilla.cloudflare-dns.com/dns-query" TargetMode="External"/><Relationship Id="rId1" Type="http://schemas.openxmlformats.org/officeDocument/2006/relationships/slideLayout" Target="../slideLayouts/slideLayout3.xml"/><Relationship Id="rId6" Type="http://schemas.openxmlformats.org/officeDocument/2006/relationships/hyperlink" Target="https://www.afnic.fr/wp-media/uploads/2020/11/Guidepratique_Titulaire_VF.pdf" TargetMode="External"/><Relationship Id="rId5" Type="http://schemas.openxmlformats.org/officeDocument/2006/relationships/hyperlink" Target="https://www.bortzmeyer.org/9499.html" TargetMode="External"/><Relationship Id="rId4" Type="http://schemas.openxmlformats.org/officeDocument/2006/relationships/hyperlink" Target="https://support.mozilla.org/fr/kb/dns-via-https-firefo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rsx102.seancetenante.com/documents/Exercices-RSX102-DNS.doc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aliceandbob.io" TargetMode="External"/><Relationship Id="rId4" Type="http://schemas.openxmlformats.org/officeDocument/2006/relationships/hyperlink" Target="http://amio-millau.f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rsx102.seancetenante.com/documents/RSX102-2021-Plan.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rsx102.seancetenante.com/documents/Modele-OSI.pdf" TargetMode="External"/><Relationship Id="rId4" Type="http://schemas.openxmlformats.org/officeDocument/2006/relationships/hyperlink" Target="http://rsx102.seancetenante.com"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fontsinuse.com/uses/40770/world-wide-web-logotype" TargetMode="External"/><Relationship Id="rId3" Type="http://schemas.openxmlformats.org/officeDocument/2006/relationships/hyperlink" Target="https://www.w3.org/People/Berners-Lee/" TargetMode="External"/><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www.home.cern/science/computing/birth-web"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rsx102.seancetenante.com/anatomie-url.php"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w3.org"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rsx102.seancetenante.com/documents/HTTP-requete-reponse.pdf"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er.mozilla.org/fr/docs/Glossary/Head_of_line_block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http2-explained.haxx.se/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t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bortzmeyer.org/9114.html" TargetMode="External"/><Relationship Id="rId2" Type="http://schemas.openxmlformats.org/officeDocument/2006/relationships/hyperlink" Target="https://http3-explained.haxx.se/fr"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blog.stephane-robert.info/docs/services/web/apache/" TargetMode="External"/><Relationship Id="rId2" Type="http://schemas.openxmlformats.org/officeDocument/2006/relationships/hyperlink" Target="https://geekflare.com/fr/open-source-web-servers/"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browserfordoing.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amio-millau.fr"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hyperlink" Target="https://www.it-connect.fr/curl-loutil-testeur-des-protocoles-divers/" TargetMode="External"/><Relationship Id="rId4" Type="http://schemas.openxmlformats.org/officeDocument/2006/relationships/hyperlink" Target="https://ec.haxx.s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ti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amazon.fr/s/ref=ntt_athr_dp_sr_2?_encoding=UTF8&amp;search-alias=books-fr&amp;field-author=Jacques%20Perrin"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w3schools.com/xml/" TargetMode="External"/><Relationship Id="rId2" Type="http://schemas.openxmlformats.org/officeDocument/2006/relationships/hyperlink" Target="https://developer.mozilla.org/fr/docs/Web/XML/XML_introduction"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xul.fr/ecmascript/tableau.php" TargetMode="External"/><Relationship Id="rId2" Type="http://schemas.openxmlformats.org/officeDocument/2006/relationships/hyperlink" Target="http://www.xul.fr/ecmascript/associatif.php" TargetMode="External"/><Relationship Id="rId1" Type="http://schemas.openxmlformats.org/officeDocument/2006/relationships/slideLayout" Target="../slideLayouts/slideLayout3.xml"/><Relationship Id="rId4" Type="http://schemas.openxmlformats.org/officeDocument/2006/relationships/hyperlink" Target="http://json.or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rfc-editor.org/info/std1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www.verisigninc.com/?loc=fr_FR" TargetMode="External"/><Relationship Id="rId4" Type="http://schemas.openxmlformats.org/officeDocument/2006/relationships/hyperlink" Target="http://www.afnic.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2026   François Lacomme  &lt;francois.lacomme@2isa.net&gt;"/>
          <p:cNvSpPr>
            <a:spLocks noGrp="1"/>
          </p:cNvSpPr>
          <p:nvPr>
            <p:ph type="body" idx="21"/>
          </p:nvPr>
        </p:nvSpPr>
        <p:spPr>
          <a:xfrm>
            <a:off x="374650" y="8813800"/>
            <a:ext cx="12255500" cy="406400"/>
          </a:xfrm>
          <a:prstGeom prst="rect">
            <a:avLst/>
          </a:prstGeom>
        </p:spPr>
        <p:txBody>
          <a:bodyPr/>
          <a:lstStyle/>
          <a:p>
            <a:r>
              <a:t>2026			François Lacomme  &lt;</a:t>
            </a:r>
            <a:r>
              <a:rPr u="sng">
                <a:solidFill>
                  <a:schemeClr val="accent5">
                    <a:satOff val="8112"/>
                    <a:lumOff val="-14630"/>
                  </a:schemeClr>
                </a:solidFill>
                <a:hlinkClick r:id="rId3"/>
              </a:rPr>
              <a:t>francois.lacomme@2isa.net</a:t>
            </a:r>
            <a:r>
              <a:t>&gt;</a:t>
            </a:r>
          </a:p>
        </p:txBody>
      </p:sp>
      <p:sp>
        <p:nvSpPr>
          <p:cNvPr id="143" name="Technologies pour les applications en réseau : contribution au profil NetDevOps"/>
          <p:cNvSpPr txBox="1">
            <a:spLocks noGrp="1"/>
          </p:cNvSpPr>
          <p:nvPr>
            <p:ph type="ctrTitle"/>
          </p:nvPr>
        </p:nvSpPr>
        <p:spPr>
          <a:xfrm>
            <a:off x="355600" y="914896"/>
            <a:ext cx="12293600" cy="1566892"/>
          </a:xfrm>
          <a:prstGeom prst="rect">
            <a:avLst/>
          </a:prstGeom>
        </p:spPr>
        <p:txBody>
          <a:bodyPr/>
          <a:lstStyle/>
          <a:p>
            <a:r>
              <a:t>Technologies pour les applications en réseau : contribution au profil NetDevOps</a:t>
            </a:r>
          </a:p>
        </p:txBody>
      </p:sp>
      <p:sp>
        <p:nvSpPr>
          <p:cNvPr id="144" name="RSX102"/>
          <p:cNvSpPr txBox="1">
            <a:spLocks noGrp="1"/>
          </p:cNvSpPr>
          <p:nvPr>
            <p:ph type="subTitle" sz="quarter" idx="1"/>
          </p:nvPr>
        </p:nvSpPr>
        <p:spPr>
          <a:xfrm>
            <a:off x="355600" y="2995308"/>
            <a:ext cx="12293600" cy="681959"/>
          </a:xfrm>
          <a:prstGeom prst="rect">
            <a:avLst/>
          </a:prstGeom>
        </p:spPr>
        <p:txBody>
          <a:bodyPr/>
          <a:lstStyle/>
          <a:p>
            <a:r>
              <a:t>RSX102</a:t>
            </a:r>
          </a:p>
        </p:txBody>
      </p:sp>
      <p:sp>
        <p:nvSpPr>
          <p:cNvPr id="145" name="Rectangle"/>
          <p:cNvSpPr txBox="1"/>
          <p:nvPr/>
        </p:nvSpPr>
        <p:spPr>
          <a:xfrm>
            <a:off x="355600" y="3784600"/>
            <a:ext cx="12293600" cy="681959"/>
          </a:xfrm>
          <a:prstGeom prst="rect">
            <a:avLst/>
          </a:prstGeom>
          <a:ln w="12700">
            <a:miter lim="400000"/>
          </a:ln>
        </p:spPr>
        <p:txBody>
          <a:bodyPr lIns="50800" tIns="50800" rIns="50800" bIns="50800">
            <a:normAutofit/>
          </a:bodyPr>
          <a:lstStyle/>
          <a:p>
            <a:pPr>
              <a:spcBef>
                <a:spcPts val="0"/>
              </a:spcBef>
              <a:defRPr b="1" i="0">
                <a:solidFill>
                  <a:schemeClr val="accent5">
                    <a:lumOff val="-6018"/>
                  </a:schemeClr>
                </a:solidFill>
                <a:latin typeface="Verdana"/>
                <a:ea typeface="Verdana"/>
                <a:cs typeface="Verdana"/>
                <a:sym typeface="Verdana"/>
              </a:defRPr>
            </a:pPr>
            <a:endParaRPr/>
          </a:p>
        </p:txBody>
      </p:sp>
      <p:sp>
        <p:nvSpPr>
          <p:cNvPr id="146" name="Document provisoire.…"/>
          <p:cNvSpPr txBox="1"/>
          <p:nvPr/>
        </p:nvSpPr>
        <p:spPr>
          <a:xfrm>
            <a:off x="266700" y="6661199"/>
            <a:ext cx="12293600" cy="14375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457200">
              <a:spcBef>
                <a:spcPts val="0"/>
              </a:spcBef>
              <a:defRPr sz="1800" b="1">
                <a:solidFill>
                  <a:srgbClr val="7F7C78"/>
                </a:solidFill>
                <a:latin typeface="Verdana"/>
                <a:ea typeface="Verdana"/>
                <a:cs typeface="Verdana"/>
                <a:sym typeface="Verdana"/>
              </a:defRPr>
            </a:pPr>
            <a:endParaRPr/>
          </a:p>
          <a:p>
            <a:pPr defTabSz="457200">
              <a:spcBef>
                <a:spcPts val="0"/>
              </a:spcBef>
              <a:defRPr sz="1800" b="1">
                <a:solidFill>
                  <a:srgbClr val="7F7C78"/>
                </a:solidFill>
                <a:latin typeface="Verdana"/>
                <a:ea typeface="Verdana"/>
                <a:cs typeface="Verdana"/>
                <a:sym typeface="Verdana"/>
              </a:defRPr>
            </a:pPr>
            <a:r>
              <a:t>Document provisoire. </a:t>
            </a:r>
          </a:p>
          <a:p>
            <a:pPr defTabSz="457200">
              <a:spcBef>
                <a:spcPts val="0"/>
              </a:spcBef>
              <a:defRPr sz="1800" b="1">
                <a:solidFill>
                  <a:srgbClr val="7F7C78"/>
                </a:solidFill>
                <a:latin typeface="Verdana"/>
                <a:ea typeface="Verdana"/>
                <a:cs typeface="Verdana"/>
                <a:sym typeface="Verdana"/>
              </a:defRPr>
            </a:pPr>
            <a:r>
              <a:t>Copie et diffusion non autorisées sans accord écrit.</a:t>
            </a:r>
          </a:p>
          <a:p>
            <a:pPr defTabSz="457200">
              <a:spcBef>
                <a:spcPts val="0"/>
              </a:spcBef>
              <a:defRPr sz="1800" b="1">
                <a:solidFill>
                  <a:srgbClr val="7F7C78"/>
                </a:solidFill>
                <a:latin typeface="Verdana"/>
                <a:ea typeface="Verdana"/>
                <a:cs typeface="Verdana"/>
                <a:sym typeface="Verdana"/>
              </a:defRPr>
            </a:pPr>
            <a:r>
              <a:t>Documents liés aux cours : </a:t>
            </a:r>
            <a:r>
              <a:rPr u="sng">
                <a:solidFill>
                  <a:schemeClr val="accent5">
                    <a:satOff val="8112"/>
                    <a:lumOff val="-14630"/>
                  </a:schemeClr>
                </a:solidFill>
                <a:hlinkClick r:id="rId4"/>
              </a:rPr>
              <a:t>https://rsx102.seancetenante.com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212" name="2.1 - DNS - Domain Name System Nom de domaine"/>
          <p:cNvSpPr txBox="1">
            <a:spLocks noGrp="1"/>
          </p:cNvSpPr>
          <p:nvPr>
            <p:ph type="body" idx="21"/>
          </p:nvPr>
        </p:nvSpPr>
        <p:spPr>
          <a:prstGeom prst="rect">
            <a:avLst/>
          </a:prstGeom>
        </p:spPr>
        <p:txBody>
          <a:bodyPr/>
          <a:lstStyle>
            <a:lvl1pPr>
              <a:tabLst>
                <a:tab pos="12039600" algn="r"/>
              </a:tabLst>
            </a:lvl1pPr>
          </a:lstStyle>
          <a:p>
            <a:r>
              <a:t>2.1 - DNS - Domain Name System	Nom de domaine           </a:t>
            </a:r>
          </a:p>
        </p:txBody>
      </p:sp>
      <p:sp>
        <p:nvSpPr>
          <p:cNvPr id="213" name="Nom de domaine (suite…)…"/>
          <p:cNvSpPr txBox="1">
            <a:spLocks noGrp="1"/>
          </p:cNvSpPr>
          <p:nvPr>
            <p:ph type="body" idx="1"/>
          </p:nvPr>
        </p:nvSpPr>
        <p:spPr>
          <a:xfrm>
            <a:off x="355600" y="1684734"/>
            <a:ext cx="12293600" cy="7652389"/>
          </a:xfrm>
          <a:prstGeom prst="rect">
            <a:avLst/>
          </a:prstGeom>
        </p:spPr>
        <p:txBody>
          <a:bodyPr/>
          <a:lstStyle/>
          <a:p>
            <a:r>
              <a:t>Nom de domaine </a:t>
            </a:r>
            <a:r>
              <a:rPr b="0"/>
              <a:t>(suite…)</a:t>
            </a:r>
          </a:p>
          <a:p>
            <a:pPr lvl="1"/>
            <a:r>
              <a:t>Exemple 2 </a:t>
            </a:r>
          </a:p>
          <a:p>
            <a:pPr lvl="1"/>
            <a:endParaRPr/>
          </a:p>
          <a:p>
            <a:pPr lvl="1"/>
            <a:endParaRPr/>
          </a:p>
          <a:p>
            <a:pPr lvl="1"/>
            <a:endParaRPr/>
          </a:p>
          <a:p>
            <a:pPr lvl="1"/>
            <a:endParaRPr/>
          </a:p>
          <a:p>
            <a:pPr lvl="1"/>
            <a:endParaRPr/>
          </a:p>
          <a:p>
            <a:pPr lvl="1"/>
            <a:endParaRPr/>
          </a:p>
          <a:p>
            <a:pPr lvl="1"/>
            <a:endParaRPr/>
          </a:p>
          <a:p>
            <a:pPr lvl="1"/>
            <a:r>
              <a:t>Dans l’exemple 2 ci-dessus, </a:t>
            </a:r>
            <a:r>
              <a:rPr b="1">
                <a:solidFill>
                  <a:schemeClr val="accent5">
                    <a:satOff val="8112"/>
                    <a:lumOff val="-14630"/>
                  </a:schemeClr>
                </a:solidFill>
                <a:latin typeface="Menlo Regular"/>
                <a:ea typeface="Menlo Regular"/>
                <a:cs typeface="Menlo Regular"/>
                <a:sym typeface="Menlo Regular"/>
              </a:rPr>
              <a:t>aecnam</a:t>
            </a:r>
            <a:r>
              <a:t> est un élément de nom de domaine ou </a:t>
            </a:r>
            <a:r>
              <a:rPr b="1" i="1"/>
              <a:t>label</a:t>
            </a:r>
            <a:r>
              <a:rPr i="1"/>
              <a:t>.</a:t>
            </a:r>
          </a:p>
          <a:p>
            <a:pPr lvl="1"/>
            <a:r>
              <a:t>Un élément d'un nom de domaine a au maximum 63 caractères. </a:t>
            </a:r>
          </a:p>
        </p:txBody>
      </p:sp>
      <p:sp>
        <p:nvSpPr>
          <p:cNvPr id="214"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pic>
        <p:nvPicPr>
          <p:cNvPr id="215" name="ftp.aecnam.asso.fr… ftp.aecnam.asso.fr fr = ccTLD pour la France ; géré par l’AFNICaecnam.asso = Domaine composé d’une association enregistré et validé par l’AFNICftp = Nom d’une machine (ou d’un service) de l’association." descr="ftp.aecnam.asso.fr… ftp.aecnam.asso.fr fr = ccTLD pour la France ; géré par l’AFNICaecnam.asso = Domaine composé d’une association enregistré et validé par l’AFNICftp = Nom d’une machine (ou d’un service) de l’association."/>
          <p:cNvPicPr>
            <a:picLocks/>
          </p:cNvPicPr>
          <p:nvPr/>
        </p:nvPicPr>
        <p:blipFill>
          <a:blip r:embed="rId3"/>
          <a:stretch>
            <a:fillRect/>
          </a:stretch>
        </p:blipFill>
        <p:spPr>
          <a:xfrm>
            <a:off x="803186" y="2884978"/>
            <a:ext cx="10822428" cy="2882901"/>
          </a:xfrm>
          <a:prstGeom prst="rect">
            <a:avLst/>
          </a:prstGeom>
          <a:effectLst>
            <a:outerShdw blurRad="190500" dist="8455" dir="5400000" rotWithShape="0">
              <a:srgbClr val="000000">
                <a:alpha val="39871"/>
              </a:srgbClr>
            </a:outerShdw>
          </a:effectLst>
        </p:spPr>
      </p:pic>
      <p:sp>
        <p:nvSpPr>
          <p:cNvPr id="216" name="Annexe"/>
          <p:cNvSpPr txBox="1"/>
          <p:nvPr/>
        </p:nvSpPr>
        <p:spPr>
          <a:xfrm rot="1762377">
            <a:off x="9786165" y="3856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ctr"/>
          </a:lstStyle>
          <a:p>
            <a:r>
              <a:t>Annexe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221" name="Nom de domaine (suite…)…"/>
          <p:cNvSpPr txBox="1">
            <a:spLocks noGrp="1"/>
          </p:cNvSpPr>
          <p:nvPr>
            <p:ph type="body" idx="1"/>
          </p:nvPr>
        </p:nvSpPr>
        <p:spPr>
          <a:xfrm>
            <a:off x="355600" y="1684734"/>
            <a:ext cx="12293600" cy="7652389"/>
          </a:xfrm>
          <a:prstGeom prst="rect">
            <a:avLst/>
          </a:prstGeom>
        </p:spPr>
        <p:txBody>
          <a:bodyPr/>
          <a:lstStyle/>
          <a:p>
            <a:r>
              <a:t>Nom de domaine </a:t>
            </a:r>
            <a:r>
              <a:rPr b="0"/>
              <a:t>(suite…)</a:t>
            </a:r>
          </a:p>
          <a:p>
            <a:pPr lvl="1"/>
            <a:r>
              <a:t>Exemple 3 - La hiérarchie du domaine « ru.wikipedia.org. » </a:t>
            </a:r>
          </a:p>
          <a:p>
            <a:pPr marL="0" lvl="2" indent="457200">
              <a:buClrTx/>
              <a:buSzTx/>
              <a:buFontTx/>
              <a:buNone/>
              <a:tabLst>
                <a:tab pos="11150600" algn="l"/>
              </a:tabLst>
            </a:pPr>
            <a:endParaRPr/>
          </a:p>
          <a:p>
            <a:pPr marL="0" lvl="2" indent="457200">
              <a:buClrTx/>
              <a:buSzTx/>
              <a:buFontTx/>
              <a:buNone/>
              <a:tabLst>
                <a:tab pos="10896600" algn="l"/>
              </a:tabLst>
            </a:pPr>
            <a:endParaRPr/>
          </a:p>
          <a:p>
            <a:pPr marL="0" lvl="2" indent="457200">
              <a:buClrTx/>
              <a:buSzTx/>
              <a:buFontTx/>
              <a:buNone/>
              <a:tabLst>
                <a:tab pos="10896600" algn="l"/>
              </a:tabLst>
            </a:pPr>
            <a:endParaRPr/>
          </a:p>
          <a:p>
            <a:pPr marL="0" lvl="2" indent="457200">
              <a:buClrTx/>
              <a:buSzTx/>
              <a:buFontTx/>
              <a:buNone/>
              <a:tabLst>
                <a:tab pos="10896600" algn="l"/>
              </a:tabLst>
            </a:pPr>
            <a:endParaRPr/>
          </a:p>
          <a:p>
            <a:pPr marL="0" lvl="2" indent="457200">
              <a:buClrTx/>
              <a:buSzTx/>
              <a:buFontTx/>
              <a:buNone/>
              <a:tabLst>
                <a:tab pos="10896600" algn="l"/>
              </a:tabLst>
            </a:pPr>
            <a:r>
              <a:t>	</a:t>
            </a:r>
            <a:r>
              <a:rPr i="1"/>
              <a:t>Racine</a:t>
            </a:r>
          </a:p>
          <a:p>
            <a:pPr marL="0" lvl="2" indent="457200">
              <a:buClrTx/>
              <a:buSzTx/>
              <a:buFontTx/>
              <a:buNone/>
              <a:tabLst>
                <a:tab pos="10896600" algn="l"/>
              </a:tabLst>
            </a:pPr>
            <a:endParaRPr i="1"/>
          </a:p>
          <a:p>
            <a:pPr marL="0" lvl="2" indent="457200">
              <a:buClrTx/>
              <a:buSzTx/>
              <a:buFontTx/>
              <a:buNone/>
              <a:tabLst>
                <a:tab pos="10896600" algn="l"/>
              </a:tabLst>
            </a:pPr>
            <a:endParaRPr i="1"/>
          </a:p>
          <a:p>
            <a:pPr marL="0" lvl="2" indent="457200">
              <a:buClrTx/>
              <a:buSzTx/>
              <a:buFontTx/>
              <a:buNone/>
              <a:tabLst>
                <a:tab pos="10896600" algn="l"/>
              </a:tabLst>
            </a:pPr>
            <a:r>
              <a:t>	</a:t>
            </a:r>
            <a:r>
              <a:rPr i="1"/>
              <a:t>TLD</a:t>
            </a:r>
          </a:p>
          <a:p>
            <a:pPr marL="0" lvl="2" indent="457200">
              <a:buClrTx/>
              <a:buSzTx/>
              <a:buFontTx/>
              <a:buNone/>
              <a:tabLst>
                <a:tab pos="10896600" algn="l"/>
              </a:tabLst>
            </a:pPr>
            <a:endParaRPr i="1"/>
          </a:p>
          <a:p>
            <a:pPr marL="0" lvl="2" indent="457200">
              <a:buClrTx/>
              <a:buSzTx/>
              <a:buFontTx/>
              <a:buNone/>
              <a:tabLst>
                <a:tab pos="10896600" algn="l"/>
              </a:tabLst>
            </a:pPr>
            <a:endParaRPr i="1"/>
          </a:p>
          <a:p>
            <a:pPr marL="0" lvl="2" indent="457200">
              <a:spcBef>
                <a:spcPts val="0"/>
              </a:spcBef>
              <a:buClrTx/>
              <a:buSzTx/>
              <a:buFontTx/>
              <a:buNone/>
              <a:tabLst>
                <a:tab pos="10896600" algn="l"/>
              </a:tabLst>
            </a:pPr>
            <a:r>
              <a:t>	S</a:t>
            </a:r>
            <a:r>
              <a:rPr i="1"/>
              <a:t>LD</a:t>
            </a:r>
          </a:p>
          <a:p>
            <a:pPr marL="0" lvl="2" indent="457200">
              <a:spcBef>
                <a:spcPts val="0"/>
              </a:spcBef>
              <a:buClrTx/>
              <a:buSzTx/>
              <a:buFontTx/>
              <a:buNone/>
              <a:tabLst>
                <a:tab pos="10896600" algn="l"/>
              </a:tabLst>
            </a:pPr>
            <a:r>
              <a:t>	</a:t>
            </a:r>
            <a:r>
              <a:rPr sz="1800" i="1"/>
              <a:t>Second level</a:t>
            </a:r>
            <a:br>
              <a:rPr sz="1800" i="1"/>
            </a:br>
            <a:r>
              <a:t> 	</a:t>
            </a:r>
            <a:r>
              <a:rPr sz="1800" i="1"/>
              <a:t>domain</a:t>
            </a:r>
          </a:p>
        </p:txBody>
      </p:sp>
      <p:sp>
        <p:nvSpPr>
          <p:cNvPr id="222" name="2.1 - DNS - Domain Name System Nom de domaine"/>
          <p:cNvSpPr txBox="1">
            <a:spLocks noGrp="1"/>
          </p:cNvSpPr>
          <p:nvPr>
            <p:ph type="body" idx="21"/>
          </p:nvPr>
        </p:nvSpPr>
        <p:spPr>
          <a:prstGeom prst="rect">
            <a:avLst/>
          </a:prstGeom>
        </p:spPr>
        <p:txBody>
          <a:bodyPr/>
          <a:lstStyle>
            <a:lvl1pPr>
              <a:tabLst>
                <a:tab pos="12039600" algn="r"/>
              </a:tabLst>
            </a:lvl1pPr>
          </a:lstStyle>
          <a:p>
            <a:r>
              <a:t>2.1 - DNS - Domain Name System	Nom de domaine           </a:t>
            </a:r>
          </a:p>
        </p:txBody>
      </p:sp>
      <p:sp>
        <p:nvSpPr>
          <p:cNvPr id="223" name="Numéro de diapositive"/>
          <p:cNvSpPr txBox="1">
            <a:spLocks noGrp="1"/>
          </p:cNvSpPr>
          <p:nvPr>
            <p:ph type="sldNum" sz="quarter" idx="2"/>
          </p:nvPr>
        </p:nvSpPr>
        <p:spPr>
          <a:xfrm>
            <a:off x="12337305" y="9220200"/>
            <a:ext cx="306290" cy="355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grpSp>
        <p:nvGrpSpPr>
          <p:cNvPr id="227" name="Grouper"/>
          <p:cNvGrpSpPr/>
          <p:nvPr/>
        </p:nvGrpSpPr>
        <p:grpSpPr>
          <a:xfrm>
            <a:off x="570817" y="2965310"/>
            <a:ext cx="10622684" cy="6318327"/>
            <a:chOff x="-215900" y="-139699"/>
            <a:chExt cx="10622682" cy="6318325"/>
          </a:xfrm>
        </p:grpSpPr>
        <p:pic>
          <p:nvPicPr>
            <p:cNvPr id="224" name="droppedImage.png" descr="droppedImage.png"/>
            <p:cNvPicPr>
              <a:picLocks noChangeAspect="1"/>
            </p:cNvPicPr>
            <p:nvPr/>
          </p:nvPicPr>
          <p:blipFill>
            <a:blip r:embed="rId2"/>
            <a:srcRect/>
            <a:stretch>
              <a:fillRect/>
            </a:stretch>
          </p:blipFill>
          <p:spPr>
            <a:xfrm>
              <a:off x="329567" y="173079"/>
              <a:ext cx="9531581" cy="5290027"/>
            </a:xfrm>
            <a:prstGeom prst="rect">
              <a:avLst/>
            </a:prstGeom>
            <a:ln w="12700" cap="flat">
              <a:noFill/>
              <a:miter lim="400000"/>
            </a:ln>
            <a:effectLst/>
          </p:spPr>
        </p:pic>
        <p:pic>
          <p:nvPicPr>
            <p:cNvPr id="225" name="Rectangle Carré" descr="Rectangle Carré"/>
            <p:cNvPicPr>
              <a:picLocks/>
            </p:cNvPicPr>
            <p:nvPr/>
          </p:nvPicPr>
          <p:blipFill>
            <a:blip r:embed="rId3"/>
            <a:stretch>
              <a:fillRect/>
            </a:stretch>
          </p:blipFill>
          <p:spPr>
            <a:xfrm>
              <a:off x="-215900" y="-139700"/>
              <a:ext cx="10622683" cy="6318327"/>
            </a:xfrm>
            <a:prstGeom prst="rect">
              <a:avLst/>
            </a:prstGeom>
            <a:effectLst/>
          </p:spPr>
        </p:pic>
      </p:grpSp>
      <p:sp>
        <p:nvSpPr>
          <p:cNvPr id="228" name="Fig 2.1 - Hiérarchie de domaine"/>
          <p:cNvSpPr txBox="1"/>
          <p:nvPr/>
        </p:nvSpPr>
        <p:spPr>
          <a:xfrm>
            <a:off x="657784" y="9226549"/>
            <a:ext cx="2997697"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rmAutofit/>
          </a:bodyPr>
          <a:lstStyle>
            <a:lvl1pPr defTabSz="450000">
              <a:spcBef>
                <a:spcPts val="0"/>
              </a:spcBef>
              <a:defRPr sz="1600" i="0">
                <a:solidFill>
                  <a:srgbClr val="000000"/>
                </a:solidFill>
                <a:latin typeface="+mn-lt"/>
                <a:ea typeface="+mn-ea"/>
                <a:cs typeface="+mn-cs"/>
                <a:sym typeface="Trebuchet MS"/>
              </a:defRPr>
            </a:lvl1pPr>
          </a:lstStyle>
          <a:p>
            <a:r>
              <a:t>Fig 2.1 - Hiérarchie de domaine</a:t>
            </a:r>
          </a:p>
        </p:txBody>
      </p:sp>
      <p:sp>
        <p:nvSpPr>
          <p:cNvPr id="229"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ctr"/>
          </a:lstStyle>
          <a:p>
            <a:r>
              <a:t>Annexe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232" name="FQDN : Fully Qualified Domain Name…"/>
          <p:cNvSpPr txBox="1">
            <a:spLocks noGrp="1"/>
          </p:cNvSpPr>
          <p:nvPr>
            <p:ph type="body" idx="1"/>
          </p:nvPr>
        </p:nvSpPr>
        <p:spPr>
          <a:xfrm>
            <a:off x="355600" y="1633625"/>
            <a:ext cx="12293600" cy="7445327"/>
          </a:xfrm>
          <a:prstGeom prst="rect">
            <a:avLst/>
          </a:prstGeom>
        </p:spPr>
        <p:txBody>
          <a:bodyPr/>
          <a:lstStyle/>
          <a:p>
            <a:r>
              <a:t>FQDN : Fully Qualified Domain Name </a:t>
            </a:r>
          </a:p>
          <a:p>
            <a:pPr lvl="1"/>
            <a:r>
              <a:t>Un nom de domaine pleinement qualifié (FQDN) est un nom de domaine écrit de façon absolue. </a:t>
            </a:r>
            <a:br/>
            <a:r>
              <a:t>Il comporte donc :</a:t>
            </a:r>
          </a:p>
          <a:p>
            <a:pPr lvl="2"/>
            <a:r>
              <a:t>tous les sous-domaines (ou labels), </a:t>
            </a:r>
          </a:p>
          <a:p>
            <a:pPr lvl="2"/>
            <a:r>
              <a:t>le domaine de premier niveau (TLD),</a:t>
            </a:r>
          </a:p>
          <a:p>
            <a:pPr lvl="2"/>
            <a:r>
              <a:t>et il est ponctué par un point final qui représente la racine. </a:t>
            </a:r>
          </a:p>
          <a:p>
            <a:pPr lvl="1"/>
            <a:r>
              <a:t>Exemple : 	</a:t>
            </a:r>
            <a:r>
              <a:rPr>
                <a:solidFill>
                  <a:schemeClr val="accent5">
                    <a:satOff val="8112"/>
                    <a:lumOff val="-14630"/>
                  </a:schemeClr>
                </a:solidFill>
                <a:latin typeface="Menlo Regular"/>
                <a:ea typeface="Menlo Regular"/>
                <a:cs typeface="Menlo Regular"/>
                <a:sym typeface="Menlo Regular"/>
              </a:rPr>
              <a:t>ru.wikipedia.org.</a:t>
            </a:r>
          </a:p>
          <a:p>
            <a:r>
              <a:t>Enregistrer un nom de domaine </a:t>
            </a:r>
          </a:p>
          <a:p>
            <a:pPr lvl="1"/>
            <a:r>
              <a:t>On utilise un </a:t>
            </a:r>
            <a:r>
              <a:rPr b="1"/>
              <a:t>bureau d'enregistrement</a:t>
            </a:r>
            <a:r>
              <a:t> de noms de domaine, </a:t>
            </a:r>
            <a:r>
              <a:rPr b="1" i="1"/>
              <a:t>registrar</a:t>
            </a:r>
            <a:r>
              <a:t> en anglais, qui gère la réservation de nom de domaine, conformément aux règles imposées par les registres de haut-niveau (</a:t>
            </a:r>
            <a:r>
              <a:rPr b="1" i="1"/>
              <a:t>registry</a:t>
            </a:r>
            <a:r>
              <a:t>).</a:t>
            </a:r>
          </a:p>
          <a:p>
            <a:pPr lvl="1"/>
            <a:r>
              <a:t>Voir : </a:t>
            </a:r>
          </a:p>
          <a:p>
            <a:pPr lvl="2"/>
            <a:r>
              <a:rPr u="sng">
                <a:solidFill>
                  <a:schemeClr val="accent5">
                    <a:satOff val="8112"/>
                    <a:lumOff val="-14630"/>
                  </a:schemeClr>
                </a:solidFill>
                <a:hlinkClick r:id="rId3"/>
              </a:rPr>
              <a:t>www.gandi.net</a:t>
            </a:r>
            <a:r>
              <a:t>, </a:t>
            </a:r>
            <a:r>
              <a:rPr u="sng">
                <a:solidFill>
                  <a:schemeClr val="accent5">
                    <a:satOff val="8112"/>
                    <a:lumOff val="-14630"/>
                  </a:schemeClr>
                </a:solidFill>
                <a:hlinkClick r:id="rId4"/>
              </a:rPr>
              <a:t>www.ovh.com/fr/domaines/</a:t>
            </a:r>
            <a:r>
              <a:t>, etc. </a:t>
            </a:r>
          </a:p>
          <a:p>
            <a:pPr lvl="2"/>
            <a:r>
              <a:t>ou l'annuaire des bureaux d'enregistrement de l'AFNIC : </a:t>
            </a:r>
            <a:r>
              <a:rPr u="sng">
                <a:solidFill>
                  <a:schemeClr val="accent5">
                    <a:satOff val="8112"/>
                    <a:lumOff val="-14630"/>
                  </a:schemeClr>
                </a:solidFill>
                <a:hlinkClick r:id="rId5"/>
              </a:rPr>
              <a:t>www.afnic.fr/fr/votre-nom-de-domaine/comment-choisir-et-creer-mon-nom-de-domaine/</a:t>
            </a:r>
          </a:p>
        </p:txBody>
      </p:sp>
      <p:sp>
        <p:nvSpPr>
          <p:cNvPr id="233" name="2.1 - DNS - Domain Name System FQDN"/>
          <p:cNvSpPr txBox="1">
            <a:spLocks noGrp="1"/>
          </p:cNvSpPr>
          <p:nvPr>
            <p:ph type="body" idx="21"/>
          </p:nvPr>
        </p:nvSpPr>
        <p:spPr>
          <a:prstGeom prst="rect">
            <a:avLst/>
          </a:prstGeom>
        </p:spPr>
        <p:txBody>
          <a:bodyPr/>
          <a:lstStyle>
            <a:lvl1pPr>
              <a:tabLst>
                <a:tab pos="12039600" algn="r"/>
              </a:tabLst>
            </a:lvl1pPr>
          </a:lstStyle>
          <a:p>
            <a:r>
              <a:t>2.1 - DNS - Domain Name System	FQDN             </a:t>
            </a:r>
          </a:p>
        </p:txBody>
      </p:sp>
      <p:sp>
        <p:nvSpPr>
          <p:cNvPr id="234"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235" name="Avec un point final !"/>
          <p:cNvSpPr/>
          <p:nvPr/>
        </p:nvSpPr>
        <p:spPr>
          <a:xfrm>
            <a:off x="5956852" y="4824189"/>
            <a:ext cx="4739482" cy="694136"/>
          </a:xfrm>
          <a:custGeom>
            <a:avLst/>
            <a:gdLst/>
            <a:ahLst/>
            <a:cxnLst>
              <a:cxn ang="0">
                <a:pos x="wd2" y="hd2"/>
              </a:cxn>
              <a:cxn ang="5400000">
                <a:pos x="wd2" y="hd2"/>
              </a:cxn>
              <a:cxn ang="10800000">
                <a:pos x="wd2" y="hd2"/>
              </a:cxn>
              <a:cxn ang="16200000">
                <a:pos x="wd2" y="hd2"/>
              </a:cxn>
            </a:cxnLst>
            <a:rect l="0" t="0" r="r" b="b"/>
            <a:pathLst>
              <a:path w="21600" h="21600" extrusionOk="0">
                <a:moveTo>
                  <a:pt x="5298" y="0"/>
                </a:moveTo>
                <a:cubicBezTo>
                  <a:pt x="5114" y="0"/>
                  <a:pt x="4957" y="620"/>
                  <a:pt x="4851" y="1531"/>
                </a:cubicBezTo>
                <a:lnTo>
                  <a:pt x="0" y="2137"/>
                </a:lnTo>
                <a:lnTo>
                  <a:pt x="4719" y="5965"/>
                </a:lnTo>
                <a:lnTo>
                  <a:pt x="4719" y="17648"/>
                </a:lnTo>
                <a:cubicBezTo>
                  <a:pt x="4719" y="19831"/>
                  <a:pt x="4978" y="21600"/>
                  <a:pt x="5298" y="21600"/>
                </a:cubicBezTo>
                <a:lnTo>
                  <a:pt x="21021" y="21600"/>
                </a:lnTo>
                <a:cubicBezTo>
                  <a:pt x="21341" y="21600"/>
                  <a:pt x="21600" y="19831"/>
                  <a:pt x="21600" y="17648"/>
                </a:cubicBezTo>
                <a:lnTo>
                  <a:pt x="21600" y="3952"/>
                </a:lnTo>
                <a:cubicBezTo>
                  <a:pt x="21600" y="1769"/>
                  <a:pt x="21341" y="0"/>
                  <a:pt x="21021" y="0"/>
                </a:cubicBezTo>
                <a:lnTo>
                  <a:pt x="5298" y="0"/>
                </a:lnTo>
                <a:close/>
              </a:path>
            </a:pathLst>
          </a:custGeom>
          <a:solidFill>
            <a:srgbClr val="C87D6E"/>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a:spcBef>
                <a:spcPts val="0"/>
              </a:spcBef>
              <a:defRPr sz="3000" i="0">
                <a:solidFill>
                  <a:srgbClr val="FFFFFF"/>
                </a:solidFill>
                <a:latin typeface="+mj-lt"/>
                <a:ea typeface="+mj-ea"/>
                <a:cs typeface="+mj-cs"/>
                <a:sym typeface="Book Antiqua"/>
              </a:defRPr>
            </a:lvl1pPr>
          </a:lstStyle>
          <a:p>
            <a:r>
              <a:t>Avec un point final !</a:t>
            </a:r>
          </a:p>
        </p:txBody>
      </p:sp>
      <p:sp>
        <p:nvSpPr>
          <p:cNvPr id="236"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ctr"/>
          </a:lstStyle>
          <a:p>
            <a:r>
              <a:t>Annexe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35"/>
                                        </p:tgtEl>
                                        <p:attrNameLst>
                                          <p:attrName>style.visibility</p:attrName>
                                        </p:attrNameLst>
                                      </p:cBhvr>
                                      <p:to>
                                        <p:strVal val="visible"/>
                                      </p:to>
                                    </p:set>
                                    <p:animEffect transition="in" filter="wipe(left)">
                                      <p:cBhvr>
                                        <p:cTn id="7"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241" name="Enregistrement de ressources…"/>
          <p:cNvSpPr txBox="1">
            <a:spLocks noGrp="1"/>
          </p:cNvSpPr>
          <p:nvPr>
            <p:ph type="body" idx="1"/>
          </p:nvPr>
        </p:nvSpPr>
        <p:spPr>
          <a:prstGeom prst="rect">
            <a:avLst/>
          </a:prstGeom>
        </p:spPr>
        <p:txBody>
          <a:bodyPr/>
          <a:lstStyle/>
          <a:p>
            <a:pPr marL="467359" indent="-467359" defTabSz="537463">
              <a:spcBef>
                <a:spcPts val="1100"/>
              </a:spcBef>
              <a:defRPr sz="2576"/>
            </a:pPr>
            <a:r>
              <a:t>Enregistrement de ressources</a:t>
            </a:r>
          </a:p>
          <a:p>
            <a:pPr marL="607568" lvl="1" indent="-280415" defTabSz="537463">
              <a:lnSpc>
                <a:spcPct val="70000"/>
              </a:lnSpc>
              <a:spcBef>
                <a:spcPts val="700"/>
              </a:spcBef>
              <a:defRPr sz="2208"/>
            </a:pPr>
            <a:r>
              <a:t>Un enregistrement de ressources, </a:t>
            </a:r>
            <a:r>
              <a:rPr b="1" i="1"/>
              <a:t>resource record</a:t>
            </a:r>
            <a:r>
              <a:t>, se compose de </a:t>
            </a:r>
            <a:r>
              <a:rPr b="1"/>
              <a:t>cinq éléments</a:t>
            </a:r>
            <a:r>
              <a:t> :</a:t>
            </a:r>
            <a:br/>
            <a:endParaRPr/>
          </a:p>
          <a:p>
            <a:pPr marL="0" lvl="2" indent="420623" defTabSz="537463">
              <a:lnSpc>
                <a:spcPct val="70000"/>
              </a:lnSpc>
              <a:spcBef>
                <a:spcPts val="0"/>
              </a:spcBef>
              <a:buClrTx/>
              <a:buSzTx/>
              <a:buFontTx/>
              <a:buNone/>
              <a:defRPr sz="2024">
                <a:latin typeface="Menlo Regular"/>
                <a:ea typeface="Menlo Regular"/>
                <a:cs typeface="Menlo Regular"/>
                <a:sym typeface="Menlo Regular"/>
              </a:defRPr>
            </a:pPr>
            <a:r>
              <a:rPr>
                <a:solidFill>
                  <a:schemeClr val="accent5">
                    <a:satOff val="8112"/>
                    <a:lumOff val="-14630"/>
                  </a:schemeClr>
                </a:solidFill>
              </a:rPr>
              <a:t>		Nom de domaine ; Durée de vie ; Classe ; Type ; Valeur</a:t>
            </a:r>
            <a:br>
              <a:rPr>
                <a:solidFill>
                  <a:schemeClr val="accent5">
                    <a:satOff val="8112"/>
                    <a:lumOff val="-14630"/>
                  </a:schemeClr>
                </a:solidFill>
              </a:rPr>
            </a:br>
            <a:endParaRPr>
              <a:solidFill>
                <a:schemeClr val="accent5">
                  <a:satOff val="8112"/>
                  <a:lumOff val="-14630"/>
                </a:schemeClr>
              </a:solidFill>
            </a:endParaRPr>
          </a:p>
          <a:p>
            <a:pPr marL="607568" lvl="1"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Nom de domaine</a:t>
            </a:r>
            <a:r>
              <a:t> : un </a:t>
            </a:r>
            <a:r>
              <a:rPr b="1"/>
              <a:t>FQDN</a:t>
            </a:r>
            <a:r>
              <a:t>, qui se termine donc par un point (.), symbole de la racine des domaines.     Ex. : 	 </a:t>
            </a:r>
            <a:r>
              <a:rPr>
                <a:solidFill>
                  <a:schemeClr val="accent5">
                    <a:satOff val="8112"/>
                    <a:lumOff val="-14630"/>
                  </a:schemeClr>
                </a:solidFill>
                <a:latin typeface="Menlo Regular"/>
                <a:ea typeface="Menlo Regular"/>
                <a:cs typeface="Menlo Regular"/>
                <a:sym typeface="Menlo Regular"/>
              </a:rPr>
              <a:t>simon.info.arcep.fr.</a:t>
            </a:r>
          </a:p>
          <a:p>
            <a:pPr marL="607568" lvl="1"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Durée de vie</a:t>
            </a:r>
            <a:r>
              <a:t>  en secondes</a:t>
            </a:r>
          </a:p>
          <a:p>
            <a:pPr marL="607568" lvl="1"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Classe</a:t>
            </a:r>
            <a:r>
              <a:t> : IN pour Internet</a:t>
            </a:r>
          </a:p>
          <a:p>
            <a:pPr marL="607568" lvl="1"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Type</a:t>
            </a:r>
            <a:r>
              <a:t> : type d’enregistrement</a:t>
            </a:r>
          </a:p>
          <a:p>
            <a:pPr marL="887983" lvl="2" indent="-280415" defTabSz="537463">
              <a:spcBef>
                <a:spcPts val="500"/>
              </a:spcBef>
              <a:defRPr sz="2024"/>
            </a:pPr>
            <a:r>
              <a:t>A = Address Record : la valeur est l’adresse IP v4 du nom de domaine</a:t>
            </a:r>
          </a:p>
          <a:p>
            <a:pPr marL="887983" lvl="2" indent="-280415" defTabSz="537463">
              <a:spcBef>
                <a:spcPts val="500"/>
              </a:spcBef>
              <a:defRPr sz="2024"/>
            </a:pPr>
            <a:r>
              <a:t>AAAA = Address Record : la valeur est l’adresse IP v6 du nom de domaine</a:t>
            </a:r>
          </a:p>
          <a:p>
            <a:pPr marL="887983" lvl="2" indent="-280415" defTabSz="537463">
              <a:spcBef>
                <a:spcPts val="500"/>
              </a:spcBef>
              <a:defRPr sz="2024"/>
            </a:pPr>
            <a:r>
              <a:t>MX = Relai de messagerie</a:t>
            </a:r>
          </a:p>
          <a:p>
            <a:pPr marL="887983" lvl="2" indent="-280415" defTabSz="537463">
              <a:spcBef>
                <a:spcPts val="500"/>
              </a:spcBef>
              <a:defRPr sz="2024"/>
            </a:pPr>
            <a:r>
              <a:t>SOA = Start of Authority : serveur principal d’une zone</a:t>
            </a:r>
          </a:p>
          <a:p>
            <a:pPr marL="887983" lvl="2" indent="-280415" defTabSz="537463">
              <a:spcBef>
                <a:spcPts val="500"/>
              </a:spcBef>
              <a:defRPr sz="2024"/>
            </a:pPr>
            <a:r>
              <a:t>NS = Serveur de noms</a:t>
            </a:r>
          </a:p>
          <a:p>
            <a:pPr marL="887983" lvl="2" indent="-280415" defTabSz="537463">
              <a:spcBef>
                <a:spcPts val="500"/>
              </a:spcBef>
              <a:defRPr sz="2024"/>
            </a:pPr>
            <a:r>
              <a:t>CNAME = nom canonique : Alias de nom de domaine</a:t>
            </a:r>
          </a:p>
          <a:p>
            <a:pPr marL="887983" lvl="2" indent="-280415" defTabSz="537463">
              <a:spcBef>
                <a:spcPts val="500"/>
              </a:spcBef>
              <a:defRPr sz="2024"/>
            </a:pPr>
            <a:r>
              <a:t>PTR = Pointeur</a:t>
            </a:r>
          </a:p>
          <a:p>
            <a:pPr marL="887983" lvl="2" indent="-280415" defTabSz="537463">
              <a:spcBef>
                <a:spcPts val="500"/>
              </a:spcBef>
              <a:defRPr sz="2024"/>
            </a:pPr>
            <a:r>
              <a:t>HINFO = description de l’hôte</a:t>
            </a:r>
          </a:p>
          <a:p>
            <a:pPr marL="887983" lvl="2" indent="-280415" defTabSz="537463">
              <a:spcBef>
                <a:spcPts val="500"/>
              </a:spcBef>
              <a:defRPr sz="2024"/>
            </a:pPr>
            <a:r>
              <a:t>TXT = Texte de commentaire</a:t>
            </a:r>
          </a:p>
          <a:p>
            <a:pPr marL="607568" lvl="1" indent="-280415" defTabSz="537463">
              <a:spcBef>
                <a:spcPts val="700"/>
              </a:spcBef>
              <a:defRPr sz="2208"/>
            </a:pPr>
            <a:r>
              <a:rPr>
                <a:solidFill>
                  <a:schemeClr val="accent5">
                    <a:satOff val="8112"/>
                    <a:lumOff val="-14630"/>
                  </a:schemeClr>
                </a:solidFill>
                <a:latin typeface="Menlo Regular"/>
                <a:ea typeface="Menlo Regular"/>
                <a:cs typeface="Menlo Regular"/>
                <a:sym typeface="Menlo Regular"/>
              </a:rPr>
              <a:t>Valeur</a:t>
            </a:r>
            <a:r>
              <a:t> : en fonction du type</a:t>
            </a:r>
          </a:p>
        </p:txBody>
      </p:sp>
      <p:sp>
        <p:nvSpPr>
          <p:cNvPr id="242" name="2.1 - DNS - Domain Name System Enregistrement de ressources"/>
          <p:cNvSpPr txBox="1">
            <a:spLocks noGrp="1"/>
          </p:cNvSpPr>
          <p:nvPr>
            <p:ph type="body" idx="21"/>
          </p:nvPr>
        </p:nvSpPr>
        <p:spPr>
          <a:xfrm>
            <a:off x="355600" y="709293"/>
            <a:ext cx="12293600" cy="694185"/>
          </a:xfrm>
          <a:prstGeom prst="rect">
            <a:avLst/>
          </a:prstGeom>
        </p:spPr>
        <p:txBody>
          <a:bodyPr/>
          <a:lstStyle>
            <a:lvl1pPr>
              <a:tabLst>
                <a:tab pos="12039600" algn="r"/>
              </a:tabLst>
            </a:lvl1pPr>
          </a:lstStyle>
          <a:p>
            <a:r>
              <a:t>2.1 - DNS - Domain Name System	Enregistrement de ressources             </a:t>
            </a:r>
          </a:p>
        </p:txBody>
      </p:sp>
      <p:sp>
        <p:nvSpPr>
          <p:cNvPr id="243"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244"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ctr"/>
          </a:lstStyle>
          <a:p>
            <a:r>
              <a:t>Annexe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247" name="Enregistrement de ressources…"/>
          <p:cNvSpPr txBox="1">
            <a:spLocks noGrp="1"/>
          </p:cNvSpPr>
          <p:nvPr>
            <p:ph type="body" idx="1"/>
          </p:nvPr>
        </p:nvSpPr>
        <p:spPr>
          <a:prstGeom prst="rect">
            <a:avLst/>
          </a:prstGeom>
        </p:spPr>
        <p:txBody>
          <a:bodyPr/>
          <a:lstStyle/>
          <a:p>
            <a:r>
              <a:t>Enregistrement de ressources</a:t>
            </a:r>
          </a:p>
          <a:p>
            <a:pPr lvl="1">
              <a:lnSpc>
                <a:spcPct val="70000"/>
              </a:lnSpc>
            </a:pPr>
            <a:r>
              <a:t>Exemple :</a:t>
            </a:r>
            <a:br/>
            <a:endParaRPr/>
          </a:p>
          <a:p>
            <a:pPr marL="0" lvl="2" indent="457200">
              <a:lnSpc>
                <a:spcPct val="70000"/>
              </a:lnSpc>
              <a:spcBef>
                <a:spcPts val="500"/>
              </a:spcBef>
              <a:buClrTx/>
              <a:buSzTx/>
              <a:buFontTx/>
              <a:buNone/>
              <a:tabLst>
                <a:tab pos="5295900" algn="r"/>
                <a:tab pos="6438900" algn="r"/>
                <a:tab pos="7594600" algn="r"/>
                <a:tab pos="11785600" algn="r"/>
              </a:tabLst>
              <a:defRPr sz="1600" i="1">
                <a:latin typeface="Menlo Regular"/>
                <a:ea typeface="Menlo Regular"/>
                <a:cs typeface="Menlo Regular"/>
                <a:sym typeface="Menlo Regular"/>
              </a:defRPr>
            </a:pPr>
            <a:r>
              <a:t>Nom de domaine	Durée de vie	Classe	Type	Valeur</a:t>
            </a:r>
          </a:p>
          <a:p>
            <a:pPr marL="0" lvl="2" indent="457200">
              <a:lnSpc>
                <a:spcPct val="70000"/>
              </a:lnSpc>
              <a:spcBef>
                <a:spcPts val="0"/>
              </a:spcBef>
              <a:buClrTx/>
              <a:buSzTx/>
              <a:buFontTx/>
              <a:buNone/>
              <a:tabLst>
                <a:tab pos="5295900" algn="r"/>
                <a:tab pos="6438900" algn="r"/>
                <a:tab pos="7594600" algn="r"/>
                <a:tab pos="11785600" algn="r"/>
              </a:tabLst>
              <a:defRPr sz="1600"/>
            </a:pPr>
            <a:endParaRPr/>
          </a:p>
          <a:p>
            <a:pPr marL="0" lvl="2" indent="457200">
              <a:lnSpc>
                <a:spcPct val="120000"/>
              </a:lnSpc>
              <a:spcBef>
                <a:spcPts val="0"/>
              </a:spcBef>
              <a:buClrTx/>
              <a:buSzTx/>
              <a:buFontTx/>
              <a:buNone/>
              <a:tabLst>
                <a:tab pos="5295900" algn="r"/>
                <a:tab pos="6438900" algn="r"/>
                <a:tab pos="7594600" algn="r"/>
                <a:tab pos="11785600" algn="r"/>
              </a:tabLst>
              <a:defRPr sz="2000">
                <a:solidFill>
                  <a:srgbClr val="FFFFFF"/>
                </a:solidFill>
              </a:defRPr>
            </a:pPr>
            <a:r>
              <a:rPr>
                <a:solidFill>
                  <a:schemeClr val="accent5">
                    <a:satOff val="8112"/>
                    <a:lumOff val="-14630"/>
                  </a:schemeClr>
                </a:solidFill>
                <a:latin typeface="Menlo Regular"/>
                <a:ea typeface="Menlo Regular"/>
                <a:cs typeface="Menlo Regular"/>
                <a:sym typeface="Menlo Regular"/>
              </a:rPr>
              <a:t>fr.wikipedia.org.	575	IN	CNAME	text.wikimedia.org.</a:t>
            </a:r>
          </a:p>
          <a:p>
            <a:pPr marL="0" lvl="2" indent="457200">
              <a:lnSpc>
                <a:spcPct val="120000"/>
              </a:lnSpc>
              <a:spcBef>
                <a:spcPts val="0"/>
              </a:spcBef>
              <a:buClrTx/>
              <a:buSzTx/>
              <a:buFontTx/>
              <a:buNone/>
              <a:tabLst>
                <a:tab pos="5295900" algn="r"/>
                <a:tab pos="6438900" algn="r"/>
                <a:tab pos="7594600" algn="r"/>
                <a:tab pos="11785600" algn="r"/>
              </a:tabLst>
              <a:defRPr sz="2000">
                <a:solidFill>
                  <a:srgbClr val="FFFFFF"/>
                </a:solidFill>
              </a:defRPr>
            </a:pPr>
            <a:r>
              <a:rPr>
                <a:solidFill>
                  <a:schemeClr val="accent5">
                    <a:satOff val="8112"/>
                    <a:lumOff val="-14630"/>
                  </a:schemeClr>
                </a:solidFill>
                <a:latin typeface="Menlo Regular"/>
                <a:ea typeface="Menlo Regular"/>
                <a:cs typeface="Menlo Regular"/>
                <a:sym typeface="Menlo Regular"/>
              </a:rPr>
              <a:t>text.wikimedia.org.	1522	IN	CNAME	text.esams.wikimedia.org.</a:t>
            </a:r>
          </a:p>
          <a:p>
            <a:pPr marL="0" lvl="2" indent="457200">
              <a:lnSpc>
                <a:spcPct val="120000"/>
              </a:lnSpc>
              <a:spcBef>
                <a:spcPts val="0"/>
              </a:spcBef>
              <a:buClrTx/>
              <a:buSzTx/>
              <a:buFontTx/>
              <a:buNone/>
              <a:tabLst>
                <a:tab pos="5295900" algn="r"/>
                <a:tab pos="6438900" algn="r"/>
                <a:tab pos="7594600" algn="r"/>
                <a:tab pos="11785600" algn="r"/>
              </a:tabLst>
              <a:defRPr sz="2000">
                <a:solidFill>
                  <a:srgbClr val="FFFFFF"/>
                </a:solidFill>
              </a:defRPr>
            </a:pPr>
            <a:r>
              <a:rPr>
                <a:solidFill>
                  <a:schemeClr val="accent5">
                    <a:satOff val="8112"/>
                    <a:lumOff val="-14630"/>
                  </a:schemeClr>
                </a:solidFill>
                <a:latin typeface="Menlo Regular"/>
                <a:ea typeface="Menlo Regular"/>
                <a:cs typeface="Menlo Regular"/>
                <a:sym typeface="Menlo Regular"/>
              </a:rPr>
              <a:t>text.esams.wikimedia.org.	2193	IN	A	91.198.174.232 </a:t>
            </a:r>
          </a:p>
        </p:txBody>
      </p:sp>
      <p:sp>
        <p:nvSpPr>
          <p:cNvPr id="248" name="2.1 - DNS - Domain Name System Enregistrement de ressources"/>
          <p:cNvSpPr txBox="1">
            <a:spLocks noGrp="1"/>
          </p:cNvSpPr>
          <p:nvPr>
            <p:ph type="body" idx="21"/>
          </p:nvPr>
        </p:nvSpPr>
        <p:spPr>
          <a:prstGeom prst="rect">
            <a:avLst/>
          </a:prstGeom>
        </p:spPr>
        <p:txBody>
          <a:bodyPr/>
          <a:lstStyle>
            <a:lvl1pPr>
              <a:tabLst>
                <a:tab pos="12039600" algn="r"/>
              </a:tabLst>
            </a:lvl1pPr>
          </a:lstStyle>
          <a:p>
            <a:r>
              <a:t>2.1 - DNS - Domain Name System	Enregistrement de ressources             </a:t>
            </a:r>
          </a:p>
        </p:txBody>
      </p:sp>
      <p:sp>
        <p:nvSpPr>
          <p:cNvPr id="249"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250"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ctr"/>
          </a:lstStyle>
          <a:p>
            <a:r>
              <a:t>Annexe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Exemple avec l’utilisation de dig :…"/>
          <p:cNvSpPr txBox="1">
            <a:spLocks noGrp="1"/>
          </p:cNvSpPr>
          <p:nvPr>
            <p:ph type="body" idx="1"/>
          </p:nvPr>
        </p:nvSpPr>
        <p:spPr>
          <a:xfrm>
            <a:off x="355600" y="1633625"/>
            <a:ext cx="12293600" cy="7445327"/>
          </a:xfrm>
          <a:prstGeom prst="rect">
            <a:avLst/>
          </a:prstGeom>
        </p:spPr>
        <p:txBody>
          <a:bodyPr/>
          <a:lstStyle/>
          <a:p>
            <a:r>
              <a:t>Exemple avec l’utilisation de dig :</a:t>
            </a:r>
          </a:p>
          <a:p>
            <a:pPr lvl="1">
              <a:defRPr sz="2200"/>
            </a:pPr>
            <a:r>
              <a:rPr i="1"/>
              <a:t>dig</a:t>
            </a:r>
            <a:r>
              <a:t> est une commande du package dnsutils sous Linux pour </a:t>
            </a:r>
            <a:r>
              <a:rPr b="1"/>
              <a:t>interroger</a:t>
            </a:r>
            <a:r>
              <a:t> des serveurs DNS.</a:t>
            </a:r>
            <a:br/>
            <a:r>
              <a:t>Les réponses sont des </a:t>
            </a:r>
            <a:r>
              <a:rPr b="1"/>
              <a:t>enregistrements de ressources</a:t>
            </a:r>
            <a:r>
              <a:t>.</a:t>
            </a:r>
          </a:p>
        </p:txBody>
      </p:sp>
      <p:grpSp>
        <p:nvGrpSpPr>
          <p:cNvPr id="255" name="Rectangle"/>
          <p:cNvGrpSpPr/>
          <p:nvPr/>
        </p:nvGrpSpPr>
        <p:grpSpPr>
          <a:xfrm>
            <a:off x="410578" y="3095831"/>
            <a:ext cx="11753076" cy="6533738"/>
            <a:chOff x="0" y="0"/>
            <a:chExt cx="11753074" cy="6533736"/>
          </a:xfrm>
        </p:grpSpPr>
        <p:sp>
          <p:nvSpPr>
            <p:cNvPr id="254" name="Rectangle"/>
            <p:cNvSpPr/>
            <p:nvPr/>
          </p:nvSpPr>
          <p:spPr>
            <a:xfrm>
              <a:off x="215900" y="139700"/>
              <a:ext cx="11321275" cy="5974937"/>
            </a:xfrm>
            <a:prstGeom prst="rect">
              <a:avLst/>
            </a:prstGeom>
            <a:solidFill>
              <a:srgbClr val="F7F7F7"/>
            </a:solidFill>
            <a:ln>
              <a:noFill/>
            </a:ln>
            <a:effectLst/>
          </p:spPr>
          <p:txBody>
            <a:bodyPr wrap="square" lIns="50800" tIns="50800" rIns="50800" bIns="50800" numCol="1" anchor="ctr">
              <a:noAutofit/>
            </a:bodyPr>
            <a:lstStyle/>
            <a:p>
              <a:pPr algn="ctr">
                <a:spcBef>
                  <a:spcPts val="0"/>
                </a:spcBef>
                <a:defRPr sz="3000" i="0">
                  <a:solidFill>
                    <a:srgbClr val="FFFFFF"/>
                  </a:solidFill>
                  <a:latin typeface="+mj-lt"/>
                  <a:ea typeface="+mj-ea"/>
                  <a:cs typeface="+mj-cs"/>
                  <a:sym typeface="Book Antiqua"/>
                </a:defRPr>
              </a:pPr>
              <a:endParaRPr/>
            </a:p>
          </p:txBody>
        </p:sp>
        <p:pic>
          <p:nvPicPr>
            <p:cNvPr id="253" name="Rectangle Carré" descr="Rectangle Carré"/>
            <p:cNvPicPr>
              <a:picLocks/>
            </p:cNvPicPr>
            <p:nvPr/>
          </p:nvPicPr>
          <p:blipFill>
            <a:blip r:embed="rId3"/>
            <a:stretch>
              <a:fillRect/>
            </a:stretch>
          </p:blipFill>
          <p:spPr>
            <a:xfrm>
              <a:off x="-1" y="0"/>
              <a:ext cx="11753076" cy="6533737"/>
            </a:xfrm>
            <a:prstGeom prst="rect">
              <a:avLst/>
            </a:prstGeom>
            <a:effectLst/>
          </p:spPr>
        </p:pic>
      </p:grpSp>
      <p:sp>
        <p:nvSpPr>
          <p:cNvPr id="256" name="iMac-F:~ francois$ dig fr.wikipedia.org…"/>
          <p:cNvSpPr txBox="1"/>
          <p:nvPr/>
        </p:nvSpPr>
        <p:spPr>
          <a:xfrm>
            <a:off x="913539" y="3390900"/>
            <a:ext cx="10909061" cy="596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pPr marL="188912" defTabSz="360000">
              <a:spcBef>
                <a:spcPts val="0"/>
              </a:spcBef>
              <a:defRPr sz="1900" i="0">
                <a:solidFill>
                  <a:srgbClr val="000000"/>
                </a:solidFill>
                <a:latin typeface="Menlo Regular"/>
                <a:ea typeface="Menlo Regular"/>
                <a:cs typeface="Menlo Regular"/>
                <a:sym typeface="Menlo Regular"/>
              </a:defRPr>
            </a:pPr>
            <a:r>
              <a:t>iMac-F:~ francois$ </a:t>
            </a:r>
            <a:r>
              <a:rPr b="1"/>
              <a:t>dig fr.wikipedia.org</a:t>
            </a:r>
          </a:p>
          <a:p>
            <a:pPr marL="188912" defTabSz="360000">
              <a:spcBef>
                <a:spcPts val="0"/>
              </a:spcBef>
              <a:defRPr sz="1900" i="0">
                <a:solidFill>
                  <a:srgbClr val="000000"/>
                </a:solidFill>
                <a:latin typeface="Menlo Regular"/>
                <a:ea typeface="Menlo Regular"/>
                <a:cs typeface="Menlo Regular"/>
                <a:sym typeface="Menlo Regular"/>
              </a:defRPr>
            </a:pPr>
            <a:endParaRPr b="1"/>
          </a:p>
          <a:p>
            <a:pPr marL="188912" defTabSz="360000">
              <a:spcBef>
                <a:spcPts val="0"/>
              </a:spcBef>
              <a:defRPr sz="1900" i="0">
                <a:solidFill>
                  <a:srgbClr val="000000"/>
                </a:solidFill>
                <a:latin typeface="Menlo Regular"/>
                <a:ea typeface="Menlo Regular"/>
                <a:cs typeface="Menlo Regular"/>
                <a:sym typeface="Menlo Regular"/>
              </a:defRPr>
            </a:pPr>
            <a:r>
              <a:t>; &lt;&lt;&gt;&gt; DiG 9.6.0-APPLE-P2 &lt;&lt;&gt;&gt; fr.wikipedia.org</a:t>
            </a:r>
          </a:p>
          <a:p>
            <a:pPr marL="188912" defTabSz="360000">
              <a:spcBef>
                <a:spcPts val="0"/>
              </a:spcBef>
              <a:defRPr sz="1900" i="0">
                <a:solidFill>
                  <a:srgbClr val="000000"/>
                </a:solidFill>
                <a:latin typeface="Menlo Regular"/>
                <a:ea typeface="Menlo Regular"/>
                <a:cs typeface="Menlo Regular"/>
                <a:sym typeface="Menlo Regular"/>
              </a:defRPr>
            </a:pPr>
            <a:r>
              <a:t>;; global options: +cmd</a:t>
            </a:r>
          </a:p>
          <a:p>
            <a:pPr marL="188912" defTabSz="360000">
              <a:spcBef>
                <a:spcPts val="0"/>
              </a:spcBef>
              <a:defRPr sz="1900" i="0">
                <a:solidFill>
                  <a:srgbClr val="000000"/>
                </a:solidFill>
                <a:latin typeface="Menlo Regular"/>
                <a:ea typeface="Menlo Regular"/>
                <a:cs typeface="Menlo Regular"/>
                <a:sym typeface="Menlo Regular"/>
              </a:defRPr>
            </a:pPr>
            <a:r>
              <a:t>;; Got answer:</a:t>
            </a:r>
          </a:p>
          <a:p>
            <a:pPr marL="188912" defTabSz="360000">
              <a:spcBef>
                <a:spcPts val="0"/>
              </a:spcBef>
              <a:defRPr sz="1900" i="0">
                <a:solidFill>
                  <a:srgbClr val="000000"/>
                </a:solidFill>
                <a:latin typeface="Menlo Regular"/>
                <a:ea typeface="Menlo Regular"/>
                <a:cs typeface="Menlo Regular"/>
                <a:sym typeface="Menlo Regular"/>
              </a:defRPr>
            </a:pPr>
            <a:r>
              <a:t>;; -&gt;&gt;HEADER&lt;&lt;- opcode: QUERY, status: NOERROR, id: 28507</a:t>
            </a:r>
          </a:p>
          <a:p>
            <a:pPr marL="188912" defTabSz="360000">
              <a:spcBef>
                <a:spcPts val="0"/>
              </a:spcBef>
              <a:defRPr sz="1900" i="0">
                <a:solidFill>
                  <a:srgbClr val="000000"/>
                </a:solidFill>
                <a:latin typeface="Menlo Regular"/>
                <a:ea typeface="Menlo Regular"/>
                <a:cs typeface="Menlo Regular"/>
                <a:sym typeface="Menlo Regular"/>
              </a:defRPr>
            </a:pPr>
            <a:r>
              <a:t>;; flags: qr rd ra; QUERY: 1, ANSWER: 3, AUTHORITY: 0, ADDITIONAL: 0</a:t>
            </a:r>
          </a:p>
          <a:p>
            <a:pPr marL="188912" defTabSz="360000">
              <a:spcBef>
                <a:spcPts val="0"/>
              </a:spcBef>
              <a:defRPr sz="1900" i="0">
                <a:solidFill>
                  <a:srgbClr val="000000"/>
                </a:solidFill>
                <a:latin typeface="Menlo Regular"/>
                <a:ea typeface="Menlo Regular"/>
                <a:cs typeface="Menlo Regular"/>
                <a:sym typeface="Menlo Regular"/>
              </a:defRPr>
            </a:pPr>
            <a:endParaRPr/>
          </a:p>
          <a:p>
            <a:pPr marL="188912" defTabSz="360000">
              <a:spcBef>
                <a:spcPts val="0"/>
              </a:spcBef>
              <a:defRPr sz="1900" i="0">
                <a:solidFill>
                  <a:srgbClr val="000000"/>
                </a:solidFill>
                <a:latin typeface="Menlo Regular"/>
                <a:ea typeface="Menlo Regular"/>
                <a:cs typeface="Menlo Regular"/>
                <a:sym typeface="Menlo Regular"/>
              </a:defRPr>
            </a:pPr>
            <a:r>
              <a:t>;; QUESTION SECTION:</a:t>
            </a:r>
          </a:p>
          <a:p>
            <a:pPr marL="188912" defTabSz="360000">
              <a:spcBef>
                <a:spcPts val="0"/>
              </a:spcBef>
              <a:defRPr sz="1900" b="1" i="0">
                <a:solidFill>
                  <a:srgbClr val="000000"/>
                </a:solidFill>
                <a:latin typeface="Menlo Regular"/>
                <a:ea typeface="Menlo Regular"/>
                <a:cs typeface="Menlo Regular"/>
                <a:sym typeface="Menlo Regular"/>
              </a:defRPr>
            </a:pPr>
            <a:r>
              <a:t>;fr.wikipedia.org.		IN		A</a:t>
            </a:r>
          </a:p>
          <a:p>
            <a:pPr marL="188912" defTabSz="360000">
              <a:spcBef>
                <a:spcPts val="0"/>
              </a:spcBef>
              <a:defRPr sz="1900" i="0">
                <a:solidFill>
                  <a:srgbClr val="000000"/>
                </a:solidFill>
                <a:latin typeface="Menlo Regular"/>
                <a:ea typeface="Menlo Regular"/>
                <a:cs typeface="Menlo Regular"/>
                <a:sym typeface="Menlo Regular"/>
              </a:defRPr>
            </a:pPr>
            <a:endParaRPr/>
          </a:p>
          <a:p>
            <a:pPr marL="188912" defTabSz="360000">
              <a:spcBef>
                <a:spcPts val="0"/>
              </a:spcBef>
              <a:defRPr sz="1900" i="0">
                <a:solidFill>
                  <a:srgbClr val="000000"/>
                </a:solidFill>
                <a:latin typeface="Menlo Regular"/>
                <a:ea typeface="Menlo Regular"/>
                <a:cs typeface="Menlo Regular"/>
                <a:sym typeface="Menlo Regular"/>
              </a:defRPr>
            </a:pPr>
            <a:r>
              <a:t>;; ANSWER SECTION:</a:t>
            </a:r>
          </a:p>
          <a:p>
            <a:pPr marL="188912" defTabSz="360000">
              <a:spcBef>
                <a:spcPts val="0"/>
              </a:spcBef>
              <a:defRPr sz="1900" i="0">
                <a:solidFill>
                  <a:srgbClr val="000000"/>
                </a:solidFill>
                <a:latin typeface="Menlo Regular"/>
                <a:ea typeface="Menlo Regular"/>
                <a:cs typeface="Menlo Regular"/>
                <a:sym typeface="Menlo Regular"/>
              </a:defRPr>
            </a:pPr>
            <a:r>
              <a:t>fr.wikipedia.org.			575		 IN	CNAME	text.wikimedia.org.</a:t>
            </a:r>
          </a:p>
          <a:p>
            <a:pPr marL="188912" defTabSz="360000">
              <a:spcBef>
                <a:spcPts val="0"/>
              </a:spcBef>
              <a:defRPr sz="1900" i="0">
                <a:solidFill>
                  <a:srgbClr val="000000"/>
                </a:solidFill>
                <a:latin typeface="Menlo Regular"/>
                <a:ea typeface="Menlo Regular"/>
                <a:cs typeface="Menlo Regular"/>
                <a:sym typeface="Menlo Regular"/>
              </a:defRPr>
            </a:pPr>
            <a:r>
              <a:t>text.wikimedia.org.		1522		 IN	CNAME	text.esams.wikimedia.org.</a:t>
            </a:r>
          </a:p>
          <a:p>
            <a:pPr marL="188912" defTabSz="360000">
              <a:spcBef>
                <a:spcPts val="0"/>
              </a:spcBef>
              <a:defRPr sz="1900" i="0">
                <a:solidFill>
                  <a:srgbClr val="000000"/>
                </a:solidFill>
                <a:latin typeface="Menlo Regular"/>
                <a:ea typeface="Menlo Regular"/>
                <a:cs typeface="Menlo Regular"/>
                <a:sym typeface="Menlo Regular"/>
              </a:defRPr>
            </a:pPr>
            <a:r>
              <a:t>text.esams.wikimedia.org. 2193 IN		A		91.198.174.232</a:t>
            </a:r>
          </a:p>
          <a:p>
            <a:pPr marL="188912" defTabSz="360000">
              <a:spcBef>
                <a:spcPts val="0"/>
              </a:spcBef>
              <a:defRPr sz="1900" i="0">
                <a:solidFill>
                  <a:srgbClr val="000000"/>
                </a:solidFill>
                <a:latin typeface="Menlo Regular"/>
                <a:ea typeface="Menlo Regular"/>
                <a:cs typeface="Menlo Regular"/>
                <a:sym typeface="Menlo Regular"/>
              </a:defRPr>
            </a:pPr>
            <a:endParaRPr/>
          </a:p>
          <a:p>
            <a:pPr marL="188912" defTabSz="360000">
              <a:spcBef>
                <a:spcPts val="0"/>
              </a:spcBef>
              <a:defRPr sz="1900" i="0">
                <a:solidFill>
                  <a:srgbClr val="000000"/>
                </a:solidFill>
                <a:latin typeface="Menlo Regular"/>
                <a:ea typeface="Menlo Regular"/>
                <a:cs typeface="Menlo Regular"/>
                <a:sym typeface="Menlo Regular"/>
              </a:defRPr>
            </a:pPr>
            <a:r>
              <a:t>;; Query time: 42 msec</a:t>
            </a:r>
          </a:p>
          <a:p>
            <a:pPr marL="188912" defTabSz="360000">
              <a:spcBef>
                <a:spcPts val="0"/>
              </a:spcBef>
              <a:defRPr sz="1900" i="0">
                <a:solidFill>
                  <a:srgbClr val="000000"/>
                </a:solidFill>
                <a:latin typeface="Menlo Regular"/>
                <a:ea typeface="Menlo Regular"/>
                <a:cs typeface="Menlo Regular"/>
                <a:sym typeface="Menlo Regular"/>
              </a:defRPr>
            </a:pPr>
            <a:r>
              <a:rPr b="1"/>
              <a:t>;; SERVER: 212.27.40.241</a:t>
            </a:r>
            <a:r>
              <a:t>#53(212.27.40.241)</a:t>
            </a:r>
          </a:p>
          <a:p>
            <a:pPr marL="188912" defTabSz="360000">
              <a:spcBef>
                <a:spcPts val="0"/>
              </a:spcBef>
              <a:defRPr sz="1900" i="0">
                <a:solidFill>
                  <a:srgbClr val="000000"/>
                </a:solidFill>
                <a:latin typeface="Menlo Regular"/>
                <a:ea typeface="Menlo Regular"/>
                <a:cs typeface="Menlo Regular"/>
                <a:sym typeface="Menlo Regular"/>
              </a:defRPr>
            </a:pPr>
            <a:r>
              <a:t>;; WHEN: Sat Aug 27 20:15:20 2011</a:t>
            </a:r>
          </a:p>
          <a:p>
            <a:pPr marL="188912" defTabSz="360000">
              <a:spcBef>
                <a:spcPts val="0"/>
              </a:spcBef>
              <a:defRPr sz="1900" i="0">
                <a:solidFill>
                  <a:srgbClr val="000000"/>
                </a:solidFill>
                <a:latin typeface="Menlo Regular"/>
                <a:ea typeface="Menlo Regular"/>
                <a:cs typeface="Menlo Regular"/>
                <a:sym typeface="Menlo Regular"/>
              </a:defRPr>
            </a:pPr>
            <a:r>
              <a:t>;; MSG SIZE  rcvd: 104</a:t>
            </a:r>
          </a:p>
        </p:txBody>
      </p:sp>
      <p:sp>
        <p:nvSpPr>
          <p:cNvPr id="257"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258" name="2.1 - DNS - Domain Name System dig"/>
          <p:cNvSpPr txBox="1">
            <a:spLocks noGrp="1"/>
          </p:cNvSpPr>
          <p:nvPr>
            <p:ph type="body" idx="21"/>
          </p:nvPr>
        </p:nvSpPr>
        <p:spPr>
          <a:prstGeom prst="rect">
            <a:avLst/>
          </a:prstGeom>
        </p:spPr>
        <p:txBody>
          <a:bodyPr/>
          <a:lstStyle>
            <a:lvl1pPr>
              <a:tabLst>
                <a:tab pos="12039600" algn="r"/>
              </a:tabLst>
            </a:lvl1pPr>
          </a:lstStyle>
          <a:p>
            <a:r>
              <a:t>2.1 - DNS - Domain Name System	dig             </a:t>
            </a:r>
          </a:p>
        </p:txBody>
      </p:sp>
      <p:sp>
        <p:nvSpPr>
          <p:cNvPr id="259"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pic>
        <p:nvPicPr>
          <p:cNvPr id="260" name="Ligne Ligne" descr="Ligne Ligne"/>
          <p:cNvPicPr>
            <a:picLocks/>
          </p:cNvPicPr>
          <p:nvPr/>
        </p:nvPicPr>
        <p:blipFill>
          <a:blip r:embed="rId4">
            <a:alphaModFix amt="37956"/>
          </a:blip>
          <a:stretch>
            <a:fillRect/>
          </a:stretch>
        </p:blipFill>
        <p:spPr>
          <a:xfrm>
            <a:off x="5108366" y="4610100"/>
            <a:ext cx="3161335" cy="558800"/>
          </a:xfrm>
          <a:prstGeom prst="rect">
            <a:avLst/>
          </a:prstGeom>
        </p:spPr>
      </p:pic>
      <p:grpSp>
        <p:nvGrpSpPr>
          <p:cNvPr id="266" name="Grouper"/>
          <p:cNvGrpSpPr/>
          <p:nvPr/>
        </p:nvGrpSpPr>
        <p:grpSpPr>
          <a:xfrm>
            <a:off x="481695" y="4979750"/>
            <a:ext cx="6980153" cy="3057430"/>
            <a:chOff x="-279400" y="-282193"/>
            <a:chExt cx="6980151" cy="3057428"/>
          </a:xfrm>
        </p:grpSpPr>
        <p:pic>
          <p:nvPicPr>
            <p:cNvPr id="262" name="Ligne Ligne" descr="Ligne Ligne"/>
            <p:cNvPicPr>
              <a:picLocks/>
            </p:cNvPicPr>
            <p:nvPr/>
          </p:nvPicPr>
          <p:blipFill>
            <a:blip r:embed="rId5">
              <a:alphaModFix amt="37956"/>
            </a:blip>
            <a:stretch>
              <a:fillRect/>
            </a:stretch>
          </p:blipFill>
          <p:spPr>
            <a:xfrm rot="34539">
              <a:off x="4228151" y="-269801"/>
              <a:ext cx="2469856" cy="558801"/>
            </a:xfrm>
            <a:prstGeom prst="rect">
              <a:avLst/>
            </a:prstGeom>
            <a:effectLst/>
          </p:spPr>
        </p:pic>
        <p:pic>
          <p:nvPicPr>
            <p:cNvPr id="264" name="Ligne Ligne" descr="Ligne Ligne"/>
            <p:cNvPicPr>
              <a:picLocks/>
            </p:cNvPicPr>
            <p:nvPr/>
          </p:nvPicPr>
          <p:blipFill>
            <a:blip r:embed="rId6">
              <a:alphaModFix amt="37956"/>
            </a:blip>
            <a:stretch>
              <a:fillRect/>
            </a:stretch>
          </p:blipFill>
          <p:spPr>
            <a:xfrm rot="5400000">
              <a:off x="-908640" y="1587195"/>
              <a:ext cx="1817280" cy="558801"/>
            </a:xfrm>
            <a:prstGeom prst="rect">
              <a:avLst/>
            </a:prstGeom>
            <a:effectLst/>
          </p:spPr>
        </p:pic>
      </p:grpSp>
      <p:pic>
        <p:nvPicPr>
          <p:cNvPr id="267" name="Ligne Ligne" descr="Ligne Ligne"/>
          <p:cNvPicPr>
            <a:picLocks/>
          </p:cNvPicPr>
          <p:nvPr/>
        </p:nvPicPr>
        <p:blipFill>
          <a:blip r:embed="rId7">
            <a:alphaModFix amt="37956"/>
          </a:blip>
          <a:stretch>
            <a:fillRect/>
          </a:stretch>
        </p:blipFill>
        <p:spPr>
          <a:xfrm>
            <a:off x="3509995" y="3314982"/>
            <a:ext cx="3781921" cy="558801"/>
          </a:xfrm>
          <a:prstGeom prst="rect">
            <a:avLst/>
          </a:prstGeom>
        </p:spPr>
      </p:pic>
      <p:sp>
        <p:nvSpPr>
          <p:cNvPr id="269"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ctr"/>
          </a:lstStyle>
          <a:p>
            <a:r>
              <a:t>Annexe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2" nodeType="clickEffect">
                                  <p:stCondLst>
                                    <p:cond delay="0"/>
                                  </p:stCondLst>
                                  <p:childTnLst>
                                    <p:animRot by="300000">
                                      <p:cBhvr>
                                        <p:cTn id="10" dur="50" fill="hold">
                                          <p:stCondLst>
                                            <p:cond delay="0"/>
                                          </p:stCondLst>
                                        </p:cTn>
                                        <p:tgtEl>
                                          <p:spTgt spid="267"/>
                                        </p:tgtEl>
                                        <p:attrNameLst>
                                          <p:attrName>r</p:attrName>
                                        </p:attrNameLst>
                                      </p:cBhvr>
                                    </p:animRot>
                                    <p:animRot by="-600000">
                                      <p:cBhvr>
                                        <p:cTn id="11" dur="100" fill="hold">
                                          <p:stCondLst>
                                            <p:cond delay="100"/>
                                          </p:stCondLst>
                                        </p:cTn>
                                        <p:tgtEl>
                                          <p:spTgt spid="267"/>
                                        </p:tgtEl>
                                        <p:attrNameLst>
                                          <p:attrName>r</p:attrName>
                                        </p:attrNameLst>
                                      </p:cBhvr>
                                    </p:animRot>
                                    <p:animRot by="600000">
                                      <p:cBhvr>
                                        <p:cTn id="12" dur="100" fill="hold">
                                          <p:stCondLst>
                                            <p:cond delay="200"/>
                                          </p:stCondLst>
                                        </p:cTn>
                                        <p:tgtEl>
                                          <p:spTgt spid="267"/>
                                        </p:tgtEl>
                                        <p:attrNameLst>
                                          <p:attrName>r</p:attrName>
                                        </p:attrNameLst>
                                      </p:cBhvr>
                                    </p:animRot>
                                    <p:animRot by="-600000">
                                      <p:cBhvr>
                                        <p:cTn id="13" dur="100" fill="hold">
                                          <p:stCondLst>
                                            <p:cond delay="300"/>
                                          </p:stCondLst>
                                        </p:cTn>
                                        <p:tgtEl>
                                          <p:spTgt spid="267"/>
                                        </p:tgtEl>
                                        <p:attrNameLst>
                                          <p:attrName>r</p:attrName>
                                        </p:attrNameLst>
                                      </p:cBhvr>
                                    </p:animRot>
                                    <p:animRot by="300000">
                                      <p:cBhvr>
                                        <p:cTn id="14" dur="100" fill="hold">
                                          <p:stCondLst>
                                            <p:cond delay="400"/>
                                          </p:stCondLst>
                                        </p:cTn>
                                        <p:tgtEl>
                                          <p:spTgt spid="26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2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4" nodeType="clickEffect">
                                  <p:stCondLst>
                                    <p:cond delay="0"/>
                                  </p:stCondLst>
                                  <p:childTnLst>
                                    <p:animRot by="300000">
                                      <p:cBhvr>
                                        <p:cTn id="22" dur="50" fill="hold">
                                          <p:stCondLst>
                                            <p:cond delay="0"/>
                                          </p:stCondLst>
                                        </p:cTn>
                                        <p:tgtEl>
                                          <p:spTgt spid="260"/>
                                        </p:tgtEl>
                                        <p:attrNameLst>
                                          <p:attrName>r</p:attrName>
                                        </p:attrNameLst>
                                      </p:cBhvr>
                                    </p:animRot>
                                    <p:animRot by="-600000">
                                      <p:cBhvr>
                                        <p:cTn id="23" dur="100" fill="hold">
                                          <p:stCondLst>
                                            <p:cond delay="100"/>
                                          </p:stCondLst>
                                        </p:cTn>
                                        <p:tgtEl>
                                          <p:spTgt spid="260"/>
                                        </p:tgtEl>
                                        <p:attrNameLst>
                                          <p:attrName>r</p:attrName>
                                        </p:attrNameLst>
                                      </p:cBhvr>
                                    </p:animRot>
                                    <p:animRot by="600000">
                                      <p:cBhvr>
                                        <p:cTn id="24" dur="100" fill="hold">
                                          <p:stCondLst>
                                            <p:cond delay="200"/>
                                          </p:stCondLst>
                                        </p:cTn>
                                        <p:tgtEl>
                                          <p:spTgt spid="260"/>
                                        </p:tgtEl>
                                        <p:attrNameLst>
                                          <p:attrName>r</p:attrName>
                                        </p:attrNameLst>
                                      </p:cBhvr>
                                    </p:animRot>
                                    <p:animRot by="-600000">
                                      <p:cBhvr>
                                        <p:cTn id="25" dur="100" fill="hold">
                                          <p:stCondLst>
                                            <p:cond delay="300"/>
                                          </p:stCondLst>
                                        </p:cTn>
                                        <p:tgtEl>
                                          <p:spTgt spid="260"/>
                                        </p:tgtEl>
                                        <p:attrNameLst>
                                          <p:attrName>r</p:attrName>
                                        </p:attrNameLst>
                                      </p:cBhvr>
                                    </p:animRot>
                                    <p:animRot by="300000">
                                      <p:cBhvr>
                                        <p:cTn id="26" dur="100" fill="hold">
                                          <p:stCondLst>
                                            <p:cond delay="400"/>
                                          </p:stCondLst>
                                        </p:cTn>
                                        <p:tgtEl>
                                          <p:spTgt spid="26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5" nodeType="clickEffect">
                                  <p:stCondLst>
                                    <p:cond delay="0"/>
                                  </p:stCondLst>
                                  <p:iterate>
                                    <p:tmAbs val="0"/>
                                  </p:iterate>
                                  <p:childTnLst>
                                    <p:set>
                                      <p:cBhvr>
                                        <p:cTn id="30" fill="hold"/>
                                        <p:tgtEl>
                                          <p:spTgt spid="2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grpId="6" nodeType="clickEffect">
                                  <p:stCondLst>
                                    <p:cond delay="0"/>
                                  </p:stCondLst>
                                  <p:childTnLst>
                                    <p:animRot by="300000">
                                      <p:cBhvr>
                                        <p:cTn id="34" dur="50" fill="hold">
                                          <p:stCondLst>
                                            <p:cond delay="0"/>
                                          </p:stCondLst>
                                        </p:cTn>
                                        <p:tgtEl>
                                          <p:spTgt spid="266"/>
                                        </p:tgtEl>
                                        <p:attrNameLst>
                                          <p:attrName>r</p:attrName>
                                        </p:attrNameLst>
                                      </p:cBhvr>
                                    </p:animRot>
                                    <p:animRot by="-600000">
                                      <p:cBhvr>
                                        <p:cTn id="35" dur="100" fill="hold">
                                          <p:stCondLst>
                                            <p:cond delay="100"/>
                                          </p:stCondLst>
                                        </p:cTn>
                                        <p:tgtEl>
                                          <p:spTgt spid="266"/>
                                        </p:tgtEl>
                                        <p:attrNameLst>
                                          <p:attrName>r</p:attrName>
                                        </p:attrNameLst>
                                      </p:cBhvr>
                                    </p:animRot>
                                    <p:animRot by="600000">
                                      <p:cBhvr>
                                        <p:cTn id="36" dur="100" fill="hold">
                                          <p:stCondLst>
                                            <p:cond delay="200"/>
                                          </p:stCondLst>
                                        </p:cTn>
                                        <p:tgtEl>
                                          <p:spTgt spid="266"/>
                                        </p:tgtEl>
                                        <p:attrNameLst>
                                          <p:attrName>r</p:attrName>
                                        </p:attrNameLst>
                                      </p:cBhvr>
                                    </p:animRot>
                                    <p:animRot by="-600000">
                                      <p:cBhvr>
                                        <p:cTn id="37" dur="100" fill="hold">
                                          <p:stCondLst>
                                            <p:cond delay="300"/>
                                          </p:stCondLst>
                                        </p:cTn>
                                        <p:tgtEl>
                                          <p:spTgt spid="266"/>
                                        </p:tgtEl>
                                        <p:attrNameLst>
                                          <p:attrName>r</p:attrName>
                                        </p:attrNameLst>
                                      </p:cBhvr>
                                    </p:animRot>
                                    <p:animRot by="300000">
                                      <p:cBhvr>
                                        <p:cTn id="38" dur="100" fill="hold">
                                          <p:stCondLst>
                                            <p:cond delay="400"/>
                                          </p:stCondLst>
                                        </p:cTn>
                                        <p:tgtEl>
                                          <p:spTgt spid="2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3" animBg="1" advAuto="0"/>
      <p:bldP spid="260" grpId="4" animBg="1" advAuto="0"/>
      <p:bldP spid="266" grpId="5" animBg="1" advAuto="0"/>
      <p:bldP spid="266" grpId="6" animBg="1" advAuto="0"/>
      <p:bldP spid="267" grpId="1" animBg="1" advAuto="0"/>
      <p:bldP spid="267"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274" name="Résolution de noms…"/>
          <p:cNvSpPr txBox="1">
            <a:spLocks noGrp="1"/>
          </p:cNvSpPr>
          <p:nvPr>
            <p:ph type="body" idx="1"/>
          </p:nvPr>
        </p:nvSpPr>
        <p:spPr>
          <a:prstGeom prst="rect">
            <a:avLst/>
          </a:prstGeom>
        </p:spPr>
        <p:txBody>
          <a:bodyPr/>
          <a:lstStyle/>
          <a:p>
            <a:r>
              <a:t>Résolution de noms</a:t>
            </a:r>
          </a:p>
          <a:p>
            <a:pPr lvl="1"/>
            <a:r>
              <a:t>L’espace des noms DNS est divisé en zones distinctes. Cet espace forme un arbre et chaque zone contient :</a:t>
            </a:r>
          </a:p>
          <a:p>
            <a:pPr marL="1295400" lvl="2" indent="-279400">
              <a:buChar char="★"/>
            </a:pPr>
            <a:r>
              <a:t>une partie de l’arbre</a:t>
            </a:r>
          </a:p>
          <a:p>
            <a:pPr marL="1295400" lvl="2" indent="-279400">
              <a:buChar char="★"/>
            </a:pPr>
            <a:r>
              <a:t>des serveurs de noms :</a:t>
            </a:r>
          </a:p>
          <a:p>
            <a:pPr marL="1778000" lvl="3" indent="-254000">
              <a:buSzPct val="70000"/>
              <a:buChar char="★"/>
            </a:pPr>
            <a:r>
              <a:t>un serveur primaire</a:t>
            </a:r>
          </a:p>
          <a:p>
            <a:pPr marL="1778000" lvl="3" indent="-254000">
              <a:buSzPct val="70000"/>
              <a:buChar char="★"/>
            </a:pPr>
            <a:r>
              <a:t>des serveurs secondaires</a:t>
            </a:r>
          </a:p>
          <a:p>
            <a:pPr lvl="1"/>
            <a:r>
              <a:t>Un programme demandeur transmet une requête pour un nom de domaine à un solveur (</a:t>
            </a:r>
            <a:r>
              <a:rPr i="1"/>
              <a:t>resolver</a:t>
            </a:r>
            <a:r>
              <a:t>) local.</a:t>
            </a:r>
          </a:p>
          <a:p>
            <a:pPr marL="1295400" lvl="2" indent="-279400">
              <a:buChar char="★"/>
            </a:pPr>
            <a:r>
              <a:t>Si la réponse est dans le cache local, celle-ci est retournée au programme demandeur ;</a:t>
            </a:r>
          </a:p>
          <a:p>
            <a:pPr marL="1295400" lvl="2" indent="-279400">
              <a:buChar char="★"/>
            </a:pPr>
            <a:r>
              <a:t>Si la destination est locale, le solveur local donne la réponse, en retournant un enregistrement officiel ;</a:t>
            </a:r>
          </a:p>
          <a:p>
            <a:pPr marL="1295400" lvl="2" indent="-279400">
              <a:buChar char="★"/>
            </a:pPr>
            <a:r>
              <a:t>si la destination est distante, le solveur local peut répondre si l’information est disponible dans son cache ;</a:t>
            </a:r>
          </a:p>
          <a:p>
            <a:pPr marL="1295400" lvl="2" indent="-279400">
              <a:buChar char="★"/>
            </a:pPr>
            <a:r>
              <a:t>sinon, le solveur interroge le serveur primaire, qui résout la requête directement ou par requêtes </a:t>
            </a:r>
            <a:r>
              <a:rPr b="1"/>
              <a:t>itératives</a:t>
            </a:r>
            <a:r>
              <a:t> ou </a:t>
            </a:r>
            <a:r>
              <a:rPr b="1"/>
              <a:t>récursives</a:t>
            </a:r>
            <a:r>
              <a:t> jusqu’à l'obtention de l’enregistrement officiel.</a:t>
            </a:r>
          </a:p>
        </p:txBody>
      </p:sp>
      <p:sp>
        <p:nvSpPr>
          <p:cNvPr id="275" name="2.1 - DNS - Domain Name System Résolution de noms"/>
          <p:cNvSpPr txBox="1">
            <a:spLocks noGrp="1"/>
          </p:cNvSpPr>
          <p:nvPr>
            <p:ph type="body" idx="21"/>
          </p:nvPr>
        </p:nvSpPr>
        <p:spPr>
          <a:prstGeom prst="rect">
            <a:avLst/>
          </a:prstGeom>
        </p:spPr>
        <p:txBody>
          <a:bodyPr/>
          <a:lstStyle>
            <a:lvl1pPr>
              <a:tabLst>
                <a:tab pos="12039600" algn="r"/>
              </a:tabLst>
            </a:lvl1pPr>
          </a:lstStyle>
          <a:p>
            <a:r>
              <a:t>2.1 - DNS - Domain Name System	Résolution de noms             </a:t>
            </a:r>
          </a:p>
        </p:txBody>
      </p:sp>
      <p:sp>
        <p:nvSpPr>
          <p:cNvPr id="276"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277"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ctr"/>
          </a:lstStyle>
          <a:p>
            <a:r>
              <a:t>Annexe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282" name="Résolveurs DNS…"/>
          <p:cNvSpPr txBox="1">
            <a:spLocks noGrp="1"/>
          </p:cNvSpPr>
          <p:nvPr>
            <p:ph type="body" idx="1"/>
          </p:nvPr>
        </p:nvSpPr>
        <p:spPr>
          <a:prstGeom prst="rect">
            <a:avLst/>
          </a:prstGeom>
        </p:spPr>
        <p:txBody>
          <a:bodyPr/>
          <a:lstStyle/>
          <a:p>
            <a:r>
              <a:t>Résolveurs DNS</a:t>
            </a:r>
          </a:p>
          <a:p>
            <a:pPr lvl="1"/>
            <a:r>
              <a:rPr b="1" u="sng">
                <a:solidFill>
                  <a:schemeClr val="accent4">
                    <a:satOff val="8299"/>
                    <a:lumOff val="-11818"/>
                  </a:schemeClr>
                </a:solidFill>
                <a:hlinkClick r:id="rId2"/>
              </a:rPr>
              <a:t>BIND 9</a:t>
            </a:r>
            <a:r>
              <a:t> est un logiciel client-serveur (C-S) répandu pour fournir un service de noms. Il utilise un démon (</a:t>
            </a:r>
            <a:r>
              <a:rPr i="1"/>
              <a:t>deamon</a:t>
            </a:r>
            <a:r>
              <a:t>) : </a:t>
            </a:r>
            <a:r>
              <a:rPr>
                <a:solidFill>
                  <a:schemeClr val="accent5">
                    <a:satOff val="8112"/>
                    <a:lumOff val="-14630"/>
                  </a:schemeClr>
                </a:solidFill>
                <a:latin typeface="Menlo Regular"/>
                <a:ea typeface="Menlo Regular"/>
                <a:cs typeface="Menlo Regular"/>
                <a:sym typeface="Menlo Regular"/>
              </a:rPr>
              <a:t>named</a:t>
            </a:r>
            <a:r>
              <a:t>, pour sa partie serveur.</a:t>
            </a:r>
          </a:p>
          <a:p>
            <a:pPr lvl="1"/>
            <a:r>
              <a:t>Voir aussi </a:t>
            </a:r>
            <a:r>
              <a:rPr u="sng">
                <a:solidFill>
                  <a:schemeClr val="accent5">
                    <a:satOff val="8112"/>
                    <a:lumOff val="-14630"/>
                  </a:schemeClr>
                </a:solidFill>
                <a:hlinkClick r:id="rId3"/>
              </a:rPr>
              <a:t>Knot Resolver</a:t>
            </a:r>
            <a:r>
              <a:t> et </a:t>
            </a:r>
            <a:r>
              <a:rPr u="sng">
                <a:solidFill>
                  <a:schemeClr val="accent5">
                    <a:satOff val="8112"/>
                    <a:lumOff val="-14630"/>
                  </a:schemeClr>
                </a:solidFill>
                <a:hlinkClick r:id="rId4"/>
              </a:rPr>
              <a:t>Unbound</a:t>
            </a:r>
            <a:r>
              <a:t>. </a:t>
            </a:r>
          </a:p>
          <a:p>
            <a:r>
              <a:t>Commandes et outils</a:t>
            </a:r>
          </a:p>
          <a:p>
            <a:pPr lvl="1"/>
            <a:r>
              <a:rPr b="1"/>
              <a:t>dig</a:t>
            </a:r>
            <a:r>
              <a:t> est une commande du package dnsutils sous Linux pour interroger des serveurs DNS.</a:t>
            </a:r>
          </a:p>
          <a:p>
            <a:pPr marL="1295400" lvl="2" indent="-279400">
              <a:buChar char="★"/>
            </a:pPr>
            <a:r>
              <a:rPr>
                <a:solidFill>
                  <a:schemeClr val="accent5">
                    <a:satOff val="8112"/>
                    <a:lumOff val="-14630"/>
                  </a:schemeClr>
                </a:solidFill>
                <a:latin typeface="Menlo Regular"/>
                <a:ea typeface="Menlo Regular"/>
                <a:cs typeface="Menlo Regular"/>
                <a:sym typeface="Menlo Regular"/>
              </a:rPr>
              <a:t>dig fr.wiktionary.org</a:t>
            </a:r>
          </a:p>
          <a:p>
            <a:pPr marL="1295400" lvl="2" indent="-279400">
              <a:buChar char="★"/>
            </a:pPr>
            <a:r>
              <a:rPr>
                <a:solidFill>
                  <a:schemeClr val="accent5">
                    <a:satOff val="8112"/>
                    <a:lumOff val="-14630"/>
                  </a:schemeClr>
                </a:solidFill>
                <a:latin typeface="Menlo Regular"/>
                <a:ea typeface="Menlo Regular"/>
                <a:cs typeface="Menlo Regular"/>
                <a:sym typeface="Menlo Regular"/>
              </a:rPr>
              <a:t>dig mx gmail.com</a:t>
            </a:r>
          </a:p>
          <a:p>
            <a:pPr lvl="1"/>
            <a:r>
              <a:rPr b="1"/>
              <a:t>host</a:t>
            </a:r>
            <a:r>
              <a:t> affiche plus simplement les redirections DNS.</a:t>
            </a:r>
          </a:p>
          <a:p>
            <a:pPr marL="1295400" lvl="2" indent="-279400">
              <a:buChar char="★"/>
              <a:defRPr>
                <a:latin typeface="Menlo Regular"/>
                <a:ea typeface="Menlo Regular"/>
                <a:cs typeface="Menlo Regular"/>
                <a:sym typeface="Menlo Regular"/>
              </a:defRPr>
            </a:pPr>
            <a:r>
              <a:rPr>
                <a:solidFill>
                  <a:schemeClr val="accent5">
                    <a:satOff val="8112"/>
                    <a:lumOff val="-14630"/>
                  </a:schemeClr>
                </a:solidFill>
              </a:rPr>
              <a:t>host </a:t>
            </a:r>
            <a:r>
              <a:rPr>
                <a:solidFill>
                  <a:schemeClr val="accent5">
                    <a:satOff val="8112"/>
                    <a:lumOff val="-14630"/>
                  </a:schemeClr>
                </a:solidFill>
                <a:hlinkClick r:id="rId5"/>
              </a:rPr>
              <a:t>fr.wiktionary.org</a:t>
            </a:r>
          </a:p>
          <a:p>
            <a:pPr lvl="1"/>
            <a:r>
              <a:rPr b="1"/>
              <a:t>nslookup</a:t>
            </a:r>
            <a:r>
              <a:t> sera utilisable sous Windows au lieu de dig.</a:t>
            </a:r>
          </a:p>
          <a:p>
            <a:pPr lvl="1">
              <a:defRPr b="1"/>
            </a:pPr>
            <a:r>
              <a:t>whois </a:t>
            </a:r>
            <a:r>
              <a:rPr b="0"/>
              <a:t>permet d'effectuer des recherches sur les bases de données de bureau d’enregistrement.</a:t>
            </a:r>
          </a:p>
          <a:p>
            <a:pPr lvl="1">
              <a:defRPr b="1"/>
            </a:pPr>
            <a:r>
              <a:rPr b="0"/>
              <a:t>RDAP, </a:t>
            </a:r>
            <a:r>
              <a:rPr b="0" i="1"/>
              <a:t>Registration Data Access Protocol </a:t>
            </a:r>
            <a:r>
              <a:rPr b="0"/>
              <a:t>est une alternative à Whois ; voir </a:t>
            </a:r>
            <a:r>
              <a:rPr u="sng">
                <a:solidFill>
                  <a:schemeClr val="accent5">
                    <a:satOff val="8112"/>
                    <a:lumOff val="-14630"/>
                  </a:schemeClr>
                </a:solidFill>
                <a:hlinkClick r:id="rId6"/>
              </a:rPr>
              <a:t>rdap.org</a:t>
            </a:r>
          </a:p>
        </p:txBody>
      </p:sp>
      <p:sp>
        <p:nvSpPr>
          <p:cNvPr id="283" name="2.1 - DNS - Domain Name System BIND ; Outils"/>
          <p:cNvSpPr txBox="1">
            <a:spLocks noGrp="1"/>
          </p:cNvSpPr>
          <p:nvPr>
            <p:ph type="body" idx="21"/>
          </p:nvPr>
        </p:nvSpPr>
        <p:spPr>
          <a:prstGeom prst="rect">
            <a:avLst/>
          </a:prstGeom>
        </p:spPr>
        <p:txBody>
          <a:bodyPr/>
          <a:lstStyle>
            <a:lvl1pPr>
              <a:tabLst>
                <a:tab pos="12039600" algn="r"/>
              </a:tabLst>
            </a:lvl1pPr>
          </a:lstStyle>
          <a:p>
            <a:r>
              <a:t>2.1 - DNS - Domain Name System	BIND ; Outils             </a:t>
            </a:r>
          </a:p>
        </p:txBody>
      </p:sp>
      <p:sp>
        <p:nvSpPr>
          <p:cNvPr id="284"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285"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ctr"/>
          </a:lstStyle>
          <a:p>
            <a:r>
              <a:t>Annexe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288" name="DoH ; DNS over HTTPS…"/>
          <p:cNvSpPr txBox="1">
            <a:spLocks noGrp="1"/>
          </p:cNvSpPr>
          <p:nvPr>
            <p:ph type="body" idx="1"/>
          </p:nvPr>
        </p:nvSpPr>
        <p:spPr>
          <a:prstGeom prst="rect">
            <a:avLst/>
          </a:prstGeom>
        </p:spPr>
        <p:txBody>
          <a:bodyPr/>
          <a:lstStyle/>
          <a:p>
            <a:r>
              <a:t>DoH ; DNS over HTTPS</a:t>
            </a:r>
          </a:p>
          <a:p>
            <a:pPr lvl="1"/>
            <a:r>
              <a:t>DNS via HTTPS, </a:t>
            </a:r>
            <a:r>
              <a:rPr i="1"/>
              <a:t>DNS over HTTPS</a:t>
            </a:r>
            <a:r>
              <a:t> (</a:t>
            </a:r>
            <a:r>
              <a:rPr b="1"/>
              <a:t>DoH</a:t>
            </a:r>
            <a:r>
              <a:t>) est un protocole pour la résolution DNS à distance via le protocole HTTPS.</a:t>
            </a:r>
          </a:p>
          <a:p>
            <a:pPr lvl="1"/>
            <a:r>
              <a:t>Les requêtes DNS habituelles sont réalisées en clair (non chiffrés) vers le port 53 du serveur DNS par défaut, ce qui pose des problèmes de sécurité et de confidentialité. </a:t>
            </a:r>
          </a:p>
          <a:p>
            <a:pPr lvl="1"/>
            <a:r>
              <a:rPr b="1"/>
              <a:t>DoH</a:t>
            </a:r>
            <a:r>
              <a:t> permet de sécuriser les requêtes en faisant passer le trafic DNS sur le protocole sécurisé HTTPS, vers un serveur tel que Cloudflare (</a:t>
            </a:r>
            <a:r>
              <a:rPr u="sng">
                <a:solidFill>
                  <a:schemeClr val="accent5">
                    <a:satOff val="8112"/>
                    <a:lumOff val="-14630"/>
                  </a:schemeClr>
                </a:solidFill>
                <a:hlinkClick r:id="rId2"/>
              </a:rPr>
              <a:t>https://mozilla.cloudflare-dns.com/dns-query</a:t>
            </a:r>
            <a:r>
              <a:t>) ou NextDNS (</a:t>
            </a:r>
            <a:r>
              <a:rPr u="sng">
                <a:solidFill>
                  <a:schemeClr val="accent5">
                    <a:satOff val="8112"/>
                    <a:lumOff val="-14630"/>
                  </a:schemeClr>
                </a:solidFill>
                <a:hlinkClick r:id="rId3"/>
              </a:rPr>
              <a:t>https://trr.dns.nextdns.io/</a:t>
            </a:r>
            <a:r>
              <a:t>).</a:t>
            </a:r>
          </a:p>
          <a:p>
            <a:pPr lvl="1"/>
            <a:r>
              <a:t>Mozilla Firefox est le premier navigateur web à proposer ce protocole DoH</a:t>
            </a:r>
          </a:p>
          <a:p>
            <a:pPr marL="1295400" lvl="2" indent="-279400">
              <a:buChar char="★"/>
            </a:pPr>
            <a:r>
              <a:t>Voir : </a:t>
            </a:r>
            <a:r>
              <a:rPr u="sng">
                <a:solidFill>
                  <a:schemeClr val="accent5">
                    <a:satOff val="8112"/>
                    <a:lumOff val="-14630"/>
                  </a:schemeClr>
                </a:solidFill>
                <a:hlinkClick r:id="rId4"/>
              </a:rPr>
              <a:t>https://support.mozilla.org/fr/kb/dns-via-https-firefox</a:t>
            </a:r>
          </a:p>
          <a:p>
            <a:pPr marL="1295400" lvl="2" indent="-279400">
              <a:buChar char="★"/>
            </a:pPr>
            <a:endParaRPr u="sng">
              <a:solidFill>
                <a:schemeClr val="accent5">
                  <a:satOff val="8112"/>
                  <a:lumOff val="-14630"/>
                </a:schemeClr>
              </a:solidFill>
              <a:hlinkClick r:id="rId4"/>
            </a:endParaRPr>
          </a:p>
          <a:p>
            <a:pPr marL="1295400" lvl="2" indent="-279400">
              <a:buChar char="★"/>
            </a:pPr>
            <a:endParaRPr u="sng">
              <a:solidFill>
                <a:schemeClr val="accent5">
                  <a:satOff val="8112"/>
                  <a:lumOff val="-14630"/>
                </a:schemeClr>
              </a:solidFill>
              <a:hlinkClick r:id="rId4"/>
            </a:endParaRPr>
          </a:p>
          <a:p>
            <a:pPr marL="508000" lvl="1" indent="-508000">
              <a:spcBef>
                <a:spcPts val="1200"/>
              </a:spcBef>
              <a:buChar char="✤"/>
              <a:defRPr sz="2800" b="1"/>
            </a:pPr>
            <a:r>
              <a:t>À voir :</a:t>
            </a:r>
          </a:p>
          <a:p>
            <a:pPr lvl="1"/>
            <a:r>
              <a:rPr u="sng">
                <a:solidFill>
                  <a:schemeClr val="accent5">
                    <a:satOff val="8112"/>
                    <a:lumOff val="-14630"/>
                  </a:schemeClr>
                </a:solidFill>
                <a:hlinkClick r:id="rId5"/>
              </a:rPr>
              <a:t>RFC 9499: DNS Terminology</a:t>
            </a:r>
            <a:r>
              <a:t> - Stéphane Bortzmeyer</a:t>
            </a:r>
          </a:p>
          <a:p>
            <a:pPr lvl="1"/>
            <a:r>
              <a:rPr u="sng">
                <a:solidFill>
                  <a:schemeClr val="accent5">
                    <a:satOff val="8112"/>
                    <a:lumOff val="-14630"/>
                  </a:schemeClr>
                </a:solidFill>
                <a:hlinkClick r:id="rId6"/>
              </a:rPr>
              <a:t>Guide pratique du titulaire d’un nom de domaine en .fr</a:t>
            </a:r>
            <a:r>
              <a:t> - AFNIC</a:t>
            </a:r>
          </a:p>
        </p:txBody>
      </p:sp>
      <p:sp>
        <p:nvSpPr>
          <p:cNvPr id="289" name="2.1 - DNS - Domain Name System DoH"/>
          <p:cNvSpPr txBox="1">
            <a:spLocks noGrp="1"/>
          </p:cNvSpPr>
          <p:nvPr>
            <p:ph type="body" idx="21"/>
          </p:nvPr>
        </p:nvSpPr>
        <p:spPr>
          <a:prstGeom prst="rect">
            <a:avLst/>
          </a:prstGeom>
        </p:spPr>
        <p:txBody>
          <a:bodyPr/>
          <a:lstStyle>
            <a:lvl1pPr>
              <a:tabLst>
                <a:tab pos="12039600" algn="r"/>
              </a:tabLst>
            </a:lvl1pPr>
          </a:lstStyle>
          <a:p>
            <a:r>
              <a:t>2.1 - DNS - Domain Name System	DoH             </a:t>
            </a:r>
          </a:p>
        </p:txBody>
      </p:sp>
      <p:sp>
        <p:nvSpPr>
          <p:cNvPr id="290"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291"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ctr"/>
          </a:lstStyle>
          <a:p>
            <a:r>
              <a:t>Annexe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294" name="Exercices…"/>
          <p:cNvSpPr txBox="1">
            <a:spLocks noGrp="1"/>
          </p:cNvSpPr>
          <p:nvPr>
            <p:ph type="body" idx="1"/>
          </p:nvPr>
        </p:nvSpPr>
        <p:spPr>
          <a:xfrm>
            <a:off x="355600" y="1581150"/>
            <a:ext cx="12293600" cy="7445326"/>
          </a:xfrm>
          <a:prstGeom prst="rect">
            <a:avLst/>
          </a:prstGeom>
        </p:spPr>
        <p:txBody>
          <a:bodyPr/>
          <a:lstStyle/>
          <a:p>
            <a:pPr marL="416559" indent="-416559" defTabSz="479044">
              <a:spcBef>
                <a:spcPts val="900"/>
              </a:spcBef>
              <a:defRPr sz="2296"/>
            </a:pPr>
            <a:r>
              <a:t>Exercices</a:t>
            </a:r>
          </a:p>
          <a:p>
            <a:pPr marL="0" lvl="1" indent="187452" defTabSz="479044">
              <a:spcBef>
                <a:spcPts val="1300"/>
              </a:spcBef>
              <a:buClrTx/>
              <a:buSzTx/>
              <a:buFontTx/>
              <a:buNone/>
              <a:defRPr sz="1968"/>
            </a:pPr>
            <a:r>
              <a:rPr b="1"/>
              <a:t>Vos réponses</a:t>
            </a:r>
            <a:r>
              <a:t> avec le document  </a:t>
            </a:r>
            <a:r>
              <a:rPr u="sng">
                <a:solidFill>
                  <a:schemeClr val="accent5">
                    <a:satOff val="8112"/>
                    <a:lumOff val="-14630"/>
                  </a:schemeClr>
                </a:solidFill>
                <a:hlinkClick r:id="rId3"/>
              </a:rPr>
              <a:t>Exercices-RSX102-DNS.docx</a:t>
            </a:r>
          </a:p>
          <a:p>
            <a:pPr marL="0" lvl="1" indent="187452" defTabSz="479044">
              <a:spcBef>
                <a:spcPts val="1300"/>
              </a:spcBef>
              <a:buClrTx/>
              <a:buSzTx/>
              <a:buFontTx/>
              <a:buNone/>
              <a:defRPr sz="1968"/>
            </a:pPr>
            <a:r>
              <a:t>Interrogation de serveurs DNS :</a:t>
            </a:r>
          </a:p>
          <a:p>
            <a:pPr marL="541527" lvl="1" indent="-249936" defTabSz="479044">
              <a:spcBef>
                <a:spcPts val="600"/>
              </a:spcBef>
              <a:defRPr sz="1968"/>
            </a:pPr>
            <a:r>
              <a:t>a/ Quelle est l’adresse IP de </a:t>
            </a:r>
            <a:r>
              <a:rPr i="1" u="sng">
                <a:solidFill>
                  <a:schemeClr val="accent5">
                    <a:satOff val="8112"/>
                    <a:lumOff val="-14630"/>
                  </a:schemeClr>
                </a:solidFill>
                <a:hlinkClick r:id="rId4"/>
              </a:rPr>
              <a:t>amio-millau.fr</a:t>
            </a:r>
            <a:r>
              <a:t> ?</a:t>
            </a:r>
          </a:p>
          <a:p>
            <a:pPr marL="541527" lvl="1" indent="-249936" defTabSz="479044">
              <a:spcBef>
                <a:spcPts val="600"/>
              </a:spcBef>
              <a:defRPr sz="1968"/>
            </a:pPr>
            <a:r>
              <a:t>b/ Quel est l’enregistrement de type MX lié à </a:t>
            </a:r>
            <a:r>
              <a:rPr i="1"/>
              <a:t>amio-millau.fr</a:t>
            </a:r>
            <a:r>
              <a:t> ?</a:t>
            </a:r>
          </a:p>
          <a:p>
            <a:pPr marL="0" lvl="1" indent="187452" defTabSz="479044">
              <a:spcBef>
                <a:spcPts val="1300"/>
              </a:spcBef>
              <a:buClrTx/>
              <a:buSzTx/>
              <a:buFontTx/>
              <a:buNone/>
              <a:defRPr sz="1968"/>
            </a:pPr>
            <a:r>
              <a:t>Enregistrement de nom de domaine :</a:t>
            </a:r>
          </a:p>
          <a:p>
            <a:pPr marL="541527" lvl="1" indent="-249936" defTabSz="479044">
              <a:spcBef>
                <a:spcPts val="600"/>
              </a:spcBef>
              <a:defRPr sz="1968"/>
            </a:pPr>
            <a:r>
              <a:t>c/ Comment procéder pour enregistrer un nom de domaine : </a:t>
            </a:r>
          </a:p>
          <a:p>
            <a:pPr marL="1062227" lvl="2" indent="-229107" defTabSz="479044">
              <a:spcBef>
                <a:spcPts val="400"/>
              </a:spcBef>
              <a:buChar char="★"/>
              <a:defRPr sz="1803"/>
            </a:pPr>
            <a:r>
              <a:t>en .fr ; </a:t>
            </a:r>
          </a:p>
          <a:p>
            <a:pPr marL="1062227" lvl="2" indent="-229107" defTabSz="479044">
              <a:spcBef>
                <a:spcPts val="400"/>
              </a:spcBef>
              <a:buChar char="★"/>
              <a:defRPr sz="1803"/>
            </a:pPr>
            <a:r>
              <a:t>en .com ?</a:t>
            </a:r>
          </a:p>
          <a:p>
            <a:pPr marL="541527" lvl="1" indent="-249936" defTabSz="479044">
              <a:spcBef>
                <a:spcPts val="600"/>
              </a:spcBef>
              <a:defRPr sz="1968"/>
            </a:pPr>
            <a:r>
              <a:t>d/ Combien coûte l'enregistrement de nom de domaine : </a:t>
            </a:r>
          </a:p>
          <a:p>
            <a:pPr marL="1062227" lvl="2" indent="-229107" defTabSz="479044">
              <a:spcBef>
                <a:spcPts val="400"/>
              </a:spcBef>
              <a:buChar char="★"/>
              <a:defRPr sz="1803"/>
            </a:pPr>
            <a:r>
              <a:t>en .fr ; </a:t>
            </a:r>
          </a:p>
          <a:p>
            <a:pPr marL="1062227" lvl="2" indent="-229107" defTabSz="479044">
              <a:spcBef>
                <a:spcPts val="400"/>
              </a:spcBef>
              <a:buChar char="★"/>
              <a:defRPr sz="1803"/>
            </a:pPr>
            <a:r>
              <a:t>en .com ;</a:t>
            </a:r>
          </a:p>
          <a:p>
            <a:pPr marL="1062227" lvl="2" indent="-229107" defTabSz="479044">
              <a:spcBef>
                <a:spcPts val="400"/>
              </a:spcBef>
              <a:buChar char="★"/>
              <a:defRPr sz="1803"/>
            </a:pPr>
            <a:r>
              <a:t>en .security ?</a:t>
            </a:r>
          </a:p>
          <a:p>
            <a:pPr marL="541527" lvl="1" indent="-249936" defTabSz="479044">
              <a:spcBef>
                <a:spcPts val="600"/>
              </a:spcBef>
              <a:defRPr sz="1968"/>
            </a:pPr>
            <a:r>
              <a:t>e/ Quel est le rôle de l'AFNIC ?</a:t>
            </a:r>
          </a:p>
          <a:p>
            <a:pPr marL="541527" lvl="1" indent="-249936" defTabSz="479044">
              <a:spcBef>
                <a:spcPts val="600"/>
              </a:spcBef>
              <a:defRPr sz="1968"/>
            </a:pPr>
            <a:r>
              <a:t>f/ Qui est le propriétaire du domaine</a:t>
            </a:r>
            <a:r>
              <a:rPr i="1"/>
              <a:t> </a:t>
            </a:r>
            <a:r>
              <a:rPr i="1" u="sng">
                <a:solidFill>
                  <a:schemeClr val="accent5">
                    <a:satOff val="8112"/>
                    <a:lumOff val="-14630"/>
                  </a:schemeClr>
                </a:solidFill>
                <a:hlinkClick r:id="rId5"/>
              </a:rPr>
              <a:t>aliceandbob.io</a:t>
            </a:r>
            <a:r>
              <a:rPr i="1"/>
              <a:t> ?</a:t>
            </a:r>
          </a:p>
          <a:p>
            <a:pPr marL="1062227" lvl="2" indent="-229107" defTabSz="479044">
              <a:spcBef>
                <a:spcPts val="400"/>
              </a:spcBef>
              <a:buChar char="★"/>
              <a:defRPr sz="1803"/>
            </a:pPr>
            <a:r>
              <a:t>Et comment avez-vous fait pour le savoir ?</a:t>
            </a:r>
          </a:p>
          <a:p>
            <a:pPr marL="0" lvl="1" indent="187452" defTabSz="479044">
              <a:spcBef>
                <a:spcPts val="1300"/>
              </a:spcBef>
              <a:buClrTx/>
              <a:buSzTx/>
              <a:buFontTx/>
              <a:buNone/>
              <a:defRPr sz="1968"/>
            </a:pPr>
            <a:r>
              <a:t>DoH :</a:t>
            </a:r>
          </a:p>
          <a:p>
            <a:pPr marL="541527" lvl="1" indent="-249936" defTabSz="479044">
              <a:spcBef>
                <a:spcPts val="600"/>
              </a:spcBef>
              <a:defRPr sz="1968"/>
            </a:pPr>
            <a:r>
              <a:t>g et h/ Activez DNS-over-HTTPS (DoH) dans Firefox et dans Windows 11.</a:t>
            </a:r>
          </a:p>
          <a:p>
            <a:pPr marL="1062227" lvl="2" indent="-229107" defTabSz="479044">
              <a:spcBef>
                <a:spcPts val="400"/>
              </a:spcBef>
              <a:buChar char="★"/>
              <a:defRPr sz="1803"/>
            </a:pPr>
            <a:r>
              <a:t>Quels pages web vous a aidé.</a:t>
            </a:r>
          </a:p>
        </p:txBody>
      </p:sp>
      <p:sp>
        <p:nvSpPr>
          <p:cNvPr id="295" name="2.1 - DNS - Domain Name System Exercices"/>
          <p:cNvSpPr txBox="1">
            <a:spLocks noGrp="1"/>
          </p:cNvSpPr>
          <p:nvPr>
            <p:ph type="body" idx="21"/>
          </p:nvPr>
        </p:nvSpPr>
        <p:spPr>
          <a:prstGeom prst="rect">
            <a:avLst/>
          </a:prstGeom>
        </p:spPr>
        <p:txBody>
          <a:bodyPr/>
          <a:lstStyle>
            <a:lvl1pPr>
              <a:tabLst>
                <a:tab pos="12039600" algn="r"/>
              </a:tabLst>
            </a:lvl1pPr>
          </a:lstStyle>
          <a:p>
            <a:r>
              <a:t>2.1 - DNS - Domain Name System	Exercices             </a:t>
            </a:r>
          </a:p>
        </p:txBody>
      </p:sp>
      <p:sp>
        <p:nvSpPr>
          <p:cNvPr id="296"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297"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ctr"/>
          </a:lstStyle>
          <a:p>
            <a:r>
              <a:t>Annexe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résentation de l’UE"/>
          <p:cNvSpPr txBox="1">
            <a:spLocks noGrp="1"/>
          </p:cNvSpPr>
          <p:nvPr>
            <p:ph type="title"/>
          </p:nvPr>
        </p:nvSpPr>
        <p:spPr>
          <a:prstGeom prst="rect">
            <a:avLst/>
          </a:prstGeom>
        </p:spPr>
        <p:txBody>
          <a:bodyPr/>
          <a:lstStyle>
            <a:lvl1pPr defTabSz="432308">
              <a:defRPr sz="3404" spc="-68"/>
            </a:lvl1pPr>
          </a:lstStyle>
          <a:p>
            <a:r>
              <a:t>Présentation de l’UE</a:t>
            </a:r>
          </a:p>
        </p:txBody>
      </p:sp>
      <p:sp>
        <p:nvSpPr>
          <p:cNvPr id="151" name="Contenu et organisation"/>
          <p:cNvSpPr txBox="1">
            <a:spLocks noGrp="1"/>
          </p:cNvSpPr>
          <p:nvPr>
            <p:ph type="body" idx="21"/>
          </p:nvPr>
        </p:nvSpPr>
        <p:spPr>
          <a:prstGeom prst="rect">
            <a:avLst/>
          </a:prstGeom>
        </p:spPr>
        <p:txBody>
          <a:bodyPr/>
          <a:lstStyle/>
          <a:p>
            <a:r>
              <a:t>Contenu et organisation</a:t>
            </a:r>
          </a:p>
        </p:txBody>
      </p:sp>
      <p:sp>
        <p:nvSpPr>
          <p:cNvPr id="152" name="Contenu…"/>
          <p:cNvSpPr txBox="1">
            <a:spLocks noGrp="1"/>
          </p:cNvSpPr>
          <p:nvPr>
            <p:ph type="body" idx="1"/>
          </p:nvPr>
        </p:nvSpPr>
        <p:spPr>
          <a:xfrm>
            <a:off x="355600" y="1689026"/>
            <a:ext cx="12293600" cy="7560867"/>
          </a:xfrm>
          <a:prstGeom prst="rect">
            <a:avLst/>
          </a:prstGeom>
        </p:spPr>
        <p:txBody>
          <a:bodyPr/>
          <a:lstStyle/>
          <a:p>
            <a:r>
              <a:t>Contenu</a:t>
            </a:r>
          </a:p>
          <a:p>
            <a:pPr marL="791028" lvl="1" indent="-435428">
              <a:spcBef>
                <a:spcPts val="1200"/>
              </a:spcBef>
            </a:pPr>
            <a:r>
              <a:t>Cette unité d’enseignement, RSX102, </a:t>
            </a:r>
            <a:r>
              <a:rPr b="1"/>
              <a:t>Technologies pour les applications en réseau</a:t>
            </a:r>
            <a:r>
              <a:t>, (Technologies pour les applications client-serveur jusqu’en 2020), concerne donc :</a:t>
            </a:r>
          </a:p>
          <a:p>
            <a:pPr marL="791028" lvl="1" indent="-435428">
              <a:spcBef>
                <a:spcPts val="1200"/>
              </a:spcBef>
            </a:pPr>
            <a:r>
              <a:t>Les couches hautes du modèle OSI (Open System Interconnection)</a:t>
            </a:r>
          </a:p>
          <a:p>
            <a:pPr marL="791028" lvl="1" indent="-435428">
              <a:spcBef>
                <a:spcPts val="1200"/>
              </a:spcBef>
            </a:pPr>
            <a:r>
              <a:t>Les applications C/S (client/serveur) et distribuée dans l’architecture internet</a:t>
            </a:r>
          </a:p>
          <a:p>
            <a:pPr marL="791028" lvl="1" indent="-435428">
              <a:spcBef>
                <a:spcPts val="1200"/>
              </a:spcBef>
            </a:pPr>
            <a:r>
              <a:rPr spc="-48"/>
              <a:t>Voir </a:t>
            </a:r>
            <a:r>
              <a:rPr u="sng" spc="-48">
                <a:solidFill>
                  <a:schemeClr val="accent5">
                    <a:satOff val="8112"/>
                    <a:lumOff val="-14630"/>
                  </a:schemeClr>
                </a:solidFill>
                <a:hlinkClick r:id="rId3"/>
              </a:rPr>
              <a:t>le plan des cours et TP</a:t>
            </a:r>
            <a:r>
              <a:rPr spc="-48"/>
              <a:t> dans la partie </a:t>
            </a:r>
            <a:r>
              <a:rPr i="1" spc="-48"/>
              <a:t>documents</a:t>
            </a:r>
            <a:r>
              <a:rPr spc="-48"/>
              <a:t> des pages </a:t>
            </a:r>
            <a:r>
              <a:rPr u="sng" spc="-48">
                <a:solidFill>
                  <a:schemeClr val="accent5">
                    <a:satOff val="8112"/>
                    <a:lumOff val="-14630"/>
                  </a:schemeClr>
                </a:solidFill>
                <a:hlinkClick r:id="rId4"/>
              </a:rPr>
              <a:t>rsx102.seancetenante.com</a:t>
            </a:r>
            <a:r>
              <a:t> </a:t>
            </a:r>
          </a:p>
          <a:p>
            <a:pPr marL="791028" lvl="1" indent="-435428">
              <a:spcBef>
                <a:spcPts val="1200"/>
              </a:spcBef>
            </a:pPr>
            <a:endParaRPr/>
          </a:p>
          <a:p>
            <a:r>
              <a:t>Rappel</a:t>
            </a:r>
          </a:p>
          <a:p>
            <a:pPr marL="791028" lvl="1" indent="-435428"/>
            <a:r>
              <a:t>le </a:t>
            </a:r>
            <a:r>
              <a:rPr u="sng">
                <a:solidFill>
                  <a:schemeClr val="accent5">
                    <a:satOff val="8112"/>
                    <a:lumOff val="-14630"/>
                  </a:schemeClr>
                </a:solidFill>
                <a:hlinkClick r:id="rId5"/>
              </a:rPr>
              <a:t>modèle OSI</a:t>
            </a:r>
            <a:r>
              <a:t> est illustré en annexe.</a:t>
            </a:r>
          </a:p>
          <a:p>
            <a:pPr marL="791028" lvl="1" indent="-435428">
              <a:spcBef>
                <a:spcPts val="1200"/>
              </a:spcBef>
            </a:pPr>
            <a:r>
              <a:t>Les couches supérieures d’OSI de l’ISO ont été décrites dans le </a:t>
            </a:r>
            <a:br/>
            <a:r>
              <a:t>cours UTC505. Elles sont rapidement rappelées ci-dessous.</a:t>
            </a:r>
          </a:p>
        </p:txBody>
      </p:sp>
      <p:sp>
        <p:nvSpPr>
          <p:cNvPr id="153" name="Numéro de diapositive"/>
          <p:cNvSpPr txBox="1">
            <a:spLocks noGrp="1"/>
          </p:cNvSpPr>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pic>
        <p:nvPicPr>
          <p:cNvPr id="154" name="Modèle OSI.png" descr="Modèle OSI.png"/>
          <p:cNvPicPr>
            <a:picLocks noChangeAspect="1"/>
          </p:cNvPicPr>
          <p:nvPr/>
        </p:nvPicPr>
        <p:blipFill>
          <a:blip r:embed="rId6"/>
          <a:stretch>
            <a:fillRect/>
          </a:stretch>
        </p:blipFill>
        <p:spPr>
          <a:xfrm>
            <a:off x="10250235" y="5273128"/>
            <a:ext cx="1903695" cy="3962919"/>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302" name="Introduction ; les standards de base du web…"/>
          <p:cNvSpPr txBox="1">
            <a:spLocks noGrp="1"/>
          </p:cNvSpPr>
          <p:nvPr>
            <p:ph type="body" idx="1"/>
          </p:nvPr>
        </p:nvSpPr>
        <p:spPr>
          <a:xfrm>
            <a:off x="355600" y="1685974"/>
            <a:ext cx="8036101" cy="7445326"/>
          </a:xfrm>
          <a:prstGeom prst="rect">
            <a:avLst/>
          </a:prstGeom>
        </p:spPr>
        <p:txBody>
          <a:bodyPr/>
          <a:lstStyle/>
          <a:p>
            <a:r>
              <a:t>Introduction ; les standards de base du web</a:t>
            </a:r>
            <a:br/>
            <a:endParaRPr/>
          </a:p>
          <a:p>
            <a:pPr marL="828842" lvl="1" indent="-320842">
              <a:buChar char="✤"/>
            </a:pPr>
            <a:r>
              <a:t>La toile, WWW, </a:t>
            </a:r>
            <a:r>
              <a:rPr i="1"/>
              <a:t>World Wide Web</a:t>
            </a:r>
            <a:r>
              <a:t>. </a:t>
            </a:r>
          </a:p>
          <a:p>
            <a:pPr marL="828842" lvl="1" indent="-320842">
              <a:buChar char="✤"/>
              <a:defRPr spc="-24"/>
            </a:pPr>
            <a:r>
              <a:t>Créé au CERN (Conseil Européen pour la Recherche Nucléaire) par </a:t>
            </a:r>
            <a:r>
              <a:rPr u="sng">
                <a:solidFill>
                  <a:schemeClr val="accent5">
                    <a:satOff val="8112"/>
                    <a:lumOff val="-14630"/>
                  </a:schemeClr>
                </a:solidFill>
                <a:hlinkClick r:id="rId3"/>
              </a:rPr>
              <a:t>Tim Berners-Lee</a:t>
            </a:r>
            <a:r>
              <a:t> en 1989, il repose alors sur les standards URL, HTTP, HTML, puis CGI.</a:t>
            </a:r>
          </a:p>
          <a:p>
            <a:pPr marL="828842" lvl="1" indent="-320842">
              <a:buChar char="✤"/>
            </a:pPr>
            <a:r>
              <a:t>Depuis, d’autres standards importants doivent être considérés.</a:t>
            </a:r>
          </a:p>
          <a:p>
            <a:pPr marL="828842" lvl="1" indent="-320842">
              <a:buChar char="✤"/>
            </a:pPr>
            <a:r>
              <a:rPr u="sng">
                <a:solidFill>
                  <a:schemeClr val="accent5">
                    <a:satOff val="8112"/>
                    <a:lumOff val="-14630"/>
                  </a:schemeClr>
                </a:solidFill>
                <a:hlinkClick r:id="rId4"/>
              </a:rPr>
              <a:t>www.home.cern/science/computing/birth-web</a:t>
            </a:r>
          </a:p>
          <a:p>
            <a:pPr marL="828842" lvl="1" indent="-320842">
              <a:buChar char="✤"/>
            </a:pPr>
            <a:r>
              <a:t>En 1993, le CERN a mis le logiciel World Wide Web dans le domaine public. Plus tard, le CERN a publié une version sous licence libre, pour optimiser sa diffusion. Ces actions ont permis au web de prospérer.</a:t>
            </a:r>
          </a:p>
        </p:txBody>
      </p:sp>
      <p:sp>
        <p:nvSpPr>
          <p:cNvPr id="303" name="2.2 - Le web Introduction"/>
          <p:cNvSpPr txBox="1">
            <a:spLocks noGrp="1"/>
          </p:cNvSpPr>
          <p:nvPr>
            <p:ph type="body" idx="21"/>
          </p:nvPr>
        </p:nvSpPr>
        <p:spPr>
          <a:prstGeom prst="rect">
            <a:avLst/>
          </a:prstGeom>
        </p:spPr>
        <p:txBody>
          <a:bodyPr/>
          <a:lstStyle>
            <a:lvl1pPr>
              <a:tabLst>
                <a:tab pos="12039600" algn="r"/>
              </a:tabLst>
            </a:lvl1pPr>
          </a:lstStyle>
          <a:p>
            <a:r>
              <a:t>2.2 - Le web	Introduction</a:t>
            </a:r>
          </a:p>
        </p:txBody>
      </p:sp>
      <p:sp>
        <p:nvSpPr>
          <p:cNvPr id="304"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grpSp>
        <p:nvGrpSpPr>
          <p:cNvPr id="307" name="320px-Tim_Berners-Lee_closeup.jpg"/>
          <p:cNvGrpSpPr/>
          <p:nvPr/>
        </p:nvGrpSpPr>
        <p:grpSpPr>
          <a:xfrm>
            <a:off x="9560153" y="1670050"/>
            <a:ext cx="2510089" cy="3707282"/>
            <a:chOff x="0" y="0"/>
            <a:chExt cx="2510088" cy="3707281"/>
          </a:xfrm>
        </p:grpSpPr>
        <p:pic>
          <p:nvPicPr>
            <p:cNvPr id="306" name="320px-Tim_Berners-Lee_closeup.jpg" descr="320px-Tim_Berners-Lee_closeup.jpg"/>
            <p:cNvPicPr>
              <a:picLocks noChangeAspect="1"/>
            </p:cNvPicPr>
            <p:nvPr/>
          </p:nvPicPr>
          <p:blipFill>
            <a:blip r:embed="rId5"/>
            <a:stretch>
              <a:fillRect/>
            </a:stretch>
          </p:blipFill>
          <p:spPr>
            <a:xfrm>
              <a:off x="127000" y="88900"/>
              <a:ext cx="2256089" cy="3377082"/>
            </a:xfrm>
            <a:prstGeom prst="rect">
              <a:avLst/>
            </a:prstGeom>
            <a:ln>
              <a:noFill/>
            </a:ln>
            <a:effectLst/>
          </p:spPr>
        </p:pic>
        <p:pic>
          <p:nvPicPr>
            <p:cNvPr id="305" name="320px-Tim_Berners-Lee_closeup.jpg" descr="320px-Tim_Berners-Lee_closeup.jpg"/>
            <p:cNvPicPr>
              <a:picLocks/>
            </p:cNvPicPr>
            <p:nvPr/>
          </p:nvPicPr>
          <p:blipFill>
            <a:blip r:embed="rId6"/>
            <a:stretch>
              <a:fillRect/>
            </a:stretch>
          </p:blipFill>
          <p:spPr>
            <a:xfrm>
              <a:off x="0" y="0"/>
              <a:ext cx="2510089" cy="3707282"/>
            </a:xfrm>
            <a:prstGeom prst="rect">
              <a:avLst/>
            </a:prstGeom>
            <a:effectLst/>
          </p:spPr>
        </p:pic>
      </p:grpSp>
      <p:sp>
        <p:nvSpPr>
          <p:cNvPr id="308" name="Fig 2.2 - Tim Berners-Lee en 2010"/>
          <p:cNvSpPr txBox="1"/>
          <p:nvPr/>
        </p:nvSpPr>
        <p:spPr>
          <a:xfrm>
            <a:off x="9290029" y="5521171"/>
            <a:ext cx="3178176"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rmAutofit/>
          </a:bodyPr>
          <a:lstStyle>
            <a:lvl1pPr defTabSz="450000">
              <a:spcBef>
                <a:spcPts val="0"/>
              </a:spcBef>
              <a:defRPr sz="1600" i="0">
                <a:solidFill>
                  <a:srgbClr val="000000"/>
                </a:solidFill>
                <a:latin typeface="+mn-lt"/>
                <a:ea typeface="+mn-ea"/>
                <a:cs typeface="+mn-cs"/>
                <a:sym typeface="Trebuchet MS"/>
              </a:defRPr>
            </a:lvl1pPr>
          </a:lstStyle>
          <a:p>
            <a:r>
              <a:t>Fig 2.2 - Tim Berners-Lee en 2010</a:t>
            </a:r>
          </a:p>
        </p:txBody>
      </p:sp>
      <p:pic>
        <p:nvPicPr>
          <p:cNvPr id="309" name="WWW-LetsShare-ai.png" descr="WWW-LetsShare-ai.png"/>
          <p:cNvPicPr>
            <a:picLocks noChangeAspect="1"/>
          </p:cNvPicPr>
          <p:nvPr/>
        </p:nvPicPr>
        <p:blipFill>
          <a:blip r:embed="rId7"/>
          <a:stretch>
            <a:fillRect/>
          </a:stretch>
        </p:blipFill>
        <p:spPr>
          <a:xfrm>
            <a:off x="9462982" y="6327797"/>
            <a:ext cx="2832270" cy="2368992"/>
          </a:xfrm>
          <a:prstGeom prst="rect">
            <a:avLst/>
          </a:prstGeom>
          <a:ln w="12700">
            <a:miter lim="400000"/>
          </a:ln>
        </p:spPr>
      </p:pic>
      <p:sp>
        <p:nvSpPr>
          <p:cNvPr id="310" name="Fig 2.2bis - Premier logo du web, par Robert Cailliau"/>
          <p:cNvSpPr txBox="1"/>
          <p:nvPr/>
        </p:nvSpPr>
        <p:spPr>
          <a:xfrm>
            <a:off x="7782280" y="8763594"/>
            <a:ext cx="4895157"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rmAutofit/>
          </a:bodyPr>
          <a:lstStyle/>
          <a:p>
            <a:pPr defTabSz="450000">
              <a:spcBef>
                <a:spcPts val="0"/>
              </a:spcBef>
              <a:defRPr sz="1600" i="0">
                <a:solidFill>
                  <a:srgbClr val="000000"/>
                </a:solidFill>
                <a:latin typeface="+mn-lt"/>
                <a:ea typeface="+mn-ea"/>
                <a:cs typeface="+mn-cs"/>
                <a:sym typeface="Trebuchet MS"/>
              </a:defRPr>
            </a:pPr>
            <a:r>
              <a:t>Fig 2.2bis - </a:t>
            </a:r>
            <a:r>
              <a:rPr u="sng">
                <a:solidFill>
                  <a:schemeClr val="accent5">
                    <a:satOff val="8112"/>
                    <a:lumOff val="-14630"/>
                  </a:schemeClr>
                </a:solidFill>
                <a:hlinkClick r:id="rId8"/>
              </a:rPr>
              <a:t>Premier logo du web</a:t>
            </a:r>
            <a:r>
              <a:t>, par Robert Cailliau</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315" name="Introduction ; les standards de base du web"/>
          <p:cNvSpPr txBox="1">
            <a:spLocks noGrp="1"/>
          </p:cNvSpPr>
          <p:nvPr>
            <p:ph type="body" idx="1"/>
          </p:nvPr>
        </p:nvSpPr>
        <p:spPr>
          <a:prstGeom prst="rect">
            <a:avLst/>
          </a:prstGeom>
        </p:spPr>
        <p:txBody>
          <a:bodyPr/>
          <a:lstStyle/>
          <a:p>
            <a:r>
              <a:t>Introduction ; les standards de base du web</a:t>
            </a:r>
            <a:br/>
            <a:endParaRPr/>
          </a:p>
        </p:txBody>
      </p:sp>
      <p:sp>
        <p:nvSpPr>
          <p:cNvPr id="316" name="2.2 - Le web Introduction"/>
          <p:cNvSpPr txBox="1">
            <a:spLocks noGrp="1"/>
          </p:cNvSpPr>
          <p:nvPr>
            <p:ph type="body" idx="21"/>
          </p:nvPr>
        </p:nvSpPr>
        <p:spPr>
          <a:prstGeom prst="rect">
            <a:avLst/>
          </a:prstGeom>
        </p:spPr>
        <p:txBody>
          <a:bodyPr/>
          <a:lstStyle>
            <a:lvl1pPr>
              <a:tabLst>
                <a:tab pos="12039600" algn="r"/>
              </a:tabLst>
            </a:lvl1pPr>
          </a:lstStyle>
          <a:p>
            <a:r>
              <a:t>2.2 - Le web	Introduction</a:t>
            </a:r>
          </a:p>
        </p:txBody>
      </p:sp>
      <p:sp>
        <p:nvSpPr>
          <p:cNvPr id="317"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grpSp>
        <p:nvGrpSpPr>
          <p:cNvPr id="320" name="Rectangle aux angles arrondis"/>
          <p:cNvGrpSpPr/>
          <p:nvPr/>
        </p:nvGrpSpPr>
        <p:grpSpPr>
          <a:xfrm>
            <a:off x="1746200" y="2329402"/>
            <a:ext cx="10276806" cy="6851681"/>
            <a:chOff x="0" y="0"/>
            <a:chExt cx="10276805" cy="6851679"/>
          </a:xfrm>
        </p:grpSpPr>
        <p:sp>
          <p:nvSpPr>
            <p:cNvPr id="319" name="Rectangle aux angles arrondis"/>
            <p:cNvSpPr/>
            <p:nvPr/>
          </p:nvSpPr>
          <p:spPr>
            <a:xfrm>
              <a:off x="215900" y="139700"/>
              <a:ext cx="9845006" cy="6292880"/>
            </a:xfrm>
            <a:prstGeom prst="roundRect">
              <a:avLst>
                <a:gd name="adj" fmla="val 2171"/>
              </a:avLst>
            </a:prstGeom>
            <a:solidFill>
              <a:srgbClr val="F5F5F5"/>
            </a:solidFill>
            <a:ln>
              <a:noFill/>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pic>
          <p:nvPicPr>
            <p:cNvPr id="318" name="Rectangle aux angles arrondis Rectangle aux angles arrondis" descr="Rectangle aux angles arrondis Rectangle aux angles arrondis"/>
            <p:cNvPicPr>
              <a:picLocks/>
            </p:cNvPicPr>
            <p:nvPr/>
          </p:nvPicPr>
          <p:blipFill>
            <a:blip r:embed="rId2"/>
            <a:stretch>
              <a:fillRect/>
            </a:stretch>
          </p:blipFill>
          <p:spPr>
            <a:xfrm>
              <a:off x="0" y="0"/>
              <a:ext cx="10276806" cy="6851680"/>
            </a:xfrm>
            <a:prstGeom prst="rect">
              <a:avLst/>
            </a:prstGeom>
            <a:effectLst/>
          </p:spPr>
        </p:pic>
      </p:grpSp>
      <p:grpSp>
        <p:nvGrpSpPr>
          <p:cNvPr id="358" name="Grouper"/>
          <p:cNvGrpSpPr/>
          <p:nvPr/>
        </p:nvGrpSpPr>
        <p:grpSpPr>
          <a:xfrm>
            <a:off x="2610674" y="2836450"/>
            <a:ext cx="8412092" cy="5655913"/>
            <a:chOff x="0" y="0"/>
            <a:chExt cx="8412091" cy="5655911"/>
          </a:xfrm>
        </p:grpSpPr>
        <p:sp>
          <p:nvSpPr>
            <p:cNvPr id="321" name="Ligne"/>
            <p:cNvSpPr/>
            <p:nvPr/>
          </p:nvSpPr>
          <p:spPr>
            <a:xfrm flipV="1">
              <a:off x="1668623" y="3187166"/>
              <a:ext cx="3667233" cy="2028756"/>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322" name="www.example.com"/>
            <p:cNvSpPr txBox="1"/>
            <p:nvPr/>
          </p:nvSpPr>
          <p:spPr>
            <a:xfrm>
              <a:off x="5857917" y="1083668"/>
              <a:ext cx="2554175" cy="4940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450000">
                <a:spcBef>
                  <a:spcPts val="0"/>
                </a:spcBef>
                <a:defRPr sz="1400" i="0">
                  <a:solidFill>
                    <a:srgbClr val="000000"/>
                  </a:solidFill>
                  <a:latin typeface="Helvetica Neue Medium"/>
                  <a:ea typeface="Helvetica Neue Medium"/>
                  <a:cs typeface="Helvetica Neue Medium"/>
                  <a:sym typeface="Helvetica Neue Medium"/>
                </a:defRPr>
              </a:lvl1pPr>
            </a:lstStyle>
            <a:p>
              <a:r>
                <a:t>www.example.com</a:t>
              </a:r>
            </a:p>
          </p:txBody>
        </p:sp>
        <p:grpSp>
          <p:nvGrpSpPr>
            <p:cNvPr id="325" name="Grouper"/>
            <p:cNvGrpSpPr/>
            <p:nvPr/>
          </p:nvGrpSpPr>
          <p:grpSpPr>
            <a:xfrm>
              <a:off x="494462" y="0"/>
              <a:ext cx="1285603" cy="1035054"/>
              <a:chOff x="0" y="0"/>
              <a:chExt cx="1285602" cy="1035053"/>
            </a:xfrm>
          </p:grpSpPr>
          <p:sp>
            <p:nvSpPr>
              <p:cNvPr id="323" name="Rectangle aux angles arrondis"/>
              <p:cNvSpPr/>
              <p:nvPr/>
            </p:nvSpPr>
            <p:spPr>
              <a:xfrm>
                <a:off x="329933" y="0"/>
                <a:ext cx="955670" cy="576115"/>
              </a:xfrm>
              <a:prstGeom prst="roundRect">
                <a:avLst>
                  <a:gd name="adj" fmla="val 161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sp>
            <p:nvSpPr>
              <p:cNvPr id="324" name="Figure"/>
              <p:cNvSpPr/>
              <p:nvPr/>
            </p:nvSpPr>
            <p:spPr>
              <a:xfrm>
                <a:off x="0" y="601502"/>
                <a:ext cx="1274226" cy="433552"/>
              </a:xfrm>
              <a:custGeom>
                <a:avLst/>
                <a:gdLst/>
                <a:ahLst/>
                <a:cxnLst>
                  <a:cxn ang="0">
                    <a:pos x="wd2" y="hd2"/>
                  </a:cxn>
                  <a:cxn ang="5400000">
                    <a:pos x="wd2" y="hd2"/>
                  </a:cxn>
                  <a:cxn ang="10800000">
                    <a:pos x="wd2" y="hd2"/>
                  </a:cxn>
                  <a:cxn ang="16200000">
                    <a:pos x="wd2" y="hd2"/>
                  </a:cxn>
                </a:cxnLst>
                <a:rect l="0" t="0" r="r" b="b"/>
                <a:pathLst>
                  <a:path w="21600" h="21600"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grpSp>
        <p:sp>
          <p:nvSpPr>
            <p:cNvPr id="326" name="PC"/>
            <p:cNvSpPr txBox="1"/>
            <p:nvPr/>
          </p:nvSpPr>
          <p:spPr>
            <a:xfrm>
              <a:off x="217563" y="325849"/>
              <a:ext cx="1008704" cy="4025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450000">
                <a:spcBef>
                  <a:spcPts val="0"/>
                </a:spcBef>
                <a:defRPr sz="1400" i="0">
                  <a:solidFill>
                    <a:srgbClr val="000000"/>
                  </a:solidFill>
                  <a:latin typeface="Helvetica Neue Medium"/>
                  <a:ea typeface="Helvetica Neue Medium"/>
                  <a:cs typeface="Helvetica Neue Medium"/>
                  <a:sym typeface="Helvetica Neue Medium"/>
                </a:defRPr>
              </a:lvl1pPr>
            </a:lstStyle>
            <a:p>
              <a:r>
                <a:t>PC</a:t>
              </a:r>
            </a:p>
          </p:txBody>
        </p:sp>
        <p:grpSp>
          <p:nvGrpSpPr>
            <p:cNvPr id="330" name="Grouper"/>
            <p:cNvGrpSpPr/>
            <p:nvPr/>
          </p:nvGrpSpPr>
          <p:grpSpPr>
            <a:xfrm>
              <a:off x="5992884" y="1784044"/>
              <a:ext cx="454906" cy="1284234"/>
              <a:chOff x="0" y="0"/>
              <a:chExt cx="454905" cy="1284232"/>
            </a:xfrm>
          </p:grpSpPr>
          <p:sp>
            <p:nvSpPr>
              <p:cNvPr id="327" name="Rectangle aux angles arrondis"/>
              <p:cNvSpPr/>
              <p:nvPr/>
            </p:nvSpPr>
            <p:spPr>
              <a:xfrm>
                <a:off x="0" y="0"/>
                <a:ext cx="454906" cy="128423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sp>
            <p:nvSpPr>
              <p:cNvPr id="328" name="Ligne"/>
              <p:cNvSpPr/>
              <p:nvPr/>
            </p:nvSpPr>
            <p:spPr>
              <a:xfrm flipV="1">
                <a:off x="69985" y="333566"/>
                <a:ext cx="314313"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329" name="Cercle"/>
              <p:cNvSpPr/>
              <p:nvPr/>
            </p:nvSpPr>
            <p:spPr>
              <a:xfrm>
                <a:off x="262445" y="1050735"/>
                <a:ext cx="87483" cy="8339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grpSp>
        <p:grpSp>
          <p:nvGrpSpPr>
            <p:cNvPr id="334" name="Grouper"/>
            <p:cNvGrpSpPr/>
            <p:nvPr/>
          </p:nvGrpSpPr>
          <p:grpSpPr>
            <a:xfrm>
              <a:off x="7496050" y="1784044"/>
              <a:ext cx="454906" cy="1284234"/>
              <a:chOff x="0" y="0"/>
              <a:chExt cx="454905" cy="1284232"/>
            </a:xfrm>
          </p:grpSpPr>
          <p:sp>
            <p:nvSpPr>
              <p:cNvPr id="331" name="Rectangle aux angles arrondis"/>
              <p:cNvSpPr/>
              <p:nvPr/>
            </p:nvSpPr>
            <p:spPr>
              <a:xfrm>
                <a:off x="0" y="0"/>
                <a:ext cx="454906" cy="1284233"/>
              </a:xfrm>
              <a:prstGeom prst="roundRect">
                <a:avLst>
                  <a:gd name="adj" fmla="val 21739"/>
                </a:avLst>
              </a:prstGeom>
              <a:solidFill>
                <a:srgbClr val="C39BBF"/>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sp>
            <p:nvSpPr>
              <p:cNvPr id="332" name="Ligne"/>
              <p:cNvSpPr/>
              <p:nvPr/>
            </p:nvSpPr>
            <p:spPr>
              <a:xfrm flipV="1">
                <a:off x="69985" y="333566"/>
                <a:ext cx="314313"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333" name="Cercle"/>
              <p:cNvSpPr/>
              <p:nvPr/>
            </p:nvSpPr>
            <p:spPr>
              <a:xfrm>
                <a:off x="262445" y="1050735"/>
                <a:ext cx="87483" cy="83393"/>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grpSp>
        <p:grpSp>
          <p:nvGrpSpPr>
            <p:cNvPr id="338" name="Grouper"/>
            <p:cNvGrpSpPr/>
            <p:nvPr/>
          </p:nvGrpSpPr>
          <p:grpSpPr>
            <a:xfrm>
              <a:off x="6606017" y="2684924"/>
              <a:ext cx="712027" cy="632534"/>
              <a:chOff x="0" y="0"/>
              <a:chExt cx="712025" cy="632532"/>
            </a:xfrm>
          </p:grpSpPr>
          <p:sp>
            <p:nvSpPr>
              <p:cNvPr id="335" name="Ovale"/>
              <p:cNvSpPr/>
              <p:nvPr/>
            </p:nvSpPr>
            <p:spPr>
              <a:xfrm>
                <a:off x="0" y="339986"/>
                <a:ext cx="712026" cy="292547"/>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sp>
            <p:nvSpPr>
              <p:cNvPr id="336" name="Rectangle"/>
              <p:cNvSpPr/>
              <p:nvPr/>
            </p:nvSpPr>
            <p:spPr>
              <a:xfrm>
                <a:off x="0" y="158133"/>
                <a:ext cx="712026" cy="339987"/>
              </a:xfrm>
              <a:prstGeom prst="rect">
                <a:avLst/>
              </a:prstGeom>
              <a:solidFill>
                <a:srgbClr val="79AE3D"/>
              </a:solidFill>
              <a:ln w="12700" cap="flat">
                <a:noFill/>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sp>
            <p:nvSpPr>
              <p:cNvPr id="337" name="Ovale"/>
              <p:cNvSpPr/>
              <p:nvPr/>
            </p:nvSpPr>
            <p:spPr>
              <a:xfrm>
                <a:off x="0" y="0"/>
                <a:ext cx="712026" cy="292547"/>
              </a:xfrm>
              <a:prstGeom prst="ellipse">
                <a:avLst/>
              </a:prstGeom>
              <a:solidFill>
                <a:srgbClr val="79AE3D"/>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grpSp>
        <p:sp>
          <p:nvSpPr>
            <p:cNvPr id="339" name="Figure"/>
            <p:cNvSpPr/>
            <p:nvPr/>
          </p:nvSpPr>
          <p:spPr>
            <a:xfrm>
              <a:off x="538220" y="3144949"/>
              <a:ext cx="1186710" cy="498360"/>
            </a:xfrm>
            <a:custGeom>
              <a:avLst/>
              <a:gdLst/>
              <a:ahLst/>
              <a:cxnLst>
                <a:cxn ang="0">
                  <a:pos x="wd2" y="hd2"/>
                </a:cxn>
                <a:cxn ang="5400000">
                  <a:pos x="wd2" y="hd2"/>
                </a:cxn>
                <a:cxn ang="10800000">
                  <a:pos x="wd2" y="hd2"/>
                </a:cxn>
                <a:cxn ang="16200000">
                  <a:pos x="wd2" y="hd2"/>
                </a:cxn>
              </a:cxnLst>
              <a:rect l="0" t="0" r="r" b="b"/>
              <a:pathLst>
                <a:path w="21600" h="21600" extrusionOk="0">
                  <a:moveTo>
                    <a:pt x="5428" y="0"/>
                  </a:moveTo>
                  <a:lnTo>
                    <a:pt x="0" y="21600"/>
                  </a:lnTo>
                  <a:lnTo>
                    <a:pt x="16007" y="21600"/>
                  </a:lnTo>
                  <a:lnTo>
                    <a:pt x="21600" y="359"/>
                  </a:lnTo>
                  <a:lnTo>
                    <a:pt x="5428" y="0"/>
                  </a:lnTo>
                  <a:close/>
                </a:path>
              </a:pathLst>
            </a:custGeom>
            <a:solidFill>
              <a:srgbClr val="6676DE"/>
            </a:solidFill>
            <a:ln w="50800" cap="flat">
              <a:solidFill>
                <a:srgbClr val="828282"/>
              </a:solidFill>
              <a:prstDash val="solid"/>
              <a:miter lim="400000"/>
            </a:ln>
            <a:effectLst/>
          </p:spPr>
          <p:txBody>
            <a:bodyPr wrap="square" lIns="0" tIns="0" rIns="0" bIns="0" numCol="1" anchor="t">
              <a:noAutofit/>
            </a:bodyPr>
            <a:lstStyle/>
            <a:p>
              <a:pPr defTabSz="450000">
                <a:spcBef>
                  <a:spcPts val="0"/>
                </a:spcBef>
                <a:defRPr sz="1400" i="0">
                  <a:solidFill>
                    <a:srgbClr val="000000"/>
                  </a:solidFill>
                  <a:latin typeface="Helvetica"/>
                  <a:ea typeface="Helvetica"/>
                  <a:cs typeface="Helvetica"/>
                  <a:sym typeface="Helvetica"/>
                </a:defRPr>
              </a:pPr>
              <a:endParaRPr/>
            </a:p>
          </p:txBody>
        </p:sp>
        <p:sp>
          <p:nvSpPr>
            <p:cNvPr id="340" name="requête HTTP"/>
            <p:cNvSpPr txBox="1"/>
            <p:nvPr/>
          </p:nvSpPr>
          <p:spPr>
            <a:xfrm rot="1393682">
              <a:off x="2840095" y="788763"/>
              <a:ext cx="3061902" cy="4057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450000">
                <a:spcBef>
                  <a:spcPts val="0"/>
                </a:spcBef>
                <a:defRPr sz="1400" i="0">
                  <a:solidFill>
                    <a:srgbClr val="000000"/>
                  </a:solidFill>
                  <a:latin typeface="Helvetica Neue Medium"/>
                  <a:ea typeface="Helvetica Neue Medium"/>
                  <a:cs typeface="Helvetica Neue Medium"/>
                  <a:sym typeface="Helvetica Neue Medium"/>
                </a:defRPr>
              </a:lvl1pPr>
            </a:lstStyle>
            <a:p>
              <a:r>
                <a:t>requête HTTP</a:t>
              </a:r>
            </a:p>
          </p:txBody>
        </p:sp>
        <p:sp>
          <p:nvSpPr>
            <p:cNvPr id="341" name="Ligne"/>
            <p:cNvSpPr/>
            <p:nvPr/>
          </p:nvSpPr>
          <p:spPr>
            <a:xfrm flipH="1" flipV="1">
              <a:off x="2180577" y="282490"/>
              <a:ext cx="3084069" cy="1375129"/>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342" name="Ligne"/>
            <p:cNvSpPr/>
            <p:nvPr/>
          </p:nvSpPr>
          <p:spPr>
            <a:xfrm>
              <a:off x="2049385" y="597868"/>
              <a:ext cx="2998875" cy="1334276"/>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343" name="document HTML"/>
            <p:cNvSpPr txBox="1"/>
            <p:nvPr/>
          </p:nvSpPr>
          <p:spPr>
            <a:xfrm rot="1393682">
              <a:off x="2655319" y="1371023"/>
              <a:ext cx="2231688" cy="4134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450000">
                <a:spcBef>
                  <a:spcPts val="0"/>
                </a:spcBef>
                <a:defRPr sz="1400" i="0">
                  <a:solidFill>
                    <a:srgbClr val="000000"/>
                  </a:solidFill>
                  <a:latin typeface="Helvetica Neue Medium"/>
                  <a:ea typeface="Helvetica Neue Medium"/>
                  <a:cs typeface="Helvetica Neue Medium"/>
                  <a:sym typeface="Helvetica Neue Medium"/>
                </a:defRPr>
              </a:lvl1pPr>
            </a:lstStyle>
            <a:p>
              <a:r>
                <a:t>document HTML</a:t>
              </a:r>
            </a:p>
          </p:txBody>
        </p:sp>
        <p:sp>
          <p:nvSpPr>
            <p:cNvPr id="344" name="Tablette"/>
            <p:cNvSpPr txBox="1"/>
            <p:nvPr/>
          </p:nvSpPr>
          <p:spPr>
            <a:xfrm>
              <a:off x="138449" y="2589085"/>
              <a:ext cx="1166932" cy="4025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450000">
                <a:spcBef>
                  <a:spcPts val="0"/>
                </a:spcBef>
                <a:defRPr sz="1400" i="0">
                  <a:solidFill>
                    <a:srgbClr val="000000"/>
                  </a:solidFill>
                  <a:latin typeface="Helvetica Neue Medium"/>
                  <a:ea typeface="Helvetica Neue Medium"/>
                  <a:cs typeface="Helvetica Neue Medium"/>
                  <a:sym typeface="Helvetica Neue Medium"/>
                </a:defRPr>
              </a:lvl1pPr>
            </a:lstStyle>
            <a:p>
              <a:r>
                <a:t>Tablette</a:t>
              </a:r>
            </a:p>
          </p:txBody>
        </p:sp>
        <p:sp>
          <p:nvSpPr>
            <p:cNvPr id="345" name="Smartphone"/>
            <p:cNvSpPr txBox="1"/>
            <p:nvPr/>
          </p:nvSpPr>
          <p:spPr>
            <a:xfrm>
              <a:off x="0" y="4487312"/>
              <a:ext cx="1780065" cy="4153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450000">
                <a:spcBef>
                  <a:spcPts val="0"/>
                </a:spcBef>
                <a:defRPr sz="1400" i="0">
                  <a:solidFill>
                    <a:srgbClr val="000000"/>
                  </a:solidFill>
                  <a:latin typeface="Helvetica Neue Medium"/>
                  <a:ea typeface="Helvetica Neue Medium"/>
                  <a:cs typeface="Helvetica Neue Medium"/>
                  <a:sym typeface="Helvetica Neue Medium"/>
                </a:defRPr>
              </a:lvl1pPr>
            </a:lstStyle>
            <a:p>
              <a:r>
                <a:t>Smartphone</a:t>
              </a:r>
            </a:p>
          </p:txBody>
        </p:sp>
        <p:sp>
          <p:nvSpPr>
            <p:cNvPr id="346" name="requête HTTP"/>
            <p:cNvSpPr txBox="1"/>
            <p:nvPr/>
          </p:nvSpPr>
          <p:spPr>
            <a:xfrm rot="19846326">
              <a:off x="1983495" y="3521422"/>
              <a:ext cx="3061900" cy="4057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450000">
                <a:spcBef>
                  <a:spcPts val="0"/>
                </a:spcBef>
                <a:defRPr sz="1400" i="0">
                  <a:solidFill>
                    <a:srgbClr val="000000"/>
                  </a:solidFill>
                  <a:latin typeface="Helvetica Neue Medium"/>
                  <a:ea typeface="Helvetica Neue Medium"/>
                  <a:cs typeface="Helvetica Neue Medium"/>
                  <a:sym typeface="Helvetica Neue Medium"/>
                </a:defRPr>
              </a:lvl1pPr>
            </a:lstStyle>
            <a:p>
              <a:r>
                <a:t>requête HTTP</a:t>
              </a:r>
            </a:p>
          </p:txBody>
        </p:sp>
        <p:sp>
          <p:nvSpPr>
            <p:cNvPr id="347" name="Ligne"/>
            <p:cNvSpPr/>
            <p:nvPr/>
          </p:nvSpPr>
          <p:spPr>
            <a:xfrm flipH="1">
              <a:off x="1648830" y="2916322"/>
              <a:ext cx="3675776" cy="2044713"/>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grpSp>
          <p:nvGrpSpPr>
            <p:cNvPr id="351" name="Grouper"/>
            <p:cNvGrpSpPr/>
            <p:nvPr/>
          </p:nvGrpSpPr>
          <p:grpSpPr>
            <a:xfrm>
              <a:off x="929589" y="4908373"/>
              <a:ext cx="415349" cy="747539"/>
              <a:chOff x="0" y="0"/>
              <a:chExt cx="415348" cy="747538"/>
            </a:xfrm>
          </p:grpSpPr>
          <p:sp>
            <p:nvSpPr>
              <p:cNvPr id="348" name="Rectangle aux angles arrondis"/>
              <p:cNvSpPr/>
              <p:nvPr/>
            </p:nvSpPr>
            <p:spPr>
              <a:xfrm>
                <a:off x="0" y="0"/>
                <a:ext cx="415349" cy="747539"/>
              </a:xfrm>
              <a:prstGeom prst="roundRect">
                <a:avLst>
                  <a:gd name="adj" fmla="val 23810"/>
                </a:avLst>
              </a:prstGeom>
              <a:solidFill>
                <a:srgbClr val="6579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sp>
            <p:nvSpPr>
              <p:cNvPr id="349" name="Cercle"/>
              <p:cNvSpPr/>
              <p:nvPr/>
            </p:nvSpPr>
            <p:spPr>
              <a:xfrm>
                <a:off x="148955" y="593220"/>
                <a:ext cx="112257" cy="111574"/>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sp>
            <p:nvSpPr>
              <p:cNvPr id="350" name="Rectangle aux angles arrondis"/>
              <p:cNvSpPr/>
              <p:nvPr/>
            </p:nvSpPr>
            <p:spPr>
              <a:xfrm>
                <a:off x="44902" y="66943"/>
                <a:ext cx="325544" cy="468608"/>
              </a:xfrm>
              <a:prstGeom prst="roundRect">
                <a:avLst>
                  <a:gd name="adj" fmla="val 30378"/>
                </a:avLst>
              </a:prstGeom>
              <a:solidFill>
                <a:srgbClr val="9CA8E0"/>
              </a:solidFill>
              <a:ln w="635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grpSp>
        <p:sp>
          <p:nvSpPr>
            <p:cNvPr id="352" name="document HTML"/>
            <p:cNvSpPr txBox="1"/>
            <p:nvPr/>
          </p:nvSpPr>
          <p:spPr>
            <a:xfrm rot="19846326">
              <a:off x="3090616" y="4010525"/>
              <a:ext cx="2211938" cy="3937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450000">
                <a:spcBef>
                  <a:spcPts val="0"/>
                </a:spcBef>
                <a:defRPr sz="1400" i="0">
                  <a:solidFill>
                    <a:srgbClr val="000000"/>
                  </a:solidFill>
                  <a:latin typeface="Helvetica Neue Medium"/>
                  <a:ea typeface="Helvetica Neue Medium"/>
                  <a:cs typeface="Helvetica Neue Medium"/>
                  <a:sym typeface="Helvetica Neue Medium"/>
                </a:defRPr>
              </a:lvl1pPr>
            </a:lstStyle>
            <a:p>
              <a:r>
                <a:t>document HTML</a:t>
              </a:r>
            </a:p>
          </p:txBody>
        </p:sp>
        <p:sp>
          <p:nvSpPr>
            <p:cNvPr id="353" name="Ligne"/>
            <p:cNvSpPr/>
            <p:nvPr/>
          </p:nvSpPr>
          <p:spPr>
            <a:xfrm flipH="1">
              <a:off x="2067502" y="2433368"/>
              <a:ext cx="3341265" cy="571013"/>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354" name="Ligne"/>
            <p:cNvSpPr/>
            <p:nvPr/>
          </p:nvSpPr>
          <p:spPr>
            <a:xfrm flipV="1">
              <a:off x="1982034" y="2694051"/>
              <a:ext cx="3341266" cy="571010"/>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355" name="Serveur…"/>
            <p:cNvSpPr txBox="1"/>
            <p:nvPr/>
          </p:nvSpPr>
          <p:spPr>
            <a:xfrm>
              <a:off x="5973105" y="3451631"/>
              <a:ext cx="1364718" cy="11883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p>
              <a:pPr defTabSz="450000">
                <a:spcBef>
                  <a:spcPts val="0"/>
                </a:spcBef>
                <a:defRPr sz="1400" i="0">
                  <a:solidFill>
                    <a:srgbClr val="000000"/>
                  </a:solidFill>
                  <a:latin typeface="Helvetica Neue Medium"/>
                  <a:ea typeface="Helvetica Neue Medium"/>
                  <a:cs typeface="Helvetica Neue Medium"/>
                  <a:sym typeface="Helvetica Neue Medium"/>
                </a:defRPr>
              </a:pPr>
              <a:r>
                <a:t>Serveur</a:t>
              </a:r>
            </a:p>
            <a:p>
              <a:pPr defTabSz="450000">
                <a:spcBef>
                  <a:spcPts val="0"/>
                </a:spcBef>
                <a:defRPr sz="1400" i="0">
                  <a:solidFill>
                    <a:srgbClr val="000000"/>
                  </a:solidFill>
                  <a:latin typeface="Helvetica Neue Medium"/>
                  <a:ea typeface="Helvetica Neue Medium"/>
                  <a:cs typeface="Helvetica Neue Medium"/>
                  <a:sym typeface="Helvetica Neue Medium"/>
                </a:defRPr>
              </a:pPr>
              <a:r>
                <a:t>HTTP</a:t>
              </a:r>
            </a:p>
          </p:txBody>
        </p:sp>
        <p:sp>
          <p:nvSpPr>
            <p:cNvPr id="356" name="Ligne"/>
            <p:cNvSpPr/>
            <p:nvPr/>
          </p:nvSpPr>
          <p:spPr>
            <a:xfrm flipH="1" flipV="1">
              <a:off x="6491316" y="1941219"/>
              <a:ext cx="949342" cy="1"/>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357" name="Ligne"/>
            <p:cNvSpPr/>
            <p:nvPr/>
          </p:nvSpPr>
          <p:spPr>
            <a:xfrm flipH="1" flipV="1">
              <a:off x="6523457" y="1987211"/>
              <a:ext cx="362908" cy="736062"/>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grpSp>
      <p:sp>
        <p:nvSpPr>
          <p:cNvPr id="359" name="Fig 2.3 - Fonctionnement de base du web"/>
          <p:cNvSpPr txBox="1"/>
          <p:nvPr/>
        </p:nvSpPr>
        <p:spPr>
          <a:xfrm>
            <a:off x="657784" y="9226549"/>
            <a:ext cx="3887193"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rmAutofit/>
          </a:bodyPr>
          <a:lstStyle>
            <a:lvl1pPr defTabSz="450000">
              <a:spcBef>
                <a:spcPts val="0"/>
              </a:spcBef>
              <a:defRPr sz="1600" i="0">
                <a:solidFill>
                  <a:srgbClr val="000000"/>
                </a:solidFill>
                <a:latin typeface="+mn-lt"/>
                <a:ea typeface="+mn-ea"/>
                <a:cs typeface="+mn-cs"/>
                <a:sym typeface="Trebuchet MS"/>
              </a:defRPr>
            </a:lvl1pPr>
          </a:lstStyle>
          <a:p>
            <a:r>
              <a:t>Fig 2.3 - Fonctionnement de base du web</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362" name="URL ; URI…"/>
          <p:cNvSpPr txBox="1">
            <a:spLocks noGrp="1"/>
          </p:cNvSpPr>
          <p:nvPr>
            <p:ph type="body" idx="1"/>
          </p:nvPr>
        </p:nvSpPr>
        <p:spPr>
          <a:prstGeom prst="rect">
            <a:avLst/>
          </a:prstGeom>
        </p:spPr>
        <p:txBody>
          <a:bodyPr/>
          <a:lstStyle/>
          <a:p>
            <a:r>
              <a:t>URL ; URI</a:t>
            </a:r>
          </a:p>
          <a:p>
            <a:endParaRPr/>
          </a:p>
          <a:p>
            <a:pPr marL="828842" lvl="1" indent="-320842">
              <a:buChar char="✤"/>
            </a:pPr>
            <a:r>
              <a:t>URL , </a:t>
            </a:r>
            <a:r>
              <a:rPr i="1"/>
              <a:t>Uniform Resource Locator</a:t>
            </a:r>
            <a:r>
              <a:t>.</a:t>
            </a:r>
          </a:p>
          <a:p>
            <a:endParaRPr/>
          </a:p>
          <a:p>
            <a:pPr marL="828842" lvl="1" indent="-320842">
              <a:buChar char="✤"/>
            </a:pPr>
            <a:r>
              <a:t>Format de nommage de ressources ; adresse réticulaire ; (usuellement) adresse web.</a:t>
            </a:r>
          </a:p>
          <a:p>
            <a:endParaRPr/>
          </a:p>
          <a:p>
            <a:pPr marL="828842" lvl="1" indent="-320842">
              <a:buChar char="✤"/>
            </a:pPr>
            <a:r>
              <a:t>On décompose en général une URL en quatre parties :</a:t>
            </a:r>
            <a:br/>
            <a:endParaRPr/>
          </a:p>
          <a:p>
            <a:pPr marL="1310105" lvl="2" indent="-294105">
              <a:buChar char="✤"/>
            </a:pPr>
            <a:r>
              <a:t>Le nom du protocole (http ; https ; ftp ; file ; mailto ; news...), suivi par « : »</a:t>
            </a:r>
          </a:p>
          <a:p>
            <a:pPr marL="1310105" lvl="2" indent="-294105">
              <a:buChar char="✤"/>
            </a:pPr>
            <a:r>
              <a:t>Le nom du serveur : le nom de domaine du serveur, précédé par « // »</a:t>
            </a:r>
          </a:p>
          <a:p>
            <a:pPr marL="1310105" lvl="2" indent="-294105">
              <a:buChar char="✤"/>
            </a:pPr>
            <a:r>
              <a:t>(en option) Le numéro de port TCP ; pour HTTP, le n° de port par défaut est 80.</a:t>
            </a:r>
          </a:p>
          <a:p>
            <a:pPr marL="1310105" lvl="2" indent="-294105">
              <a:buChar char="✤"/>
            </a:pPr>
            <a:r>
              <a:t>Le chemin d’accès à la ressource ; si la ressource nécessite des paramètres, elle est suivi par un point d'interrogation (?) et des paramètres.</a:t>
            </a:r>
          </a:p>
        </p:txBody>
      </p:sp>
      <p:sp>
        <p:nvSpPr>
          <p:cNvPr id="363" name="2.2 - Le web URL ; URI"/>
          <p:cNvSpPr txBox="1">
            <a:spLocks noGrp="1"/>
          </p:cNvSpPr>
          <p:nvPr>
            <p:ph type="body" idx="21"/>
          </p:nvPr>
        </p:nvSpPr>
        <p:spPr>
          <a:prstGeom prst="rect">
            <a:avLst/>
          </a:prstGeom>
        </p:spPr>
        <p:txBody>
          <a:bodyPr/>
          <a:lstStyle>
            <a:lvl1pPr>
              <a:tabLst>
                <a:tab pos="12039600" algn="r"/>
              </a:tabLst>
            </a:lvl1pPr>
          </a:lstStyle>
          <a:p>
            <a:r>
              <a:t>2.2 - Le web	URL ; URI</a:t>
            </a:r>
          </a:p>
        </p:txBody>
      </p:sp>
      <p:sp>
        <p:nvSpPr>
          <p:cNvPr id="364"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367" name="URL ; URI…"/>
          <p:cNvSpPr txBox="1">
            <a:spLocks noGrp="1"/>
          </p:cNvSpPr>
          <p:nvPr>
            <p:ph type="body" idx="1"/>
          </p:nvPr>
        </p:nvSpPr>
        <p:spPr>
          <a:prstGeom prst="rect">
            <a:avLst/>
          </a:prstGeom>
        </p:spPr>
        <p:txBody>
          <a:bodyPr/>
          <a:lstStyle/>
          <a:p>
            <a:r>
              <a:t>URL ; URI</a:t>
            </a:r>
          </a:p>
          <a:p>
            <a:pPr marL="360045" indent="0" defTabSz="457200">
              <a:spcBef>
                <a:spcPts val="0"/>
              </a:spcBef>
              <a:buClrTx/>
              <a:buSzTx/>
              <a:buFontTx/>
              <a:buNone/>
              <a:defRPr sz="1400" b="0">
                <a:latin typeface="Menlo Regular"/>
                <a:ea typeface="Menlo Regular"/>
                <a:cs typeface="Menlo Regular"/>
                <a:sym typeface="Menlo Regular"/>
              </a:defRPr>
            </a:pPr>
            <a:r>
              <a:t>	 </a:t>
            </a: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a:p>
            <a:pPr marL="828842" lvl="1" indent="-320842">
              <a:buChar char="✤"/>
            </a:pPr>
            <a:r>
              <a:t>Voir : </a:t>
            </a:r>
            <a:r>
              <a:rPr u="sng">
                <a:solidFill>
                  <a:schemeClr val="accent5">
                    <a:satOff val="8112"/>
                    <a:lumOff val="-14630"/>
                  </a:schemeClr>
                </a:solidFill>
                <a:hlinkClick r:id="rId3"/>
              </a:rPr>
              <a:t>https://rsx102.seancetenante.com/anatomie-url.php</a:t>
            </a:r>
            <a:br/>
            <a:endParaRPr/>
          </a:p>
          <a:p>
            <a:pPr marL="0" indent="0">
              <a:spcBef>
                <a:spcPts val="600"/>
              </a:spcBef>
              <a:buClrTx/>
              <a:buSzTx/>
              <a:buFontTx/>
              <a:buNone/>
              <a:defRPr sz="2200" b="0"/>
            </a:pPr>
            <a:endParaRPr/>
          </a:p>
          <a:p>
            <a:pPr marL="0" indent="0" defTabSz="457200">
              <a:spcBef>
                <a:spcPts val="0"/>
              </a:spcBef>
              <a:buClrTx/>
              <a:buSzTx/>
              <a:buFontTx/>
              <a:buNone/>
              <a:tabLst>
                <a:tab pos="762000" algn="ctr"/>
                <a:tab pos="1892300" algn="ctr"/>
                <a:tab pos="4140200" algn="ctr"/>
              </a:tabLst>
              <a:defRPr sz="1400" b="0">
                <a:latin typeface="Helvetica Neue Medium"/>
                <a:ea typeface="Helvetica Neue Medium"/>
                <a:cs typeface="Helvetica Neue Medium"/>
                <a:sym typeface="Helvetica Neue Medium"/>
              </a:defRPr>
            </a:pPr>
            <a:endParaRPr/>
          </a:p>
        </p:txBody>
      </p:sp>
      <p:sp>
        <p:nvSpPr>
          <p:cNvPr id="368" name="2.2 - Le web  URL ; URI"/>
          <p:cNvSpPr txBox="1">
            <a:spLocks noGrp="1"/>
          </p:cNvSpPr>
          <p:nvPr>
            <p:ph type="body" idx="21"/>
          </p:nvPr>
        </p:nvSpPr>
        <p:spPr>
          <a:prstGeom prst="rect">
            <a:avLst/>
          </a:prstGeom>
        </p:spPr>
        <p:txBody>
          <a:bodyPr/>
          <a:lstStyle>
            <a:lvl1pPr>
              <a:tabLst>
                <a:tab pos="12039600" algn="r"/>
              </a:tabLst>
            </a:lvl1pPr>
          </a:lstStyle>
          <a:p>
            <a:r>
              <a:t>2.2 - Le web 	URL ; URI</a:t>
            </a:r>
          </a:p>
        </p:txBody>
      </p:sp>
      <p:sp>
        <p:nvSpPr>
          <p:cNvPr id="369"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grpSp>
        <p:nvGrpSpPr>
          <p:cNvPr id="372" name="https://www.w3.org/People/Berners-Lee/FAQ.html…"/>
          <p:cNvGrpSpPr/>
          <p:nvPr/>
        </p:nvGrpSpPr>
        <p:grpSpPr>
          <a:xfrm>
            <a:off x="1450411" y="2252343"/>
            <a:ext cx="9108353" cy="2082801"/>
            <a:chOff x="0" y="0"/>
            <a:chExt cx="9108352" cy="2082800"/>
          </a:xfrm>
        </p:grpSpPr>
        <p:sp>
          <p:nvSpPr>
            <p:cNvPr id="371" name="https://www.w3.org/People/Berners-Lee/FAQ.html…"/>
            <p:cNvSpPr txBox="1"/>
            <p:nvPr/>
          </p:nvSpPr>
          <p:spPr>
            <a:xfrm>
              <a:off x="215900" y="139700"/>
              <a:ext cx="8676553" cy="152400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rmAutofit/>
            </a:bodyPr>
            <a:lstStyle/>
            <a:p>
              <a:pPr marL="68580" defTabSz="457200">
                <a:spcBef>
                  <a:spcPts val="0"/>
                </a:spcBef>
                <a:tabLst>
                  <a:tab pos="5207000" algn="ctr"/>
                </a:tabLst>
                <a:defRPr sz="2000" i="0">
                  <a:solidFill>
                    <a:srgbClr val="000000"/>
                  </a:solidFill>
                  <a:latin typeface="Menlo Regular"/>
                  <a:ea typeface="Menlo Regular"/>
                  <a:cs typeface="Menlo Regular"/>
                  <a:sym typeface="Menlo Regular"/>
                </a:defRPr>
              </a:pPr>
              <a:endParaRPr/>
            </a:p>
            <a:p>
              <a:pPr marL="68580" defTabSz="457200">
                <a:spcBef>
                  <a:spcPts val="0"/>
                </a:spcBef>
                <a:tabLst>
                  <a:tab pos="3810000" algn="ctr"/>
                </a:tabLst>
                <a:defRPr sz="2000" i="0">
                  <a:solidFill>
                    <a:srgbClr val="000000"/>
                  </a:solidFill>
                  <a:latin typeface="Menlo Regular"/>
                  <a:ea typeface="Menlo Regular"/>
                  <a:cs typeface="Menlo Regular"/>
                  <a:sym typeface="Menlo Regular"/>
                </a:defRPr>
              </a:pPr>
              <a:r>
                <a:t>	https://www.w3.org/People/Berners-Lee/FAQ.html</a:t>
              </a:r>
            </a:p>
            <a:p>
              <a:pPr marL="360045" defTabSz="457200">
                <a:spcBef>
                  <a:spcPts val="0"/>
                </a:spcBef>
                <a:tabLst>
                  <a:tab pos="419100" algn="ctr"/>
                  <a:tab pos="2197100" algn="ctr"/>
                  <a:tab pos="5207000" algn="ctr"/>
                </a:tabLst>
                <a:defRPr sz="1700" i="0">
                  <a:solidFill>
                    <a:srgbClr val="000000"/>
                  </a:solidFill>
                  <a:latin typeface="Menlo Regular"/>
                  <a:ea typeface="Menlo Regular"/>
                  <a:cs typeface="Menlo Regular"/>
                  <a:sym typeface="Menlo Regular"/>
                </a:defRPr>
              </a:pPr>
              <a:r>
                <a:t>	</a:t>
              </a:r>
              <a:r>
                <a:rPr>
                  <a:solidFill>
                    <a:srgbClr val="B92D5D"/>
                  </a:solidFill>
                </a:rPr>
                <a:t>——————	</a:t>
              </a:r>
              <a:r>
                <a:rPr spc="-51">
                  <a:solidFill>
                    <a:srgbClr val="38571A"/>
                  </a:solidFill>
                </a:rPr>
                <a:t>–––––––––––––</a:t>
              </a:r>
              <a:r>
                <a:rPr>
                  <a:solidFill>
                    <a:srgbClr val="38571A"/>
                  </a:solidFill>
                </a:rPr>
                <a:t>	</a:t>
              </a:r>
              <a:r>
                <a:rPr sz="800">
                  <a:solidFill>
                    <a:srgbClr val="38571A"/>
                  </a:solidFill>
                </a:rPr>
                <a:t> </a:t>
              </a:r>
              <a:r>
                <a:rPr>
                  <a:solidFill>
                    <a:srgbClr val="7B219F"/>
                  </a:solidFill>
                </a:rPr>
                <a:t>–––––––––––––––––––––––––––––––––</a:t>
              </a:r>
            </a:p>
            <a:p>
              <a:pPr marL="360045" defTabSz="457200">
                <a:spcBef>
                  <a:spcPts val="0"/>
                </a:spcBef>
                <a:tabLst>
                  <a:tab pos="762000" algn="ctr"/>
                  <a:tab pos="2159000" algn="ctr"/>
                  <a:tab pos="5207000" algn="ctr"/>
                </a:tabLst>
                <a:defRPr sz="1700" i="0">
                  <a:solidFill>
                    <a:srgbClr val="000000"/>
                  </a:solidFill>
                  <a:latin typeface="Calibri"/>
                  <a:ea typeface="Calibri"/>
                  <a:cs typeface="Calibri"/>
                  <a:sym typeface="Calibri"/>
                </a:defRPr>
              </a:pPr>
              <a:r>
                <a:rPr>
                  <a:solidFill>
                    <a:srgbClr val="7B219F"/>
                  </a:solidFill>
                </a:rPr>
                <a:t>	</a:t>
              </a:r>
              <a:r>
                <a:rPr>
                  <a:solidFill>
                    <a:srgbClr val="B92D5D"/>
                  </a:solidFill>
                </a:rPr>
                <a:t>Protocole	</a:t>
              </a:r>
              <a:r>
                <a:rPr>
                  <a:solidFill>
                    <a:srgbClr val="38571A"/>
                  </a:solidFill>
                </a:rPr>
                <a:t>Nom de domaine	</a:t>
              </a:r>
              <a:r>
                <a:rPr>
                  <a:solidFill>
                    <a:srgbClr val="7B219F"/>
                  </a:solidFill>
                </a:rPr>
                <a:t>Accès à la ressource</a:t>
              </a:r>
            </a:p>
          </p:txBody>
        </p:sp>
        <p:pic>
          <p:nvPicPr>
            <p:cNvPr id="370" name="https://www.w3.org/People/Berners-Lee/FAQ.html… https://www.w3.org/People/Berners-Lee/FAQ.html——————––––––––––––– –––––––––––––––––––––––––––––––––ProtocoleNom de domaineAccès à la ressource" descr="https://www.w3.org/People/Berners-Lee/FAQ.html… https://www.w3.org/People/Berners-Lee/FAQ.html——————––––––––––––– –––––––––––––––––––––––––––––––––ProtocoleNom de domaineAccès à la ressource"/>
            <p:cNvPicPr>
              <a:picLocks/>
            </p:cNvPicPr>
            <p:nvPr/>
          </p:nvPicPr>
          <p:blipFill>
            <a:blip r:embed="rId4"/>
            <a:stretch>
              <a:fillRect/>
            </a:stretch>
          </p:blipFill>
          <p:spPr>
            <a:xfrm>
              <a:off x="0" y="0"/>
              <a:ext cx="9108353" cy="2082800"/>
            </a:xfrm>
            <a:prstGeom prst="rect">
              <a:avLst/>
            </a:prstGeom>
            <a:effectLst/>
          </p:spPr>
        </p:pic>
      </p:grpSp>
      <p:grpSp>
        <p:nvGrpSpPr>
          <p:cNvPr id="375" name="http://altavista.digital.com:8080/find.pl?q=url&amp;lang=fr…"/>
          <p:cNvGrpSpPr/>
          <p:nvPr/>
        </p:nvGrpSpPr>
        <p:grpSpPr>
          <a:xfrm>
            <a:off x="1450411" y="4407299"/>
            <a:ext cx="10103978" cy="2286001"/>
            <a:chOff x="0" y="0"/>
            <a:chExt cx="10103977" cy="2286000"/>
          </a:xfrm>
        </p:grpSpPr>
        <p:sp>
          <p:nvSpPr>
            <p:cNvPr id="374" name="http://altavista.digital.com:8080/find.pl?q=url&amp;lang=fr…"/>
            <p:cNvSpPr txBox="1"/>
            <p:nvPr/>
          </p:nvSpPr>
          <p:spPr>
            <a:xfrm>
              <a:off x="215900" y="139700"/>
              <a:ext cx="9672178" cy="1727200"/>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rmAutofit/>
            </a:bodyPr>
            <a:lstStyle/>
            <a:p>
              <a:pPr marL="68580" defTabSz="457200">
                <a:spcBef>
                  <a:spcPts val="0"/>
                </a:spcBef>
                <a:tabLst>
                  <a:tab pos="5207000" algn="ctr"/>
                </a:tabLst>
                <a:defRPr sz="2000" i="0">
                  <a:solidFill>
                    <a:srgbClr val="000000"/>
                  </a:solidFill>
                  <a:latin typeface="Menlo Regular"/>
                  <a:ea typeface="Menlo Regular"/>
                  <a:cs typeface="Menlo Regular"/>
                  <a:sym typeface="Menlo Regular"/>
                </a:defRPr>
              </a:pPr>
              <a:endParaRPr/>
            </a:p>
            <a:p>
              <a:pPr marL="68580" defTabSz="457200">
                <a:spcBef>
                  <a:spcPts val="0"/>
                </a:spcBef>
                <a:tabLst>
                  <a:tab pos="4483100" algn="ctr"/>
                  <a:tab pos="7785100" algn="ctr"/>
                </a:tabLst>
                <a:defRPr sz="2000" i="0">
                  <a:solidFill>
                    <a:srgbClr val="000000"/>
                  </a:solidFill>
                  <a:latin typeface="Menlo Regular"/>
                  <a:ea typeface="Menlo Regular"/>
                  <a:cs typeface="Menlo Regular"/>
                  <a:sym typeface="Menlo Regular"/>
                </a:defRPr>
              </a:pPr>
              <a:r>
                <a:t>	http://altavista.digital.com:8080/find.pl?q=url&amp;lang=fr</a:t>
              </a:r>
            </a:p>
            <a:p>
              <a:pPr marL="360045" defTabSz="457200">
                <a:spcBef>
                  <a:spcPts val="0"/>
                </a:spcBef>
                <a:defRPr sz="1400" i="0">
                  <a:solidFill>
                    <a:srgbClr val="000000"/>
                  </a:solidFill>
                  <a:latin typeface="Menlo Regular"/>
                  <a:ea typeface="Menlo Regular"/>
                  <a:cs typeface="Menlo Regular"/>
                  <a:sym typeface="Menlo Regular"/>
                </a:defRPr>
              </a:pPr>
              <a:endParaRPr/>
            </a:p>
            <a:p>
              <a:pPr marL="302188" defTabSz="457200">
                <a:spcBef>
                  <a:spcPts val="0"/>
                </a:spcBef>
                <a:tabLst>
                  <a:tab pos="673100" algn="ctr"/>
                  <a:tab pos="2959100" algn="ctr"/>
                  <a:tab pos="4991100" algn="ctr"/>
                  <a:tab pos="7023100" algn="ctr"/>
                </a:tabLst>
                <a:defRPr sz="1700" i="0">
                  <a:solidFill>
                    <a:srgbClr val="000000"/>
                  </a:solidFill>
                  <a:latin typeface="Menlo Regular"/>
                  <a:ea typeface="Menlo Regular"/>
                  <a:cs typeface="Menlo Regular"/>
                  <a:sym typeface="Menlo Regular"/>
                </a:defRPr>
              </a:pPr>
              <a:r>
                <a:t>	</a:t>
              </a:r>
              <a:r>
                <a:rPr>
                  <a:solidFill>
                    <a:srgbClr val="B92D5D"/>
                  </a:solidFill>
                </a:rPr>
                <a:t>——————	</a:t>
              </a:r>
              <a:r>
                <a:rPr>
                  <a:solidFill>
                    <a:srgbClr val="38571A"/>
                  </a:solidFill>
                </a:rPr>
                <a:t>–––––––––––––––––––––––––	</a:t>
              </a:r>
              <a:r>
                <a:rPr>
                  <a:solidFill>
                    <a:srgbClr val="B92D5D"/>
                  </a:solidFill>
                </a:rPr>
                <a:t>————	</a:t>
              </a:r>
              <a:r>
                <a:rPr>
                  <a:solidFill>
                    <a:srgbClr val="7B219F"/>
                  </a:solidFill>
                </a:rPr>
                <a:t>–––––––––––––––––––––––––</a:t>
              </a:r>
            </a:p>
            <a:p>
              <a:pPr marL="360045" defTabSz="457200">
                <a:spcBef>
                  <a:spcPts val="0"/>
                </a:spcBef>
                <a:tabLst>
                  <a:tab pos="673100" algn="ctr"/>
                  <a:tab pos="2959100" algn="ctr"/>
                  <a:tab pos="4991100" algn="ctr"/>
                  <a:tab pos="7150100" algn="ctr"/>
                </a:tabLst>
                <a:defRPr sz="1700" i="0">
                  <a:solidFill>
                    <a:srgbClr val="000000"/>
                  </a:solidFill>
                  <a:latin typeface="Calibri"/>
                  <a:ea typeface="Calibri"/>
                  <a:cs typeface="Calibri"/>
                  <a:sym typeface="Calibri"/>
                </a:defRPr>
              </a:pPr>
              <a:r>
                <a:rPr>
                  <a:solidFill>
                    <a:srgbClr val="7B219F"/>
                  </a:solidFill>
                </a:rPr>
                <a:t>	</a:t>
              </a:r>
              <a:r>
                <a:rPr>
                  <a:solidFill>
                    <a:srgbClr val="B92D5D"/>
                  </a:solidFill>
                </a:rPr>
                <a:t>Protocole	</a:t>
              </a:r>
              <a:r>
                <a:rPr>
                  <a:solidFill>
                    <a:srgbClr val="38571A"/>
                  </a:solidFill>
                </a:rPr>
                <a:t>Nom de domaine	Port	</a:t>
              </a:r>
              <a:r>
                <a:rPr>
                  <a:solidFill>
                    <a:srgbClr val="7B219F"/>
                  </a:solidFill>
                </a:rPr>
                <a:t>Accès à la ressource</a:t>
              </a:r>
            </a:p>
          </p:txBody>
        </p:sp>
        <p:pic>
          <p:nvPicPr>
            <p:cNvPr id="373" name="http://altavista.digital.com:8080/find.pl?q=url&amp;lang=fr… http://altavista.digital.com:8080/find.pl?q=url&amp;lang=fr——————–––––––––––––––––––––––––————–––––––––––––––––––––––––ProtocoleNom de domainePortAccès à la ressource" descr="http://altavista.digital.com:8080/find.pl?q=url&amp;lang=fr… http://altavista.digital.com:8080/find.pl?q=url&amp;lang=fr——————–––––––––––––––––––––––––————–––––––––––––––––––––––––ProtocoleNom de domainePortAccès à la ressource"/>
            <p:cNvPicPr>
              <a:picLocks/>
            </p:cNvPicPr>
            <p:nvPr/>
          </p:nvPicPr>
          <p:blipFill>
            <a:blip r:embed="rId5"/>
            <a:stretch>
              <a:fillRect/>
            </a:stretch>
          </p:blipFill>
          <p:spPr>
            <a:xfrm>
              <a:off x="0" y="0"/>
              <a:ext cx="10103978" cy="2286000"/>
            </a:xfrm>
            <a:prstGeom prst="rect">
              <a:avLst/>
            </a:prstGeom>
            <a:effectLst/>
          </p:spPr>
        </p:pic>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380" name="URL ; URI…"/>
          <p:cNvSpPr txBox="1">
            <a:spLocks noGrp="1"/>
          </p:cNvSpPr>
          <p:nvPr>
            <p:ph type="body" idx="1"/>
          </p:nvPr>
        </p:nvSpPr>
        <p:spPr>
          <a:prstGeom prst="rect">
            <a:avLst/>
          </a:prstGeom>
        </p:spPr>
        <p:txBody>
          <a:bodyPr/>
          <a:lstStyle/>
          <a:p>
            <a:r>
              <a:t>URL ; URI</a:t>
            </a:r>
            <a:br/>
            <a:endParaRPr sz="900"/>
          </a:p>
          <a:p>
            <a:pPr marL="828842" lvl="1" indent="-320842">
              <a:buChar char="✤"/>
            </a:pPr>
            <a:r>
              <a:t>URI, </a:t>
            </a:r>
            <a:r>
              <a:rPr i="1"/>
              <a:t>Uniform Resource Identifier</a:t>
            </a:r>
            <a:r>
              <a:t>, est un identifiant de ressource physique ou abstraite.</a:t>
            </a:r>
          </a:p>
          <a:p>
            <a:pPr marL="828842" lvl="1" indent="-320842">
              <a:buChar char="✤"/>
            </a:pPr>
            <a:r>
              <a:t>URI inclut les URL et les URN (Uniform Resource Name). Ce dernier permet d’identifier une ressource dans un espace de noms.</a:t>
            </a:r>
          </a:p>
        </p:txBody>
      </p:sp>
      <p:sp>
        <p:nvSpPr>
          <p:cNvPr id="381" name="2.2 - Le web  URL ; URI"/>
          <p:cNvSpPr txBox="1">
            <a:spLocks noGrp="1"/>
          </p:cNvSpPr>
          <p:nvPr>
            <p:ph type="body" idx="21"/>
          </p:nvPr>
        </p:nvSpPr>
        <p:spPr>
          <a:prstGeom prst="rect">
            <a:avLst/>
          </a:prstGeom>
        </p:spPr>
        <p:txBody>
          <a:bodyPr/>
          <a:lstStyle>
            <a:lvl1pPr>
              <a:tabLst>
                <a:tab pos="12039600" algn="r"/>
              </a:tabLst>
            </a:lvl1pPr>
          </a:lstStyle>
          <a:p>
            <a:r>
              <a:t>2.2 - Le web 	URL ; URI</a:t>
            </a:r>
          </a:p>
        </p:txBody>
      </p:sp>
      <p:sp>
        <p:nvSpPr>
          <p:cNvPr id="382"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grpSp>
        <p:nvGrpSpPr>
          <p:cNvPr id="385" name="urn:ietf:rfc:2396…"/>
          <p:cNvGrpSpPr/>
          <p:nvPr/>
        </p:nvGrpSpPr>
        <p:grpSpPr>
          <a:xfrm>
            <a:off x="996683" y="4169233"/>
            <a:ext cx="11011434" cy="3087484"/>
            <a:chOff x="0" y="0"/>
            <a:chExt cx="11011432" cy="3087483"/>
          </a:xfrm>
        </p:grpSpPr>
        <p:sp>
          <p:nvSpPr>
            <p:cNvPr id="384" name="urn:ietf:rfc:2396…"/>
            <p:cNvSpPr txBox="1"/>
            <p:nvPr/>
          </p:nvSpPr>
          <p:spPr>
            <a:xfrm>
              <a:off x="215900" y="139700"/>
              <a:ext cx="10579633" cy="2528684"/>
            </a:xfrm>
            <a:prstGeom prst="rect">
              <a:avLst/>
            </a:prstGeom>
            <a:solidFill>
              <a:srgbClr val="E0E0E0"/>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marL="360045" defTabSz="457200">
                <a:spcBef>
                  <a:spcPts val="0"/>
                </a:spcBef>
                <a:defRPr sz="2100" i="0">
                  <a:solidFill>
                    <a:srgbClr val="000000"/>
                  </a:solidFill>
                  <a:latin typeface="Menlo Regular"/>
                  <a:ea typeface="Menlo Regular"/>
                  <a:cs typeface="Menlo Regular"/>
                  <a:sym typeface="Menlo Regular"/>
                </a:defRPr>
              </a:pPr>
              <a:r>
                <a:t>	urn:ietf:rfc:2396</a:t>
              </a:r>
            </a:p>
            <a:p>
              <a:pPr marL="360045" defTabSz="457200">
                <a:spcBef>
                  <a:spcPts val="0"/>
                </a:spcBef>
                <a:defRPr sz="1300" i="0">
                  <a:solidFill>
                    <a:srgbClr val="000000"/>
                  </a:solidFill>
                  <a:latin typeface="Helvetica Neue Medium"/>
                  <a:ea typeface="Helvetica Neue Medium"/>
                  <a:cs typeface="Helvetica Neue Medium"/>
                  <a:sym typeface="Helvetica Neue Medium"/>
                </a:defRPr>
              </a:pPr>
              <a:endParaRPr/>
            </a:p>
            <a:p>
              <a:pPr marL="360045" defTabSz="457200">
                <a:spcBef>
                  <a:spcPts val="0"/>
                </a:spcBef>
                <a:defRPr sz="1900" i="0">
                  <a:solidFill>
                    <a:srgbClr val="000000"/>
                  </a:solidFill>
                  <a:latin typeface="Helvetica Neue Medium"/>
                  <a:ea typeface="Helvetica Neue Medium"/>
                  <a:cs typeface="Helvetica Neue Medium"/>
                  <a:sym typeface="Helvetica Neue Medium"/>
                </a:defRPr>
              </a:pPr>
              <a:r>
                <a:t>Identifiant de type URN pour le RFC 2396</a:t>
              </a:r>
            </a:p>
            <a:p>
              <a:pPr marL="360045" defTabSz="457200">
                <a:spcBef>
                  <a:spcPts val="0"/>
                </a:spcBef>
                <a:defRPr sz="1900" i="0">
                  <a:solidFill>
                    <a:srgbClr val="000000"/>
                  </a:solidFill>
                  <a:latin typeface="Helvetica Neue Medium"/>
                  <a:ea typeface="Helvetica Neue Medium"/>
                  <a:cs typeface="Helvetica Neue Medium"/>
                  <a:sym typeface="Helvetica Neue Medium"/>
                </a:defRPr>
              </a:pPr>
              <a:endParaRPr/>
            </a:p>
            <a:p>
              <a:pPr marL="360045" defTabSz="457200">
                <a:spcBef>
                  <a:spcPts val="0"/>
                </a:spcBef>
                <a:defRPr sz="2100" i="0">
                  <a:solidFill>
                    <a:srgbClr val="000000"/>
                  </a:solidFill>
                  <a:latin typeface="Menlo Regular"/>
                  <a:ea typeface="Menlo Regular"/>
                  <a:cs typeface="Menlo Regular"/>
                  <a:sym typeface="Menlo Regular"/>
                </a:defRPr>
              </a:pPr>
              <a:r>
                <a:t>	urn:isbn:0-395-36341-1</a:t>
              </a:r>
            </a:p>
            <a:p>
              <a:pPr marL="360045" defTabSz="457200">
                <a:spcBef>
                  <a:spcPts val="0"/>
                </a:spcBef>
                <a:defRPr sz="1300" i="0">
                  <a:solidFill>
                    <a:srgbClr val="000000"/>
                  </a:solidFill>
                  <a:latin typeface="Helvetica Neue Medium"/>
                  <a:ea typeface="Helvetica Neue Medium"/>
                  <a:cs typeface="Helvetica Neue Medium"/>
                  <a:sym typeface="Helvetica Neue Medium"/>
                </a:defRPr>
              </a:pPr>
              <a:endParaRPr/>
            </a:p>
            <a:p>
              <a:pPr marL="360045" defTabSz="457200">
                <a:spcBef>
                  <a:spcPts val="0"/>
                </a:spcBef>
                <a:defRPr sz="1900" i="0">
                  <a:solidFill>
                    <a:srgbClr val="000000"/>
                  </a:solidFill>
                  <a:latin typeface="Helvetica Neue Medium"/>
                  <a:ea typeface="Helvetica Neue Medium"/>
                  <a:cs typeface="Helvetica Neue Medium"/>
                  <a:sym typeface="Helvetica Neue Medium"/>
                </a:defRPr>
              </a:pPr>
              <a:r>
                <a:t>Identifiant de type ISBN (International Standard Book Numbers) :  </a:t>
              </a:r>
            </a:p>
            <a:p>
              <a:pPr marL="360045" defTabSz="457200">
                <a:spcBef>
                  <a:spcPts val="0"/>
                </a:spcBef>
                <a:defRPr sz="1900" i="0">
                  <a:solidFill>
                    <a:srgbClr val="000000"/>
                  </a:solidFill>
                  <a:latin typeface="Helvetica Neue Medium"/>
                  <a:ea typeface="Helvetica Neue Medium"/>
                  <a:cs typeface="Helvetica Neue Medium"/>
                  <a:sym typeface="Helvetica Neue Medium"/>
                </a:defRPr>
              </a:pPr>
              <a:r>
                <a:t>Référence d’un livre publié.</a:t>
              </a:r>
            </a:p>
          </p:txBody>
        </p:sp>
        <p:pic>
          <p:nvPicPr>
            <p:cNvPr id="383" name="urn:ietf:rfc:2396… urn:ietf:rfc:2396Identifiant de type URN pour le RFC 2396urn:isbn:0-395-36341-1Identifiant de type ISBN (International Standard Book Numbers) :  Référence d’un livre publié." descr="urn:ietf:rfc:2396… urn:ietf:rfc:2396Identifiant de type URN pour le RFC 2396urn:isbn:0-395-36341-1Identifiant de type ISBN (International Standard Book Numbers) :  Référence d’un livre publié."/>
            <p:cNvPicPr>
              <a:picLocks/>
            </p:cNvPicPr>
            <p:nvPr/>
          </p:nvPicPr>
          <p:blipFill>
            <a:blip r:embed="rId2"/>
            <a:stretch>
              <a:fillRect/>
            </a:stretch>
          </p:blipFill>
          <p:spPr>
            <a:xfrm>
              <a:off x="0" y="-1"/>
              <a:ext cx="11011433" cy="3087485"/>
            </a:xfrm>
            <a:prstGeom prst="rect">
              <a:avLst/>
            </a:prstGeom>
            <a:effectLst/>
          </p:spPr>
        </p:pic>
      </p:grpSp>
      <p:grpSp>
        <p:nvGrpSpPr>
          <p:cNvPr id="388" name="http://fr.wikipedia.org/wiki/Uniform_Resource_Locator…"/>
          <p:cNvGrpSpPr/>
          <p:nvPr/>
        </p:nvGrpSpPr>
        <p:grpSpPr>
          <a:xfrm>
            <a:off x="1004899" y="7203550"/>
            <a:ext cx="10255676" cy="2503576"/>
            <a:chOff x="0" y="0"/>
            <a:chExt cx="10255674" cy="2503575"/>
          </a:xfrm>
        </p:grpSpPr>
        <p:sp>
          <p:nvSpPr>
            <p:cNvPr id="387" name="http://fr.wikipedia.org/wiki/Uniform_Resource_Locator…"/>
            <p:cNvSpPr txBox="1"/>
            <p:nvPr/>
          </p:nvSpPr>
          <p:spPr>
            <a:xfrm>
              <a:off x="215900" y="139700"/>
              <a:ext cx="9823875" cy="1944776"/>
            </a:xfrm>
            <a:prstGeom prst="rect">
              <a:avLst/>
            </a:prstGeom>
            <a:solidFill>
              <a:srgbClr val="E0E0E0"/>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marL="360045" defTabSz="457200">
                <a:spcBef>
                  <a:spcPts val="0"/>
                </a:spcBef>
                <a:defRPr sz="1000" i="0">
                  <a:solidFill>
                    <a:srgbClr val="000000"/>
                  </a:solidFill>
                  <a:latin typeface="Menlo Regular"/>
                  <a:ea typeface="Menlo Regular"/>
                  <a:cs typeface="Menlo Regular"/>
                  <a:sym typeface="Menlo Regular"/>
                </a:defRPr>
              </a:pPr>
              <a:endParaRPr/>
            </a:p>
            <a:p>
              <a:pPr marL="360045" defTabSz="457200">
                <a:spcBef>
                  <a:spcPts val="0"/>
                </a:spcBef>
                <a:defRPr sz="2000" i="0">
                  <a:solidFill>
                    <a:srgbClr val="000000"/>
                  </a:solidFill>
                  <a:latin typeface="Menlo Regular"/>
                  <a:ea typeface="Menlo Regular"/>
                  <a:cs typeface="Menlo Regular"/>
                  <a:sym typeface="Menlo Regular"/>
                </a:defRPr>
              </a:pPr>
              <a:r>
                <a:t>	http://fr.wikipedia.org/wiki/Uniform_Resource_Locator</a:t>
              </a:r>
            </a:p>
            <a:p>
              <a:pPr marL="360045" defTabSz="457200">
                <a:spcBef>
                  <a:spcPts val="0"/>
                </a:spcBef>
                <a:defRPr sz="2000" i="0">
                  <a:solidFill>
                    <a:srgbClr val="000000"/>
                  </a:solidFill>
                  <a:latin typeface="Menlo Regular"/>
                  <a:ea typeface="Menlo Regular"/>
                  <a:cs typeface="Menlo Regular"/>
                  <a:sym typeface="Menlo Regular"/>
                </a:defRPr>
              </a:pPr>
              <a:endParaRPr/>
            </a:p>
            <a:p>
              <a:pPr marL="360045" defTabSz="457200">
                <a:spcBef>
                  <a:spcPts val="0"/>
                </a:spcBef>
                <a:defRPr sz="2000" i="0">
                  <a:solidFill>
                    <a:srgbClr val="000000"/>
                  </a:solidFill>
                  <a:latin typeface="Menlo Regular"/>
                  <a:ea typeface="Menlo Regular"/>
                  <a:cs typeface="Menlo Regular"/>
                  <a:sym typeface="Menlo Regular"/>
                </a:defRPr>
              </a:pPr>
              <a:r>
                <a:t>	http://codex.wordpress.org/Using_Permalinks</a:t>
              </a:r>
            </a:p>
            <a:p>
              <a:pPr marL="360045" defTabSz="457200">
                <a:spcBef>
                  <a:spcPts val="0"/>
                </a:spcBef>
                <a:defRPr sz="1800" i="0">
                  <a:solidFill>
                    <a:srgbClr val="000000"/>
                  </a:solidFill>
                  <a:latin typeface="Helvetica Neue Medium"/>
                  <a:ea typeface="Helvetica Neue Medium"/>
                  <a:cs typeface="Helvetica Neue Medium"/>
                  <a:sym typeface="Helvetica Neue Medium"/>
                </a:defRPr>
              </a:pPr>
              <a:endParaRPr/>
            </a:p>
            <a:p>
              <a:pPr marL="360045" defTabSz="457200">
                <a:spcBef>
                  <a:spcPts val="0"/>
                </a:spcBef>
                <a:defRPr sz="1900" i="0">
                  <a:solidFill>
                    <a:srgbClr val="000000"/>
                  </a:solidFill>
                  <a:latin typeface="Helvetica Neue Medium"/>
                  <a:ea typeface="Helvetica Neue Medium"/>
                  <a:cs typeface="Helvetica Neue Medium"/>
                  <a:sym typeface="Helvetica Neue Medium"/>
                </a:defRPr>
              </a:pPr>
              <a:r>
                <a:t>Identifiants de type URL</a:t>
              </a:r>
            </a:p>
          </p:txBody>
        </p:sp>
        <p:pic>
          <p:nvPicPr>
            <p:cNvPr id="386" name="http://fr.wikipedia.org/wiki/Uniform_Resource_Locator… http://fr.wikipedia.org/wiki/Uniform_Resource_Locatorhttp://codex.wordpress.org/Using_PermalinksIdentifiants de type URL" descr="http://fr.wikipedia.org/wiki/Uniform_Resource_Locator… http://fr.wikipedia.org/wiki/Uniform_Resource_Locatorhttp://codex.wordpress.org/Using_PermalinksIdentifiants de type URL"/>
            <p:cNvPicPr>
              <a:picLocks/>
            </p:cNvPicPr>
            <p:nvPr/>
          </p:nvPicPr>
          <p:blipFill>
            <a:blip r:embed="rId3"/>
            <a:stretch>
              <a:fillRect/>
            </a:stretch>
          </p:blipFill>
          <p:spPr>
            <a:xfrm>
              <a:off x="-1" y="-1"/>
              <a:ext cx="10255676" cy="2503577"/>
            </a:xfrm>
            <a:prstGeom prst="rect">
              <a:avLst/>
            </a:prstGeom>
            <a:effectLst/>
          </p:spPr>
        </p:pic>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391" name="HTTP…"/>
          <p:cNvSpPr txBox="1">
            <a:spLocks noGrp="1"/>
          </p:cNvSpPr>
          <p:nvPr>
            <p:ph type="body" idx="1"/>
          </p:nvPr>
        </p:nvSpPr>
        <p:spPr>
          <a:prstGeom prst="rect">
            <a:avLst/>
          </a:prstGeom>
        </p:spPr>
        <p:txBody>
          <a:bodyPr/>
          <a:lstStyle/>
          <a:p>
            <a:r>
              <a:t>HTTP</a:t>
            </a:r>
            <a:br/>
            <a:endParaRPr sz="1200"/>
          </a:p>
          <a:p>
            <a:pPr marL="828842" lvl="1" indent="-320842">
              <a:buChar char="✤"/>
            </a:pPr>
            <a:r>
              <a:t>HTTP, </a:t>
            </a:r>
            <a:r>
              <a:rPr i="1"/>
              <a:t>HyperText Transfer Protocol</a:t>
            </a:r>
          </a:p>
          <a:p>
            <a:endParaRPr sz="1200"/>
          </a:p>
          <a:p>
            <a:pPr marL="828842" lvl="1" indent="-320842">
              <a:buChar char="✤"/>
            </a:pPr>
            <a:r>
              <a:t>C’est le protocole de transfert de documents web (les documents HTML, les images JPEG, PNG, GIF..., les documents CSS, JS, etc.) demandés usuellement par un navigateur (client web) à un serveur HTTP.</a:t>
            </a:r>
          </a:p>
          <a:p>
            <a:endParaRPr sz="1200"/>
          </a:p>
          <a:p>
            <a:pPr marL="828842" lvl="1" indent="-320842">
              <a:buChar char="✤"/>
            </a:pPr>
            <a:r>
              <a:t>Lorsque par exemple l’utilisateur clique sur un lien dans un document affiché par son navigateur, les opérations suivantes adviennent :</a:t>
            </a:r>
            <a:br/>
            <a:br/>
            <a:br/>
            <a:br/>
            <a:endParaRPr/>
          </a:p>
          <a:p>
            <a:pPr marL="828842" lvl="1" indent="-320842">
              <a:buChar char="✤"/>
            </a:pPr>
            <a:r>
              <a:t>Le navigateur détermine l’URL de la ressource demandée ;</a:t>
            </a:r>
          </a:p>
          <a:p>
            <a:pPr marL="828842" lvl="1" indent="-320842">
              <a:buChar char="✤"/>
            </a:pPr>
            <a:r>
              <a:t>Il demande au résolveur DNS l’adresse IP de </a:t>
            </a:r>
            <a:r>
              <a:rPr u="sng">
                <a:solidFill>
                  <a:schemeClr val="accent5">
                    <a:satOff val="8112"/>
                    <a:lumOff val="-14630"/>
                  </a:schemeClr>
                </a:solidFill>
                <a:hlinkClick r:id="rId2"/>
              </a:rPr>
              <a:t>www.w3.org</a:t>
            </a:r>
            <a:r>
              <a:t> ;</a:t>
            </a:r>
          </a:p>
        </p:txBody>
      </p:sp>
      <p:sp>
        <p:nvSpPr>
          <p:cNvPr id="392" name="2.2 - Le web  HTTP"/>
          <p:cNvSpPr txBox="1">
            <a:spLocks noGrp="1"/>
          </p:cNvSpPr>
          <p:nvPr>
            <p:ph type="body" idx="21"/>
          </p:nvPr>
        </p:nvSpPr>
        <p:spPr>
          <a:prstGeom prst="rect">
            <a:avLst/>
          </a:prstGeom>
        </p:spPr>
        <p:txBody>
          <a:bodyPr/>
          <a:lstStyle>
            <a:lvl1pPr>
              <a:tabLst>
                <a:tab pos="12039600" algn="r"/>
              </a:tabLst>
            </a:lvl1pPr>
          </a:lstStyle>
          <a:p>
            <a:r>
              <a:t>2.2 - Le web 	HTTP</a:t>
            </a:r>
          </a:p>
        </p:txBody>
      </p:sp>
      <p:sp>
        <p:nvSpPr>
          <p:cNvPr id="393"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grpSp>
        <p:nvGrpSpPr>
          <p:cNvPr id="396" name="&lt;a href=“http://www.w3.org/Graphics/PNG/Overview.html“&gt;Portable Network Graphics&lt;/a&gt;"/>
          <p:cNvGrpSpPr/>
          <p:nvPr/>
        </p:nvGrpSpPr>
        <p:grpSpPr>
          <a:xfrm>
            <a:off x="701600" y="5742499"/>
            <a:ext cx="11984701" cy="1346201"/>
            <a:chOff x="0" y="0"/>
            <a:chExt cx="11984700" cy="1346200"/>
          </a:xfrm>
        </p:grpSpPr>
        <p:sp>
          <p:nvSpPr>
            <p:cNvPr id="395" name="&lt;a href=“http://www.w3.org/Graphics/PNG/Overview.html“&gt;Portable Network Graphics&lt;/a&gt;"/>
            <p:cNvSpPr txBox="1"/>
            <p:nvPr/>
          </p:nvSpPr>
          <p:spPr>
            <a:xfrm>
              <a:off x="215900" y="139700"/>
              <a:ext cx="11552901" cy="787400"/>
            </a:xfrm>
            <a:prstGeom prst="rect">
              <a:avLst/>
            </a:prstGeom>
            <a:solidFill>
              <a:srgbClr val="E0E0E0"/>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defTabSz="448055">
                <a:lnSpc>
                  <a:spcPct val="110000"/>
                </a:lnSpc>
                <a:spcBef>
                  <a:spcPts val="0"/>
                </a:spcBef>
                <a:defRPr sz="1078" i="0">
                  <a:solidFill>
                    <a:srgbClr val="000000"/>
                  </a:solidFill>
                  <a:latin typeface="Menlo Regular"/>
                  <a:ea typeface="Menlo Regular"/>
                  <a:cs typeface="Menlo Regular"/>
                  <a:sym typeface="Menlo Regular"/>
                </a:defRPr>
              </a:pPr>
              <a:endParaRPr/>
            </a:p>
            <a:p>
              <a:pPr defTabSz="448055">
                <a:lnSpc>
                  <a:spcPct val="110000"/>
                </a:lnSpc>
                <a:spcBef>
                  <a:spcPts val="0"/>
                </a:spcBef>
                <a:defRPr sz="1764" i="0">
                  <a:solidFill>
                    <a:srgbClr val="000000"/>
                  </a:solidFill>
                  <a:latin typeface="Menlo Regular"/>
                  <a:ea typeface="Menlo Regular"/>
                  <a:cs typeface="Menlo Regular"/>
                  <a:sym typeface="Menlo Regular"/>
                </a:defRPr>
              </a:pPr>
              <a:r>
                <a:t>&lt;a href=“http://www.w3.org/Graphics/PNG/Overview.html“&gt;Portable Network Graphics&lt;/a&gt;</a:t>
              </a:r>
            </a:p>
          </p:txBody>
        </p:sp>
        <p:pic>
          <p:nvPicPr>
            <p:cNvPr id="394" name="&lt;a href=“http://www.w3.org/Graphics/PNG/Overview.html“&gt;Portable Network Graphics&lt;/a&gt; &lt;a href=“http://www.w3.org/Graphics/PNG/Overview.html“&gt;Portable Network Graphics&lt;/a&gt;" descr="&lt;a href=“http://www.w3.org/Graphics/PNG/Overview.html“&gt;Portable Network Graphics&lt;/a&gt; &lt;a href=“http://www.w3.org/Graphics/PNG/Overview.html“&gt;Portable Network Graphics&lt;/a&gt;"/>
            <p:cNvPicPr>
              <a:picLocks/>
            </p:cNvPicPr>
            <p:nvPr/>
          </p:nvPicPr>
          <p:blipFill>
            <a:blip r:embed="rId3"/>
            <a:stretch>
              <a:fillRect/>
            </a:stretch>
          </p:blipFill>
          <p:spPr>
            <a:xfrm>
              <a:off x="0" y="0"/>
              <a:ext cx="11984701" cy="1346200"/>
            </a:xfrm>
            <a:prstGeom prst="rect">
              <a:avLst/>
            </a:prstGeom>
            <a:effectLst/>
          </p:spPr>
        </p:pic>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399" name="HTTP…"/>
          <p:cNvSpPr txBox="1">
            <a:spLocks noGrp="1"/>
          </p:cNvSpPr>
          <p:nvPr>
            <p:ph type="body" idx="1"/>
          </p:nvPr>
        </p:nvSpPr>
        <p:spPr>
          <a:prstGeom prst="rect">
            <a:avLst/>
          </a:prstGeom>
        </p:spPr>
        <p:txBody>
          <a:bodyPr/>
          <a:lstStyle/>
          <a:p>
            <a:r>
              <a:t>HTTP</a:t>
            </a:r>
            <a:br/>
            <a:endParaRPr sz="1200"/>
          </a:p>
          <a:p>
            <a:pPr marL="828842" lvl="1" indent="-320842">
              <a:buChar char="✤"/>
            </a:pPr>
            <a:r>
              <a:t>DNS répond avec un enregistrement de ressource : </a:t>
            </a:r>
            <a:br/>
            <a:br/>
            <a:endParaRPr sz="1200"/>
          </a:p>
          <a:p>
            <a:pPr marL="217714" indent="-217714"/>
            <a:br>
              <a:rPr sz="1200"/>
            </a:br>
            <a:br>
              <a:rPr sz="1200"/>
            </a:br>
            <a:br>
              <a:rPr sz="1200"/>
            </a:br>
            <a:endParaRPr sz="1200"/>
          </a:p>
          <a:p>
            <a:pPr marL="828842" lvl="1" indent="-320842">
              <a:buChar char="✤"/>
            </a:pPr>
            <a:r>
              <a:t>Le navigateur se connecte en TCP avec le port 80 de 128.30.52.37 ;</a:t>
            </a:r>
          </a:p>
          <a:p>
            <a:pPr marL="828842" lvl="1" indent="-320842">
              <a:buChar char="✤"/>
            </a:pPr>
            <a:r>
              <a:t>Il envoie une requête HTTP ; celle-ci comporte une commande GET indiquant la ressource demandée :</a:t>
            </a:r>
          </a:p>
        </p:txBody>
      </p:sp>
      <p:sp>
        <p:nvSpPr>
          <p:cNvPr id="400" name="2.2 - Le web  HTTP"/>
          <p:cNvSpPr txBox="1">
            <a:spLocks noGrp="1"/>
          </p:cNvSpPr>
          <p:nvPr>
            <p:ph type="body" idx="21"/>
          </p:nvPr>
        </p:nvSpPr>
        <p:spPr>
          <a:prstGeom prst="rect">
            <a:avLst/>
          </a:prstGeom>
        </p:spPr>
        <p:txBody>
          <a:bodyPr/>
          <a:lstStyle>
            <a:lvl1pPr>
              <a:tabLst>
                <a:tab pos="12039600" algn="r"/>
              </a:tabLst>
            </a:lvl1pPr>
          </a:lstStyle>
          <a:p>
            <a:r>
              <a:t>2.2 - Le web 	HTTP</a:t>
            </a:r>
          </a:p>
        </p:txBody>
      </p:sp>
      <p:sp>
        <p:nvSpPr>
          <p:cNvPr id="401"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grpSp>
        <p:nvGrpSpPr>
          <p:cNvPr id="404" name="www.w3.org. 300 IN A 128.30.52.37"/>
          <p:cNvGrpSpPr/>
          <p:nvPr/>
        </p:nvGrpSpPr>
        <p:grpSpPr>
          <a:xfrm>
            <a:off x="748249" y="3039588"/>
            <a:ext cx="10868251" cy="1346201"/>
            <a:chOff x="0" y="0"/>
            <a:chExt cx="10868249" cy="1346200"/>
          </a:xfrm>
        </p:grpSpPr>
        <p:sp>
          <p:nvSpPr>
            <p:cNvPr id="403" name="www.w3.org. 300 IN A 128.30.52.37"/>
            <p:cNvSpPr txBox="1"/>
            <p:nvPr/>
          </p:nvSpPr>
          <p:spPr>
            <a:xfrm>
              <a:off x="215900" y="139700"/>
              <a:ext cx="10436450" cy="787401"/>
            </a:xfrm>
            <a:prstGeom prst="rect">
              <a:avLst/>
            </a:prstGeom>
            <a:solidFill>
              <a:srgbClr val="E0E0E0"/>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defTabSz="457200">
                <a:spcBef>
                  <a:spcPts val="0"/>
                </a:spcBef>
                <a:tabLst>
                  <a:tab pos="2273300" algn="l"/>
                  <a:tab pos="3289300" algn="l"/>
                  <a:tab pos="4432300" algn="l"/>
                  <a:tab pos="5575300" algn="l"/>
                </a:tabLst>
                <a:defRPr sz="1200" i="0">
                  <a:solidFill>
                    <a:srgbClr val="000000"/>
                  </a:solidFill>
                  <a:latin typeface="Menlo Regular"/>
                  <a:ea typeface="Menlo Regular"/>
                  <a:cs typeface="Menlo Regular"/>
                  <a:sym typeface="Menlo Regular"/>
                </a:defRPr>
              </a:pPr>
              <a:r>
                <a:t> </a:t>
              </a:r>
            </a:p>
            <a:p>
              <a:pPr defTabSz="457200">
                <a:spcBef>
                  <a:spcPts val="0"/>
                </a:spcBef>
                <a:tabLst>
                  <a:tab pos="2273300" algn="l"/>
                  <a:tab pos="3289300" algn="l"/>
                  <a:tab pos="4432300" algn="l"/>
                  <a:tab pos="5575300" algn="l"/>
                </a:tabLst>
                <a:defRPr sz="2200" i="0">
                  <a:solidFill>
                    <a:srgbClr val="000000"/>
                  </a:solidFill>
                  <a:latin typeface="Menlo Regular"/>
                  <a:ea typeface="Menlo Regular"/>
                  <a:cs typeface="Menlo Regular"/>
                  <a:sym typeface="Menlo Regular"/>
                </a:defRPr>
              </a:pPr>
              <a:r>
                <a:t> www.w3.org.	300	IN	A	128.30.52.37</a:t>
              </a:r>
            </a:p>
          </p:txBody>
        </p:sp>
        <p:pic>
          <p:nvPicPr>
            <p:cNvPr id="402" name="www.w3.org. 300 IN A 128.30.52.37   www.w3.org.300INA128.30.52.37" descr="www.w3.org. 300 IN A 128.30.52.37   www.w3.org.300INA128.30.52.37"/>
            <p:cNvPicPr>
              <a:picLocks/>
            </p:cNvPicPr>
            <p:nvPr/>
          </p:nvPicPr>
          <p:blipFill>
            <a:blip r:embed="rId2"/>
            <a:stretch>
              <a:fillRect/>
            </a:stretch>
          </p:blipFill>
          <p:spPr>
            <a:xfrm>
              <a:off x="-1" y="-1"/>
              <a:ext cx="10868251" cy="1346202"/>
            </a:xfrm>
            <a:prstGeom prst="rect">
              <a:avLst/>
            </a:prstGeom>
            <a:effectLst/>
          </p:spPr>
        </p:pic>
      </p:grpSp>
      <p:grpSp>
        <p:nvGrpSpPr>
          <p:cNvPr id="407" name="GET /Graphics/PNG/Overview.html HTTP/1.1…"/>
          <p:cNvGrpSpPr/>
          <p:nvPr/>
        </p:nvGrpSpPr>
        <p:grpSpPr>
          <a:xfrm>
            <a:off x="807050" y="5701600"/>
            <a:ext cx="10750650" cy="1869250"/>
            <a:chOff x="0" y="0"/>
            <a:chExt cx="10750649" cy="1869249"/>
          </a:xfrm>
        </p:grpSpPr>
        <p:sp>
          <p:nvSpPr>
            <p:cNvPr id="406" name="GET /Graphics/PNG/Overview.html HTTP/1.1…"/>
            <p:cNvSpPr txBox="1"/>
            <p:nvPr/>
          </p:nvSpPr>
          <p:spPr>
            <a:xfrm>
              <a:off x="215900" y="139700"/>
              <a:ext cx="10318850" cy="1310450"/>
            </a:xfrm>
            <a:prstGeom prst="rect">
              <a:avLst/>
            </a:prstGeom>
            <a:solidFill>
              <a:srgbClr val="E0E0E0"/>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defTabSz="457200">
                <a:spcBef>
                  <a:spcPts val="0"/>
                </a:spcBef>
                <a:tabLst>
                  <a:tab pos="1536700" algn="l"/>
                  <a:tab pos="2616200" algn="l"/>
                </a:tabLst>
                <a:defRPr sz="2100" i="0">
                  <a:solidFill>
                    <a:srgbClr val="000000"/>
                  </a:solidFill>
                  <a:latin typeface="Menlo Regular"/>
                  <a:ea typeface="Menlo Regular"/>
                  <a:cs typeface="Menlo Regular"/>
                  <a:sym typeface="Menlo Regular"/>
                </a:defRPr>
              </a:pPr>
              <a:endParaRPr/>
            </a:p>
            <a:p>
              <a:pPr defTabSz="457200">
                <a:spcBef>
                  <a:spcPts val="0"/>
                </a:spcBef>
                <a:tabLst>
                  <a:tab pos="1536700" algn="l"/>
                  <a:tab pos="2616200" algn="l"/>
                </a:tabLst>
                <a:defRPr sz="2100" i="0">
                  <a:solidFill>
                    <a:srgbClr val="000000"/>
                  </a:solidFill>
                  <a:latin typeface="Menlo Regular"/>
                  <a:ea typeface="Menlo Regular"/>
                  <a:cs typeface="Menlo Regular"/>
                  <a:sym typeface="Menlo Regular"/>
                </a:defRPr>
              </a:pPr>
              <a:r>
                <a:t> GET /Graphics/PNG/Overview.html HTTP/1.1</a:t>
              </a:r>
            </a:p>
            <a:p>
              <a:pPr defTabSz="457200">
                <a:spcBef>
                  <a:spcPts val="0"/>
                </a:spcBef>
                <a:tabLst>
                  <a:tab pos="1536700" algn="l"/>
                  <a:tab pos="2616200" algn="l"/>
                </a:tabLst>
                <a:defRPr sz="2100" i="0">
                  <a:solidFill>
                    <a:srgbClr val="000000"/>
                  </a:solidFill>
                  <a:latin typeface="Menlo Regular"/>
                  <a:ea typeface="Menlo Regular"/>
                  <a:cs typeface="Menlo Regular"/>
                  <a:sym typeface="Menlo Regular"/>
                </a:defRPr>
              </a:pPr>
              <a:r>
                <a:t> ...</a:t>
              </a:r>
            </a:p>
          </p:txBody>
        </p:sp>
        <p:pic>
          <p:nvPicPr>
            <p:cNvPr id="405" name="GET /Graphics/PNG/Overview.html HTTP/1.1…  GET /Graphics/PNG/Overview.html HTTP/1.1 ..." descr="GET /Graphics/PNG/Overview.html HTTP/1.1…  GET /Graphics/PNG/Overview.html HTTP/1.1 ..."/>
            <p:cNvPicPr>
              <a:picLocks/>
            </p:cNvPicPr>
            <p:nvPr/>
          </p:nvPicPr>
          <p:blipFill>
            <a:blip r:embed="rId3"/>
            <a:stretch>
              <a:fillRect/>
            </a:stretch>
          </p:blipFill>
          <p:spPr>
            <a:xfrm>
              <a:off x="0" y="0"/>
              <a:ext cx="10750650" cy="1869250"/>
            </a:xfrm>
            <a:prstGeom prst="rect">
              <a:avLst/>
            </a:prstGeom>
            <a:effectLst/>
          </p:spPr>
        </p:pic>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10" name="HTTP…"/>
          <p:cNvSpPr txBox="1">
            <a:spLocks noGrp="1"/>
          </p:cNvSpPr>
          <p:nvPr>
            <p:ph type="body" idx="1"/>
          </p:nvPr>
        </p:nvSpPr>
        <p:spPr>
          <a:xfrm>
            <a:off x="342900" y="1673274"/>
            <a:ext cx="12293600" cy="7445326"/>
          </a:xfrm>
          <a:prstGeom prst="rect">
            <a:avLst/>
          </a:prstGeom>
        </p:spPr>
        <p:txBody>
          <a:bodyPr/>
          <a:lstStyle/>
          <a:p>
            <a:r>
              <a:t>HTTP</a:t>
            </a:r>
            <a:br/>
            <a:endParaRPr sz="1200"/>
          </a:p>
          <a:p>
            <a:pPr marL="828842" lvl="1" indent="-320842">
              <a:buChar char="✤"/>
            </a:pPr>
            <a:r>
              <a:t>Le serveur retourne le document demandé ;</a:t>
            </a:r>
          </a:p>
          <a:p>
            <a:pPr marL="828842" lvl="1" indent="-320842">
              <a:buChar char="✤"/>
            </a:pPr>
            <a:r>
              <a:t>Le navigateur interprète le document, en affiche le texte et refait autant de requête HTTP que d’images ou autres ressources incluses dans le document.</a:t>
            </a:r>
          </a:p>
          <a:p>
            <a:pPr marL="828842" lvl="1" indent="-320842">
              <a:buChar char="✤"/>
              <a:defRPr sz="1200"/>
            </a:pPr>
            <a:endParaRPr/>
          </a:p>
          <a:p>
            <a:pPr marL="828842" lvl="1" indent="-320842">
              <a:buChar char="✤"/>
            </a:pPr>
            <a:r>
              <a:t>Nota :</a:t>
            </a:r>
          </a:p>
          <a:p>
            <a:pPr marL="1310105" lvl="2" indent="-294105">
              <a:buChar char="✤"/>
            </a:pPr>
            <a:r>
              <a:t>Avec HTTP version 0.9, la connexion TCP était libérée après chaque réponse à une requête. </a:t>
            </a:r>
          </a:p>
          <a:p>
            <a:pPr marL="1310105" lvl="2" indent="-294105">
              <a:buChar char="✤"/>
            </a:pPr>
            <a:r>
              <a:t>Avec HTTP version 1.1, les autres documents liés à une ressource sont demandés et transférés pendant une seule connexion TCP.</a:t>
            </a:r>
          </a:p>
          <a:p>
            <a:pPr marL="1310105" lvl="2" indent="-294105">
              <a:buChar char="✤"/>
            </a:pPr>
            <a:r>
              <a:t>Suivant le type MIME du document :</a:t>
            </a:r>
          </a:p>
          <a:p>
            <a:pPr marL="1310105" lvl="2" indent="-294105">
              <a:buChar char="✤"/>
            </a:pPr>
            <a:r>
              <a:t>le navigateur l’affiche directement</a:t>
            </a:r>
          </a:p>
          <a:p>
            <a:pPr marL="1310105" lvl="2" indent="-294105">
              <a:buChar char="✤"/>
            </a:pPr>
            <a:r>
              <a:t>ou un module d’extension (plug-in) le traite</a:t>
            </a:r>
          </a:p>
          <a:p>
            <a:pPr marL="1310105" lvl="2" indent="-294105">
              <a:buChar char="✤"/>
            </a:pPr>
            <a:r>
              <a:t>ou le navigateur appelle une application auxiliaire (helper)</a:t>
            </a:r>
          </a:p>
          <a:p>
            <a:pPr marL="828842" lvl="1" indent="-320842">
              <a:buChar char="✤"/>
            </a:pPr>
            <a:endParaRPr/>
          </a:p>
          <a:p>
            <a:pPr marL="828842" lvl="1" indent="-320842">
              <a:buChar char="✤"/>
            </a:pPr>
            <a:r>
              <a:t>HTTPS est une variante de HTTP sécurisée par l'usage des protocoles SSL ou TLS</a:t>
            </a:r>
          </a:p>
        </p:txBody>
      </p:sp>
      <p:sp>
        <p:nvSpPr>
          <p:cNvPr id="411" name="2.2 - Le web  HTTP"/>
          <p:cNvSpPr txBox="1">
            <a:spLocks noGrp="1"/>
          </p:cNvSpPr>
          <p:nvPr>
            <p:ph type="body" idx="21"/>
          </p:nvPr>
        </p:nvSpPr>
        <p:spPr>
          <a:prstGeom prst="rect">
            <a:avLst/>
          </a:prstGeom>
        </p:spPr>
        <p:txBody>
          <a:bodyPr/>
          <a:lstStyle>
            <a:lvl1pPr>
              <a:tabLst>
                <a:tab pos="12039600" algn="r"/>
              </a:tabLst>
            </a:lvl1pPr>
          </a:lstStyle>
          <a:p>
            <a:r>
              <a:t>2.2 - Le web 	HTTP</a:t>
            </a:r>
          </a:p>
        </p:txBody>
      </p:sp>
      <p:sp>
        <p:nvSpPr>
          <p:cNvPr id="412"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17" name="HTTP…"/>
          <p:cNvSpPr txBox="1">
            <a:spLocks noGrp="1"/>
          </p:cNvSpPr>
          <p:nvPr>
            <p:ph type="body" idx="1"/>
          </p:nvPr>
        </p:nvSpPr>
        <p:spPr>
          <a:prstGeom prst="rect">
            <a:avLst/>
          </a:prstGeom>
        </p:spPr>
        <p:txBody>
          <a:bodyPr/>
          <a:lstStyle/>
          <a:p>
            <a:r>
              <a:t>HTTP</a:t>
            </a:r>
            <a:br/>
            <a:endParaRPr/>
          </a:p>
          <a:p>
            <a:pPr marL="828842" lvl="1" indent="-320842">
              <a:buChar char="✤"/>
            </a:pPr>
            <a:r>
              <a:t>Principales commandes HTTP :</a:t>
            </a:r>
          </a:p>
          <a:p>
            <a:pPr marL="1310105" lvl="2" indent="-294105">
              <a:buChar char="✤"/>
              <a:tabLst>
                <a:tab pos="2641600" algn="l"/>
              </a:tabLst>
            </a:pPr>
            <a:r>
              <a:t>GET	Demande en lecture d'une ressource</a:t>
            </a:r>
          </a:p>
          <a:p>
            <a:pPr marL="1310105" lvl="2" indent="-294105">
              <a:buChar char="✤"/>
              <a:tabLst>
                <a:tab pos="2641600" algn="l"/>
              </a:tabLst>
            </a:pPr>
            <a:r>
              <a:t>HEAD	Demande d'information sur la ressource</a:t>
            </a:r>
          </a:p>
          <a:p>
            <a:pPr marL="1310105" lvl="2" indent="-294105">
              <a:buChar char="✤"/>
              <a:tabLst>
                <a:tab pos="2641600" algn="l"/>
              </a:tabLst>
            </a:pPr>
            <a:r>
              <a:t>POST	Soumission ou création de données ;</a:t>
            </a:r>
            <a:br/>
            <a:r>
              <a:t>	L’URI indiquée est celle de la ressource qui traite les données envoyées</a:t>
            </a:r>
          </a:p>
          <a:p>
            <a:pPr marL="1310105" lvl="2" indent="-294105">
              <a:buChar char="✤"/>
              <a:tabLst>
                <a:tab pos="2641600" algn="l"/>
              </a:tabLst>
            </a:pPr>
            <a:r>
              <a:t>PUT	Mise à jour de ressource</a:t>
            </a:r>
          </a:p>
          <a:p>
            <a:pPr marL="1310105" lvl="2" indent="-294105">
              <a:buChar char="✤"/>
              <a:tabLst>
                <a:tab pos="2641600" algn="l"/>
              </a:tabLst>
            </a:pPr>
            <a:r>
              <a:t>DELETE	Suppression de ressource</a:t>
            </a:r>
          </a:p>
          <a:p>
            <a:pPr marL="828842" lvl="1" indent="-320842">
              <a:buChar char="✤"/>
            </a:pPr>
            <a:endParaRPr/>
          </a:p>
          <a:p>
            <a:pPr marL="828842" lvl="1" indent="-320842">
              <a:buChar char="✤"/>
            </a:pPr>
            <a:r>
              <a:t>Voir en annexe : </a:t>
            </a:r>
            <a:r>
              <a:rPr u="sng">
                <a:solidFill>
                  <a:schemeClr val="accent5">
                    <a:satOff val="8112"/>
                    <a:lumOff val="-14630"/>
                  </a:schemeClr>
                </a:solidFill>
                <a:hlinkClick r:id="rId2"/>
              </a:rPr>
              <a:t>HTTP : Requête et réponse</a:t>
            </a:r>
            <a:r>
              <a:t>.</a:t>
            </a:r>
          </a:p>
        </p:txBody>
      </p:sp>
      <p:sp>
        <p:nvSpPr>
          <p:cNvPr id="418" name="2.2 - Le web  HTTP"/>
          <p:cNvSpPr txBox="1">
            <a:spLocks noGrp="1"/>
          </p:cNvSpPr>
          <p:nvPr>
            <p:ph type="body" idx="21"/>
          </p:nvPr>
        </p:nvSpPr>
        <p:spPr>
          <a:prstGeom prst="rect">
            <a:avLst/>
          </a:prstGeom>
        </p:spPr>
        <p:txBody>
          <a:bodyPr/>
          <a:lstStyle>
            <a:lvl1pPr>
              <a:tabLst>
                <a:tab pos="12039600" algn="r"/>
              </a:tabLst>
            </a:lvl1pPr>
          </a:lstStyle>
          <a:p>
            <a:r>
              <a:t>2.2 - Le web 	HTTP</a:t>
            </a:r>
          </a:p>
        </p:txBody>
      </p:sp>
      <p:sp>
        <p:nvSpPr>
          <p:cNvPr id="419"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22" name="HTTP/2…"/>
          <p:cNvSpPr txBox="1">
            <a:spLocks noGrp="1"/>
          </p:cNvSpPr>
          <p:nvPr>
            <p:ph type="body" idx="1"/>
          </p:nvPr>
        </p:nvSpPr>
        <p:spPr>
          <a:prstGeom prst="rect">
            <a:avLst/>
          </a:prstGeom>
        </p:spPr>
        <p:txBody>
          <a:bodyPr/>
          <a:lstStyle/>
          <a:p>
            <a:r>
              <a:t>HTTP/2</a:t>
            </a:r>
            <a:br/>
            <a:endParaRPr sz="1200"/>
          </a:p>
          <a:p>
            <a:pPr marL="828842" lvl="1" indent="-320842">
              <a:buChar char="✤"/>
            </a:pPr>
            <a:r>
              <a:t>HTTP/2 est finalisé par IETF depuis mai 2015 avec le  RFC 7540.</a:t>
            </a:r>
          </a:p>
          <a:p>
            <a:pPr marL="828842" lvl="1" indent="-320842">
              <a:buChar char="✤"/>
            </a:pPr>
            <a:r>
              <a:t>Les deux axes majeurs de HTTP/2 sont la rapidité et la sécurité de la navigation.</a:t>
            </a:r>
          </a:p>
          <a:p>
            <a:pPr marL="828842" lvl="1" indent="-320842">
              <a:spcBef>
                <a:spcPts val="0"/>
              </a:spcBef>
              <a:buChar char="✤"/>
              <a:defRPr sz="1200"/>
            </a:pPr>
            <a:endParaRPr/>
          </a:p>
          <a:p>
            <a:pPr marL="828842" lvl="1" indent="-320842">
              <a:buChar char="✤"/>
            </a:pPr>
            <a:r>
              <a:t>Les avancées de HTTP/2 :</a:t>
            </a:r>
          </a:p>
          <a:p>
            <a:pPr marL="1310105" lvl="2" indent="-294105">
              <a:buChar char="✤"/>
            </a:pPr>
            <a:r>
              <a:t>La compression des headers des requêtes et des réponses. Cette optimisation permet de réduire la bande passante lorsque les headers (tels que des cookies) sont similaires.</a:t>
            </a:r>
          </a:p>
          <a:p>
            <a:pPr marL="1310105" lvl="2" indent="-294105">
              <a:buChar char="✤"/>
            </a:pPr>
            <a:r>
              <a:t>Le multiplexage des requêtes au serveur, pour économiser les multiples connexions entre le client et le serveur. </a:t>
            </a:r>
          </a:p>
          <a:p>
            <a:pPr marL="1791368" lvl="3" indent="-267368">
              <a:buSzPct val="70000"/>
              <a:buChar char="✤"/>
            </a:pPr>
            <a:r>
              <a:t>De nombreux flux logiques sont envoyés sur la même connexion TCP physique.</a:t>
            </a:r>
          </a:p>
          <a:p>
            <a:pPr marL="1310105" lvl="2" indent="-294105">
              <a:buChar char="✤"/>
            </a:pPr>
            <a:r>
              <a:t>Le push des ressources du serveur au navigateur. Désormais, le serveur pourra envoyer l’ensemble des ressources référencées dans une même page (CSS, JS…), avant même que le navigateur n’ait analysé celle-ci.</a:t>
            </a:r>
          </a:p>
          <a:p>
            <a:pPr marL="1310105" lvl="2" indent="-294105">
              <a:buChar char="✤"/>
            </a:pPr>
            <a:r>
              <a:t>HTTP/2 a corrigé le problème de blocage de tête de ligne HTTP (</a:t>
            </a:r>
            <a:r>
              <a:rPr i="1" u="sng">
                <a:solidFill>
                  <a:schemeClr val="accent5">
                    <a:satOff val="8112"/>
                    <a:lumOff val="-14630"/>
                  </a:schemeClr>
                </a:solidFill>
                <a:hlinkClick r:id="rId3"/>
              </a:rPr>
              <a:t>head-of-line blocking</a:t>
            </a:r>
            <a:r>
              <a:t>), dans lequel les clients devaient attendre la fin de la première requête en ligne avant que la suivante ne puisse être envoyée.</a:t>
            </a:r>
          </a:p>
          <a:p>
            <a:pPr marL="828842" lvl="1" indent="-320842">
              <a:buChar char="✤"/>
              <a:defRPr sz="1200"/>
            </a:pPr>
            <a:endParaRPr/>
          </a:p>
          <a:p>
            <a:pPr marL="828842" lvl="1" indent="-320842">
              <a:buChar char="✤"/>
            </a:pPr>
            <a:r>
              <a:t>Voir : </a:t>
            </a:r>
            <a:r>
              <a:rPr u="sng">
                <a:solidFill>
                  <a:schemeClr val="accent5">
                    <a:satOff val="8112"/>
                    <a:lumOff val="-14630"/>
                  </a:schemeClr>
                </a:solidFill>
                <a:hlinkClick r:id="rId4"/>
              </a:rPr>
              <a:t>https://http2-explained.haxx.se/fr</a:t>
            </a:r>
            <a:r>
              <a:t> </a:t>
            </a:r>
          </a:p>
        </p:txBody>
      </p:sp>
      <p:sp>
        <p:nvSpPr>
          <p:cNvPr id="423" name="2.2 - Le web  HTTP"/>
          <p:cNvSpPr txBox="1">
            <a:spLocks noGrp="1"/>
          </p:cNvSpPr>
          <p:nvPr>
            <p:ph type="body" idx="21"/>
          </p:nvPr>
        </p:nvSpPr>
        <p:spPr>
          <a:prstGeom prst="rect">
            <a:avLst/>
          </a:prstGeom>
        </p:spPr>
        <p:txBody>
          <a:bodyPr/>
          <a:lstStyle>
            <a:lvl1pPr>
              <a:tabLst>
                <a:tab pos="12039600" algn="r"/>
              </a:tabLst>
            </a:lvl1pPr>
          </a:lstStyle>
          <a:p>
            <a:r>
              <a:t>2.2 - Le web 	HTTP</a:t>
            </a:r>
          </a:p>
        </p:txBody>
      </p:sp>
      <p:sp>
        <p:nvSpPr>
          <p:cNvPr id="424"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réambule"/>
          <p:cNvSpPr txBox="1">
            <a:spLocks noGrp="1"/>
          </p:cNvSpPr>
          <p:nvPr>
            <p:ph type="title"/>
          </p:nvPr>
        </p:nvSpPr>
        <p:spPr>
          <a:prstGeom prst="rect">
            <a:avLst/>
          </a:prstGeom>
        </p:spPr>
        <p:txBody>
          <a:bodyPr/>
          <a:lstStyle>
            <a:lvl1pPr defTabSz="432308">
              <a:defRPr sz="3404" spc="-68"/>
            </a:lvl1pPr>
          </a:lstStyle>
          <a:p>
            <a:r>
              <a:t>Préambule</a:t>
            </a:r>
          </a:p>
        </p:txBody>
      </p:sp>
      <p:sp>
        <p:nvSpPr>
          <p:cNvPr id="159" name="Rappel"/>
          <p:cNvSpPr txBox="1">
            <a:spLocks noGrp="1"/>
          </p:cNvSpPr>
          <p:nvPr>
            <p:ph type="body" idx="21"/>
          </p:nvPr>
        </p:nvSpPr>
        <p:spPr>
          <a:prstGeom prst="rect">
            <a:avLst/>
          </a:prstGeom>
        </p:spPr>
        <p:txBody>
          <a:bodyPr/>
          <a:lstStyle/>
          <a:p>
            <a:r>
              <a:t>Rappel</a:t>
            </a:r>
          </a:p>
        </p:txBody>
      </p:sp>
      <p:sp>
        <p:nvSpPr>
          <p:cNvPr id="160" name="La couche session (Session layer)…"/>
          <p:cNvSpPr txBox="1">
            <a:spLocks noGrp="1"/>
          </p:cNvSpPr>
          <p:nvPr>
            <p:ph type="body" idx="1"/>
          </p:nvPr>
        </p:nvSpPr>
        <p:spPr>
          <a:xfrm>
            <a:off x="355600" y="1581150"/>
            <a:ext cx="12293600" cy="7652388"/>
          </a:xfrm>
          <a:prstGeom prst="rect">
            <a:avLst/>
          </a:prstGeom>
        </p:spPr>
        <p:txBody>
          <a:bodyPr/>
          <a:lstStyle/>
          <a:p>
            <a:r>
              <a:t>La couche session (Session layer)</a:t>
            </a:r>
          </a:p>
          <a:p>
            <a:pPr marL="791028" lvl="1" indent="-435428">
              <a:spcBef>
                <a:spcPts val="1200"/>
              </a:spcBef>
            </a:pPr>
            <a:r>
              <a:t>Établir des sessions pour des utilisateurs travaillant sur différents postes informatiques.</a:t>
            </a:r>
          </a:p>
          <a:p>
            <a:pPr marL="791028" lvl="1" indent="-435428">
              <a:spcBef>
                <a:spcPts val="1200"/>
              </a:spcBef>
            </a:pPr>
            <a:r>
              <a:t>Gestion de dialogues (gestion d’un jeton de parole : seul le processus qui possède le jeton peut réaliser une opération critique).</a:t>
            </a:r>
          </a:p>
          <a:p>
            <a:pPr marL="791028" lvl="1" indent="-435428">
              <a:spcBef>
                <a:spcPts val="1200"/>
              </a:spcBef>
            </a:pPr>
            <a:r>
              <a:t>Synchronisation par gestion de points de reprise</a:t>
            </a:r>
          </a:p>
          <a:p>
            <a:pPr marL="791028" lvl="1" indent="-435428">
              <a:spcBef>
                <a:spcPts val="1200"/>
              </a:spcBef>
            </a:pPr>
            <a:r>
              <a:t>La notion de session est souvent associée à l’utilisation de base de données ou de transfert de fichiers.</a:t>
            </a:r>
          </a:p>
          <a:p>
            <a:pPr marL="791028" lvl="1" indent="-435428">
              <a:spcBef>
                <a:spcPts val="1200"/>
              </a:spcBef>
            </a:pPr>
            <a:endParaRPr/>
          </a:p>
          <a:p>
            <a:r>
              <a:t>La couche présentation (Presentation layer)</a:t>
            </a:r>
          </a:p>
          <a:p>
            <a:pPr marL="791028" lvl="1" indent="-435428">
              <a:spcBef>
                <a:spcPts val="1200"/>
              </a:spcBef>
            </a:pPr>
            <a:r>
              <a:t>Syntaxe et sémantique de l’information transmise.</a:t>
            </a:r>
          </a:p>
          <a:p>
            <a:pPr marL="791028" lvl="1" indent="-435428">
              <a:spcBef>
                <a:spcPts val="1200"/>
              </a:spcBef>
            </a:pPr>
            <a:r>
              <a:t>Encodage et décodage de données suivant une norme reconnue (Unicode, MIME, HTML, ASN.1/BER, </a:t>
            </a:r>
            <a:r>
              <a:rPr i="1"/>
              <a:t>Abstract Syntax Notation-One/Basic Encoding Rule</a:t>
            </a:r>
            <a:r>
              <a:t>, etc.)</a:t>
            </a:r>
          </a:p>
        </p:txBody>
      </p:sp>
      <p:sp>
        <p:nvSpPr>
          <p:cNvPr id="161" name="Numéro de diapositive"/>
          <p:cNvSpPr txBox="1">
            <a:spLocks noGrp="1"/>
          </p:cNvSpPr>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29" name="HTTP/3…"/>
          <p:cNvSpPr txBox="1">
            <a:spLocks noGrp="1"/>
          </p:cNvSpPr>
          <p:nvPr>
            <p:ph type="body" idx="1"/>
          </p:nvPr>
        </p:nvSpPr>
        <p:spPr>
          <a:prstGeom prst="rect">
            <a:avLst/>
          </a:prstGeom>
        </p:spPr>
        <p:txBody>
          <a:bodyPr/>
          <a:lstStyle/>
          <a:p>
            <a:r>
              <a:t>HTTP/3</a:t>
            </a:r>
            <a:br/>
            <a:endParaRPr sz="1200"/>
          </a:p>
          <a:p>
            <a:pPr marL="828842" lvl="1" indent="-320842">
              <a:buChar char="✤"/>
            </a:pPr>
            <a:r>
              <a:t>HTTP/3, alias HTTP-over-QUIC, est normalisé en juin 2022 (RCF 9114).</a:t>
            </a:r>
          </a:p>
          <a:p>
            <a:pPr marL="828842" marR="5867400" lvl="1" indent="-320842">
              <a:buChar char="✤"/>
            </a:pPr>
            <a:r>
              <a:t>C’est le premier et principal protocole à être transporté sur QUIC.</a:t>
            </a:r>
          </a:p>
          <a:p>
            <a:pPr marL="828842" marR="5867400" lvl="1" indent="-320842">
              <a:buChar char="✤"/>
            </a:pPr>
            <a:r>
              <a:t>Le client envoie sa requête HTTP sur un flux QUIC bidirectionnel initié par le client.</a:t>
            </a:r>
          </a:p>
          <a:p>
            <a:pPr marL="828842" marR="5867400" lvl="1" indent="-320842">
              <a:buChar char="✤"/>
            </a:pPr>
            <a:r>
              <a:t>Les requêtes HTTP effectuées via HTTP/3 utilisent un ensemble spécifique de flux.</a:t>
            </a:r>
          </a:p>
          <a:p>
            <a:pPr marL="1310105" marR="5867400" lvl="2" indent="-294105">
              <a:buChar char="✤"/>
            </a:pPr>
            <a:r>
              <a:t>Les flux QUIC sont légèrement différents des flux HTTP/2.</a:t>
            </a:r>
          </a:p>
          <a:p>
            <a:pPr marL="1310105" lvl="2" indent="-294105">
              <a:buChar char="✤"/>
            </a:pPr>
            <a:r>
              <a:t>Dans QUIC, les flux sont fournis par le transport lui-même (dans HTTP/2, les flux étaient créés dans la couche HTTP).</a:t>
            </a:r>
          </a:p>
          <a:p>
            <a:pPr marL="1310105" lvl="2" indent="-294105">
              <a:buChar char="✤"/>
            </a:pPr>
            <a:r>
              <a:t>Les flux étant indépendants les uns des autres, le protocole de compression d'en-tête utilisé pour HTTP/2 ne pourrait pas être utilisé sans provoquer une situation de blocage de tête de bloc.</a:t>
            </a:r>
          </a:p>
        </p:txBody>
      </p:sp>
      <p:sp>
        <p:nvSpPr>
          <p:cNvPr id="430" name="2.2 - Le web  HTTP"/>
          <p:cNvSpPr txBox="1">
            <a:spLocks noGrp="1"/>
          </p:cNvSpPr>
          <p:nvPr>
            <p:ph type="body" idx="21"/>
          </p:nvPr>
        </p:nvSpPr>
        <p:spPr>
          <a:prstGeom prst="rect">
            <a:avLst/>
          </a:prstGeom>
        </p:spPr>
        <p:txBody>
          <a:bodyPr/>
          <a:lstStyle>
            <a:lvl1pPr>
              <a:tabLst>
                <a:tab pos="12039600" algn="r"/>
              </a:tabLst>
            </a:lvl1pPr>
          </a:lstStyle>
          <a:p>
            <a:r>
              <a:t>2.2 - Le web 	HTTP</a:t>
            </a:r>
          </a:p>
        </p:txBody>
      </p:sp>
      <p:sp>
        <p:nvSpPr>
          <p:cNvPr id="431"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pic>
        <p:nvPicPr>
          <p:cNvPr id="432" name="Image" descr="Image"/>
          <p:cNvPicPr>
            <a:picLocks noChangeAspect="1"/>
          </p:cNvPicPr>
          <p:nvPr/>
        </p:nvPicPr>
        <p:blipFill>
          <a:blip r:embed="rId2"/>
          <a:stretch>
            <a:fillRect/>
          </a:stretch>
        </p:blipFill>
        <p:spPr>
          <a:xfrm>
            <a:off x="6976783" y="2940418"/>
            <a:ext cx="5582682" cy="2231620"/>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35" name="HTTP/3…"/>
          <p:cNvSpPr txBox="1">
            <a:spLocks noGrp="1"/>
          </p:cNvSpPr>
          <p:nvPr>
            <p:ph type="body" idx="1"/>
          </p:nvPr>
        </p:nvSpPr>
        <p:spPr>
          <a:prstGeom prst="rect">
            <a:avLst/>
          </a:prstGeom>
        </p:spPr>
        <p:txBody>
          <a:bodyPr/>
          <a:lstStyle/>
          <a:p>
            <a:pPr marL="497839" indent="-497839" defTabSz="572516">
              <a:spcBef>
                <a:spcPts val="1100"/>
              </a:spcBef>
              <a:defRPr sz="2744"/>
            </a:pPr>
            <a:r>
              <a:t>HTTP/3</a:t>
            </a:r>
            <a:br/>
            <a:endParaRPr sz="1176"/>
          </a:p>
          <a:p>
            <a:pPr marL="812265" lvl="1" indent="-314425" defTabSz="572516">
              <a:spcBef>
                <a:spcPts val="700"/>
              </a:spcBef>
              <a:buChar char="✤"/>
              <a:defRPr sz="2352"/>
            </a:pPr>
            <a:r>
              <a:t>HTTP/3 utilise des URLs en https:// uniquement.</a:t>
            </a:r>
          </a:p>
          <a:p>
            <a:pPr marL="812265" lvl="1" indent="-314425" defTabSz="572516">
              <a:spcBef>
                <a:spcPts val="700"/>
              </a:spcBef>
              <a:buChar char="✤"/>
              <a:defRPr sz="2352"/>
            </a:pPr>
            <a:r>
              <a:t>Le client envoie une requête HTTP sur un flux QUIC bidirectionnel initié par le client.</a:t>
            </a:r>
          </a:p>
          <a:p>
            <a:pPr marL="1283903" lvl="2" indent="-288223" defTabSz="572516">
              <a:spcBef>
                <a:spcPts val="500"/>
              </a:spcBef>
              <a:buChar char="✤"/>
              <a:defRPr sz="2156"/>
            </a:pPr>
            <a:r>
              <a:t>Le serveur renvoie sa réponse HTTP sur ce flux bidirectionnel : une trame HEADERS, une série de trames DATA et éventuellement une dernière trame HEADERS.</a:t>
            </a:r>
          </a:p>
          <a:p>
            <a:pPr marL="812265" lvl="1" indent="-314425" defTabSz="572516">
              <a:spcBef>
                <a:spcPts val="700"/>
              </a:spcBef>
              <a:buChar char="✤"/>
              <a:defRPr sz="2352"/>
            </a:pPr>
            <a:r>
              <a:t>HTTP/3 envoi donc un ensemble de trames à l’autre extrémité.</a:t>
            </a:r>
          </a:p>
          <a:p>
            <a:pPr marL="812265" lvl="1" indent="-314425" defTabSz="572516">
              <a:spcBef>
                <a:spcPts val="700"/>
              </a:spcBef>
              <a:buChar char="✤"/>
              <a:defRPr sz="2352"/>
            </a:pPr>
            <a:r>
              <a:t>Les types de trames les plus importants sont :</a:t>
            </a:r>
          </a:p>
          <a:p>
            <a:pPr marL="1283903" lvl="2" indent="-288223" defTabSz="572516">
              <a:spcBef>
                <a:spcPts val="500"/>
              </a:spcBef>
              <a:buChar char="✤"/>
              <a:defRPr sz="2156"/>
            </a:pPr>
            <a:r>
              <a:t>HEADERS, qui envoie des en-têtes HTTP compressés ;</a:t>
            </a:r>
          </a:p>
          <a:p>
            <a:pPr marL="1283903" lvl="2" indent="-288223" defTabSz="572516">
              <a:spcBef>
                <a:spcPts val="500"/>
              </a:spcBef>
              <a:buChar char="✤"/>
              <a:defRPr sz="2156"/>
            </a:pPr>
            <a:r>
              <a:t>DATA, envoie le contenu des données binaires ;</a:t>
            </a:r>
          </a:p>
          <a:p>
            <a:pPr marL="1283903" lvl="2" indent="-288223" defTabSz="572516">
              <a:spcBef>
                <a:spcPts val="500"/>
              </a:spcBef>
              <a:buChar char="✤"/>
              <a:defRPr sz="2156"/>
            </a:pPr>
            <a:r>
              <a:t>GOAWAY, veuillez arrêter cette connexion.</a:t>
            </a:r>
          </a:p>
          <a:p>
            <a:pPr marL="812265" lvl="1" indent="-314425" defTabSz="572516">
              <a:spcBef>
                <a:spcPts val="700"/>
              </a:spcBef>
              <a:buChar char="✤"/>
              <a:defRPr sz="2352"/>
            </a:pPr>
            <a:r>
              <a:t>Un </a:t>
            </a:r>
            <a:r>
              <a:rPr i="1"/>
              <a:t>push server</a:t>
            </a:r>
            <a:r>
              <a:t> est la réponse à une requête que le client n'a jamais envoyée !</a:t>
            </a:r>
          </a:p>
          <a:p>
            <a:pPr marL="1283903" lvl="2" indent="-288223" defTabSz="572516">
              <a:spcBef>
                <a:spcPts val="500"/>
              </a:spcBef>
              <a:buChar char="✤"/>
              <a:defRPr sz="2156"/>
            </a:pPr>
            <a:r>
              <a:t>Les push serveur ne sont autorisés que si le côté client les a acceptés.</a:t>
            </a:r>
          </a:p>
          <a:p>
            <a:pPr marL="812265" lvl="1" indent="-314425" defTabSz="572516">
              <a:spcBef>
                <a:spcPts val="700"/>
              </a:spcBef>
              <a:buChar char="✤"/>
              <a:defRPr sz="2352"/>
            </a:pPr>
            <a:r>
              <a:t>Voir : </a:t>
            </a:r>
          </a:p>
          <a:p>
            <a:pPr marL="1283903" lvl="2" indent="-288223" defTabSz="572516">
              <a:spcBef>
                <a:spcPts val="500"/>
              </a:spcBef>
              <a:buChar char="✤"/>
              <a:defRPr sz="2156"/>
            </a:pPr>
            <a:r>
              <a:rPr u="sng">
                <a:solidFill>
                  <a:schemeClr val="accent5">
                    <a:satOff val="8112"/>
                    <a:lumOff val="-14630"/>
                  </a:schemeClr>
                </a:solidFill>
                <a:hlinkClick r:id="rId2"/>
              </a:rPr>
              <a:t>https://http3-explained.haxx.se/fr</a:t>
            </a:r>
            <a:r>
              <a:t> </a:t>
            </a:r>
          </a:p>
          <a:p>
            <a:pPr marL="1283903" lvl="2" indent="-288223" defTabSz="572516">
              <a:spcBef>
                <a:spcPts val="500"/>
              </a:spcBef>
              <a:buChar char="✤"/>
              <a:defRPr sz="2156"/>
            </a:pPr>
            <a:r>
              <a:rPr u="sng">
                <a:solidFill>
                  <a:schemeClr val="accent5">
                    <a:satOff val="8112"/>
                    <a:lumOff val="-14630"/>
                  </a:schemeClr>
                </a:solidFill>
                <a:hlinkClick r:id="" action="ppaction://noaction"/>
              </a:rPr>
              <a:t>Ch. 3, § 3.3</a:t>
            </a:r>
            <a:r>
              <a:t> - QUIC</a:t>
            </a:r>
          </a:p>
          <a:p>
            <a:pPr marL="1283903" lvl="2" indent="-288223" defTabSz="572516">
              <a:spcBef>
                <a:spcPts val="500"/>
              </a:spcBef>
              <a:buChar char="✤"/>
              <a:defRPr sz="2156"/>
            </a:pPr>
            <a:r>
              <a:rPr u="sng">
                <a:solidFill>
                  <a:schemeClr val="accent5">
                    <a:satOff val="8112"/>
                    <a:lumOff val="-14630"/>
                  </a:schemeClr>
                </a:solidFill>
                <a:hlinkClick r:id="rId3"/>
              </a:rPr>
              <a:t>https://www.bortzmeyer.org/9114.html</a:t>
            </a:r>
          </a:p>
        </p:txBody>
      </p:sp>
      <p:sp>
        <p:nvSpPr>
          <p:cNvPr id="436" name="2.2 - Le web  HTTP"/>
          <p:cNvSpPr txBox="1">
            <a:spLocks noGrp="1"/>
          </p:cNvSpPr>
          <p:nvPr>
            <p:ph type="body" idx="21"/>
          </p:nvPr>
        </p:nvSpPr>
        <p:spPr>
          <a:prstGeom prst="rect">
            <a:avLst/>
          </a:prstGeom>
        </p:spPr>
        <p:txBody>
          <a:bodyPr/>
          <a:lstStyle>
            <a:lvl1pPr>
              <a:tabLst>
                <a:tab pos="12039600" algn="r"/>
              </a:tabLst>
            </a:lvl1pPr>
          </a:lstStyle>
          <a:p>
            <a:r>
              <a:t>2.2 - Le web 	HTTP</a:t>
            </a:r>
          </a:p>
        </p:txBody>
      </p:sp>
      <p:sp>
        <p:nvSpPr>
          <p:cNvPr id="437"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40" name="HTTP…"/>
          <p:cNvSpPr txBox="1">
            <a:spLocks noGrp="1"/>
          </p:cNvSpPr>
          <p:nvPr>
            <p:ph type="body" idx="1"/>
          </p:nvPr>
        </p:nvSpPr>
        <p:spPr>
          <a:prstGeom prst="rect">
            <a:avLst/>
          </a:prstGeom>
        </p:spPr>
        <p:txBody>
          <a:bodyPr/>
          <a:lstStyle/>
          <a:p>
            <a:r>
              <a:t>HTTP</a:t>
            </a:r>
            <a:br/>
            <a:endParaRPr/>
          </a:p>
          <a:p>
            <a:pPr marL="828842" lvl="1" indent="-320842">
              <a:buChar char="✤"/>
            </a:pPr>
            <a:r>
              <a:t>Quelques logiciels serveur populaires :</a:t>
            </a:r>
          </a:p>
          <a:p>
            <a:pPr marL="1310105" lvl="2" indent="-294105">
              <a:buChar char="✤"/>
            </a:pPr>
            <a:r>
              <a:t>Nginx  (30 % des sites web)</a:t>
            </a:r>
          </a:p>
          <a:p>
            <a:pPr marL="1310105" lvl="2" indent="-294105">
              <a:buChar char="✤"/>
            </a:pPr>
            <a:r>
              <a:t>Apache HTTP Server (25 % des sites web)</a:t>
            </a:r>
          </a:p>
          <a:p>
            <a:pPr marL="1310105" lvl="2" indent="-294105">
              <a:buChar char="✤"/>
            </a:pPr>
            <a:r>
              <a:t>Cloudflare server</a:t>
            </a:r>
          </a:p>
          <a:p>
            <a:pPr marL="1310105" lvl="2" indent="-294105">
              <a:buChar char="✤"/>
            </a:pPr>
            <a:r>
              <a:t>LiteSpeed Web Server</a:t>
            </a:r>
          </a:p>
          <a:p>
            <a:pPr marL="1310105" lvl="2" indent="-294105">
              <a:buChar char="✤"/>
            </a:pPr>
            <a:r>
              <a:t>Caddy</a:t>
            </a:r>
          </a:p>
          <a:p>
            <a:pPr marL="1310105" lvl="2" indent="-294105">
              <a:buChar char="✤"/>
            </a:pPr>
            <a:r>
              <a:t>Apache Tomcat (Un serveur l’application)</a:t>
            </a:r>
          </a:p>
          <a:p>
            <a:pPr marL="828842" lvl="1" indent="-320842">
              <a:buChar char="✤"/>
            </a:pPr>
            <a:r>
              <a:t>Voir aussi :</a:t>
            </a:r>
          </a:p>
          <a:p>
            <a:pPr marL="1310105" lvl="2" indent="-294105">
              <a:buChar char="✤"/>
            </a:pPr>
            <a:r>
              <a:t> MS IIS (Internet Information Services) ; Node.js ; Freenginx</a:t>
            </a:r>
            <a:br/>
            <a:endParaRPr/>
          </a:p>
          <a:p>
            <a:pPr marL="828842" lvl="1" indent="-320842">
              <a:buChar char="✤"/>
            </a:pPr>
            <a:r>
              <a:t>Voir sur Geekflare : </a:t>
            </a:r>
            <a:r>
              <a:rPr u="sng">
                <a:solidFill>
                  <a:srgbClr val="000099"/>
                </a:solidFill>
                <a:hlinkClick r:id="rId2"/>
              </a:rPr>
              <a:t>6 serveurs Web Open Source pour les petits et grands sites</a:t>
            </a:r>
          </a:p>
          <a:p>
            <a:pPr marL="828842" lvl="1" indent="-320842">
              <a:buChar char="✤"/>
            </a:pPr>
            <a:r>
              <a:t>Guide </a:t>
            </a:r>
            <a:r>
              <a:rPr u="sng">
                <a:solidFill>
                  <a:schemeClr val="accent5">
                    <a:satOff val="8112"/>
                    <a:lumOff val="-14630"/>
                  </a:schemeClr>
                </a:solidFill>
                <a:hlinkClick r:id="rId3"/>
              </a:rPr>
              <a:t>Apache HTTP Server</a:t>
            </a:r>
            <a:r>
              <a:t> - Stéphane ROBERT</a:t>
            </a:r>
          </a:p>
        </p:txBody>
      </p:sp>
      <p:sp>
        <p:nvSpPr>
          <p:cNvPr id="441" name="2.2 - Le web  HTTP"/>
          <p:cNvSpPr txBox="1">
            <a:spLocks noGrp="1"/>
          </p:cNvSpPr>
          <p:nvPr>
            <p:ph type="body" idx="21"/>
          </p:nvPr>
        </p:nvSpPr>
        <p:spPr>
          <a:prstGeom prst="rect">
            <a:avLst/>
          </a:prstGeom>
        </p:spPr>
        <p:txBody>
          <a:bodyPr/>
          <a:lstStyle>
            <a:lvl1pPr>
              <a:tabLst>
                <a:tab pos="12039600" algn="r"/>
              </a:tabLst>
            </a:lvl1pPr>
          </a:lstStyle>
          <a:p>
            <a:r>
              <a:t>2.2 - Le web 	HTTP</a:t>
            </a:r>
          </a:p>
        </p:txBody>
      </p:sp>
      <p:sp>
        <p:nvSpPr>
          <p:cNvPr id="442"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45" name="HTTP…"/>
          <p:cNvSpPr txBox="1">
            <a:spLocks noGrp="1"/>
          </p:cNvSpPr>
          <p:nvPr>
            <p:ph type="body" idx="1"/>
          </p:nvPr>
        </p:nvSpPr>
        <p:spPr>
          <a:prstGeom prst="rect">
            <a:avLst/>
          </a:prstGeom>
        </p:spPr>
        <p:txBody>
          <a:bodyPr/>
          <a:lstStyle/>
          <a:p>
            <a:r>
              <a:t>HTTP</a:t>
            </a:r>
            <a:br/>
            <a:endParaRPr/>
          </a:p>
          <a:p>
            <a:pPr marL="828842" lvl="1" indent="-320842">
              <a:buChar char="✤"/>
            </a:pPr>
            <a:r>
              <a:t>Quelques logiciels client :</a:t>
            </a:r>
          </a:p>
          <a:p>
            <a:pPr marL="1310105" lvl="2" indent="-294105">
              <a:buChar char="✤"/>
            </a:pPr>
            <a:r>
              <a:t>NCSA Mosaic (1993 à 1997)</a:t>
            </a:r>
          </a:p>
          <a:p>
            <a:pPr marL="1310105" lvl="2" indent="-294105">
              <a:buChar char="✤"/>
            </a:pPr>
            <a:r>
              <a:t>Netscape Navigator (1995 à 2008)</a:t>
            </a:r>
          </a:p>
          <a:p>
            <a:pPr marL="1310105" lvl="2" indent="-294105">
              <a:buChar char="✤"/>
            </a:pPr>
            <a:r>
              <a:t>Internet Explorer (1995) très déprécié et remplacé par :</a:t>
            </a:r>
          </a:p>
          <a:p>
            <a:pPr marL="1310105" lvl="2" indent="-294105">
              <a:buChar char="✤"/>
            </a:pPr>
            <a:r>
              <a:rPr u="sng">
                <a:solidFill>
                  <a:srgbClr val="000099"/>
                </a:solidFill>
                <a:hlinkClick r:id="rId3"/>
              </a:rPr>
              <a:t>Microsoft Edge</a:t>
            </a:r>
            <a:r>
              <a:t> (2015 - project </a:t>
            </a:r>
            <a:r>
              <a:rPr b="1"/>
              <a:t>Spartan</a:t>
            </a:r>
            <a:r>
              <a:t>) un nouveau navigateur pour Windows 10 et 11 sur PC, tablette et smarphone</a:t>
            </a:r>
          </a:p>
          <a:p>
            <a:pPr marL="1310105" lvl="2" indent="-294105">
              <a:buChar char="✤"/>
            </a:pPr>
            <a:r>
              <a:t>Mozilla Firefox (2004)</a:t>
            </a:r>
          </a:p>
          <a:p>
            <a:pPr marL="1310105" lvl="2" indent="-294105">
              <a:buChar char="✤"/>
            </a:pPr>
            <a:r>
              <a:t>Opera (1994)</a:t>
            </a:r>
          </a:p>
          <a:p>
            <a:pPr marL="1310105" lvl="2" indent="-294105">
              <a:buChar char="✤"/>
            </a:pPr>
            <a:r>
              <a:t>Safari (2003)</a:t>
            </a:r>
          </a:p>
          <a:p>
            <a:pPr marL="1310105" lvl="2" indent="-294105">
              <a:buChar char="✤"/>
            </a:pPr>
            <a:r>
              <a:t>Chrome (2008)</a:t>
            </a:r>
          </a:p>
          <a:p>
            <a:pPr marL="1310105" lvl="2" indent="-294105">
              <a:buChar char="✤"/>
            </a:pPr>
            <a:r>
              <a:t>Brave (2016)</a:t>
            </a:r>
          </a:p>
          <a:p>
            <a:pPr marL="828842" lvl="1" indent="-320842">
              <a:buChar char="✤"/>
            </a:pPr>
            <a:r>
              <a:t>Autres utilitaires :</a:t>
            </a:r>
          </a:p>
          <a:p>
            <a:pPr marL="1310105" lvl="2" indent="-294105">
              <a:buChar char="✤"/>
            </a:pPr>
            <a:r>
              <a:rPr b="1"/>
              <a:t>Wget</a:t>
            </a:r>
            <a:r>
              <a:t> : outil de ligne de commande qui permet de télécharger des fichiers dans votre répertoire actif</a:t>
            </a:r>
          </a:p>
          <a:p>
            <a:pPr marL="1310105" lvl="2" indent="-294105">
              <a:buChar char="✤"/>
            </a:pPr>
            <a:r>
              <a:rPr b="1"/>
              <a:t>cURL</a:t>
            </a:r>
            <a:r>
              <a:t> : cf. Page suivante.</a:t>
            </a:r>
          </a:p>
        </p:txBody>
      </p:sp>
      <p:sp>
        <p:nvSpPr>
          <p:cNvPr id="446" name="2.2 - Le web  HTTP"/>
          <p:cNvSpPr txBox="1">
            <a:spLocks noGrp="1"/>
          </p:cNvSpPr>
          <p:nvPr>
            <p:ph type="body" idx="21"/>
          </p:nvPr>
        </p:nvSpPr>
        <p:spPr>
          <a:prstGeom prst="rect">
            <a:avLst/>
          </a:prstGeom>
        </p:spPr>
        <p:txBody>
          <a:bodyPr/>
          <a:lstStyle>
            <a:lvl1pPr>
              <a:tabLst>
                <a:tab pos="12039600" algn="r"/>
              </a:tabLst>
            </a:lvl1pPr>
          </a:lstStyle>
          <a:p>
            <a:r>
              <a:t>2.2 - Le web 	HTTP</a:t>
            </a:r>
          </a:p>
        </p:txBody>
      </p:sp>
      <p:sp>
        <p:nvSpPr>
          <p:cNvPr id="447"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52" name="cURL, client URL request library ou see URL  ou curl URL request library…"/>
          <p:cNvSpPr txBox="1">
            <a:spLocks noGrp="1"/>
          </p:cNvSpPr>
          <p:nvPr>
            <p:ph type="body" idx="1"/>
          </p:nvPr>
        </p:nvSpPr>
        <p:spPr>
          <a:xfrm>
            <a:off x="355600" y="1633625"/>
            <a:ext cx="12293600" cy="7445327"/>
          </a:xfrm>
          <a:prstGeom prst="rect">
            <a:avLst/>
          </a:prstGeom>
        </p:spPr>
        <p:txBody>
          <a:bodyPr/>
          <a:lstStyle/>
          <a:p>
            <a:pPr marL="374315" indent="-374315">
              <a:spcBef>
                <a:spcPts val="1600"/>
              </a:spcBef>
            </a:pPr>
            <a:r>
              <a:t>cURL, </a:t>
            </a:r>
            <a:r>
              <a:rPr i="1"/>
              <a:t>client URL request library </a:t>
            </a:r>
            <a:r>
              <a:t>ou</a:t>
            </a:r>
            <a:r>
              <a:rPr i="1"/>
              <a:t> see URL </a:t>
            </a:r>
            <a:br>
              <a:rPr i="1"/>
            </a:br>
            <a:r>
              <a:rPr b="0" i="1"/>
              <a:t>ou</a:t>
            </a:r>
            <a:r>
              <a:rPr i="1"/>
              <a:t> curl URL request library</a:t>
            </a:r>
          </a:p>
          <a:p>
            <a:pPr marL="374315" indent="-374315">
              <a:spcBef>
                <a:spcPts val="1600"/>
              </a:spcBef>
            </a:pPr>
            <a:endParaRPr i="1"/>
          </a:p>
          <a:p>
            <a:pPr marL="828842" lvl="1" indent="-320842">
              <a:buChar char="✤"/>
            </a:pPr>
            <a:r>
              <a:t>Utilitaire en ligne de commande qui repose sur une bibliothèque </a:t>
            </a:r>
            <a:r>
              <a:rPr i="1"/>
              <a:t>libcurl</a:t>
            </a:r>
          </a:p>
          <a:p>
            <a:pPr marL="828842" lvl="1" indent="-320842">
              <a:buChar char="✤"/>
            </a:pPr>
            <a:r>
              <a:t>Permet de lire, créer ou modifier une ressource à l’aide d’une URL.</a:t>
            </a:r>
          </a:p>
          <a:p>
            <a:pPr marL="828842" lvl="1" indent="-320842">
              <a:buChar char="✤"/>
            </a:pPr>
            <a:r>
              <a:t>Usage : voir </a:t>
            </a:r>
            <a:r>
              <a:rPr>
                <a:solidFill>
                  <a:schemeClr val="accent5">
                    <a:satOff val="8112"/>
                    <a:lumOff val="-14630"/>
                  </a:schemeClr>
                </a:solidFill>
                <a:latin typeface="Menlo Regular"/>
                <a:ea typeface="Menlo Regular"/>
                <a:cs typeface="Menlo Regular"/>
                <a:sym typeface="Menlo Regular"/>
              </a:rPr>
              <a:t>curl -h</a:t>
            </a:r>
          </a:p>
          <a:p>
            <a:pPr marL="828842" lvl="1" indent="-320842">
              <a:buChar char="✤"/>
            </a:pPr>
            <a:r>
              <a:t>Exemple : </a:t>
            </a:r>
          </a:p>
          <a:p>
            <a:pPr marL="954505" lvl="2" indent="-294105">
              <a:buChar char="✤"/>
            </a:pPr>
            <a:r>
              <a:rPr>
                <a:solidFill>
                  <a:schemeClr val="accent5">
                    <a:satOff val="8112"/>
                    <a:lumOff val="-14630"/>
                  </a:schemeClr>
                </a:solidFill>
                <a:latin typeface="Menlo Regular"/>
                <a:ea typeface="Menlo Regular"/>
                <a:cs typeface="Menlo Regular"/>
                <a:sym typeface="Menlo Regular"/>
              </a:rPr>
              <a:t>curl -I </a:t>
            </a:r>
            <a:r>
              <a:rPr>
                <a:solidFill>
                  <a:schemeClr val="accent5">
                    <a:satOff val="8112"/>
                    <a:lumOff val="-14630"/>
                  </a:schemeClr>
                </a:solidFill>
                <a:latin typeface="Menlo Regular"/>
                <a:ea typeface="Menlo Regular"/>
                <a:cs typeface="Menlo Regular"/>
                <a:sym typeface="Menlo Regular"/>
                <a:hlinkClick r:id="rId3"/>
              </a:rPr>
              <a:t>https://amio-millau.fr</a:t>
            </a:r>
            <a:r>
              <a:rPr>
                <a:solidFill>
                  <a:schemeClr val="accent5">
                    <a:satOff val="8112"/>
                    <a:lumOff val="-14630"/>
                  </a:schemeClr>
                </a:solidFill>
                <a:latin typeface="Menlo Regular"/>
                <a:ea typeface="Menlo Regular"/>
                <a:cs typeface="Menlo Regular"/>
                <a:sym typeface="Menlo Regular"/>
              </a:rPr>
              <a:t>  </a:t>
            </a:r>
            <a:r>
              <a:rPr sz="2400"/>
              <a:t># requête HTTPS méthode HEAD</a:t>
            </a:r>
          </a:p>
          <a:p>
            <a:pPr marL="954505" lvl="2" indent="-294105">
              <a:buChar char="✤"/>
            </a:pPr>
            <a:r>
              <a:rPr>
                <a:solidFill>
                  <a:schemeClr val="accent5">
                    <a:satOff val="8112"/>
                    <a:lumOff val="-14630"/>
                  </a:schemeClr>
                </a:solidFill>
                <a:latin typeface="Menlo Regular"/>
                <a:ea typeface="Menlo Regular"/>
                <a:cs typeface="Menlo Regular"/>
                <a:sym typeface="Menlo Regular"/>
              </a:rPr>
              <a:t>curl 'https://rsx102.seancetenante.com/documents/fichier10M.txt' -H 'User-Agent: Mozilla/5.0 (Macintosh; Intel Mac OS X 10.11; rv:78.0) Gecko/20100101 Firefox/78.0' -H 'Accept: text/plain'</a:t>
            </a:r>
          </a:p>
          <a:p>
            <a:pPr marL="954505" lvl="2" indent="-294105">
              <a:buChar char="✤"/>
            </a:pPr>
            <a:endParaRPr>
              <a:solidFill>
                <a:schemeClr val="accent5">
                  <a:satOff val="8112"/>
                  <a:lumOff val="-14630"/>
                </a:schemeClr>
              </a:solidFill>
              <a:latin typeface="Menlo Regular"/>
              <a:ea typeface="Menlo Regular"/>
              <a:cs typeface="Menlo Regular"/>
              <a:sym typeface="Menlo Regular"/>
            </a:endParaRPr>
          </a:p>
          <a:p>
            <a:pPr marL="828842" lvl="1" indent="-320842">
              <a:buChar char="✤"/>
            </a:pPr>
            <a:r>
              <a:t>Voir : </a:t>
            </a:r>
          </a:p>
          <a:p>
            <a:pPr marL="954505" lvl="2" indent="-294105">
              <a:buChar char="✤"/>
            </a:pPr>
            <a:r>
              <a:rPr u="sng">
                <a:solidFill>
                  <a:schemeClr val="accent5">
                    <a:satOff val="8112"/>
                    <a:lumOff val="-14630"/>
                  </a:schemeClr>
                </a:solidFill>
                <a:hlinkClick r:id="rId4"/>
              </a:rPr>
              <a:t>https://ec.haxx.se</a:t>
            </a:r>
          </a:p>
          <a:p>
            <a:pPr marL="954505" lvl="2" indent="-294105">
              <a:buChar char="✤"/>
            </a:pPr>
            <a:r>
              <a:rPr u="sng">
                <a:solidFill>
                  <a:schemeClr val="accent5">
                    <a:satOff val="8112"/>
                    <a:lumOff val="-14630"/>
                  </a:schemeClr>
                </a:solidFill>
                <a:hlinkClick r:id="rId5"/>
              </a:rPr>
              <a:t>https://www.it-connect.fr/curl-loutil-testeur-des-protocoles-divers/</a:t>
            </a:r>
          </a:p>
        </p:txBody>
      </p:sp>
      <p:sp>
        <p:nvSpPr>
          <p:cNvPr id="453" name="2.2 - Le web  HTTP"/>
          <p:cNvSpPr txBox="1">
            <a:spLocks noGrp="1"/>
          </p:cNvSpPr>
          <p:nvPr>
            <p:ph type="body" idx="21"/>
          </p:nvPr>
        </p:nvSpPr>
        <p:spPr>
          <a:prstGeom prst="rect">
            <a:avLst/>
          </a:prstGeom>
        </p:spPr>
        <p:txBody>
          <a:bodyPr/>
          <a:lstStyle>
            <a:lvl1pPr>
              <a:tabLst>
                <a:tab pos="12039600" algn="r"/>
              </a:tabLst>
            </a:lvl1pPr>
          </a:lstStyle>
          <a:p>
            <a:r>
              <a:t>2.2 - Le web 	HTTP</a:t>
            </a:r>
          </a:p>
        </p:txBody>
      </p:sp>
      <p:sp>
        <p:nvSpPr>
          <p:cNvPr id="454"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pic>
        <p:nvPicPr>
          <p:cNvPr id="455" name="curl-logo.svg" descr="curl-logo.svg"/>
          <p:cNvPicPr>
            <a:picLocks noChangeAspect="1"/>
          </p:cNvPicPr>
          <p:nvPr/>
        </p:nvPicPr>
        <p:blipFill>
          <a:blip r:embed="rId6"/>
          <a:stretch>
            <a:fillRect/>
          </a:stretch>
        </p:blipFill>
        <p:spPr>
          <a:xfrm>
            <a:off x="9995593" y="1633625"/>
            <a:ext cx="2578430" cy="774282"/>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60" name="HTML et CSS…"/>
          <p:cNvSpPr txBox="1">
            <a:spLocks noGrp="1"/>
          </p:cNvSpPr>
          <p:nvPr>
            <p:ph type="body" idx="1"/>
          </p:nvPr>
        </p:nvSpPr>
        <p:spPr>
          <a:prstGeom prst="rect">
            <a:avLst/>
          </a:prstGeom>
        </p:spPr>
        <p:txBody>
          <a:bodyPr/>
          <a:lstStyle/>
          <a:p>
            <a:r>
              <a:t>HTML et CSS</a:t>
            </a:r>
            <a:br/>
            <a:endParaRPr/>
          </a:p>
          <a:p>
            <a:pPr marL="828842" lvl="1" indent="-320842">
              <a:buChar char="✤"/>
            </a:pPr>
            <a:r>
              <a:t>HTML, </a:t>
            </a:r>
            <a:r>
              <a:rPr i="1"/>
              <a:t>HyperText Markup Language</a:t>
            </a:r>
          </a:p>
          <a:p>
            <a:pPr marL="828842" lvl="1" indent="-320842">
              <a:buChar char="✤"/>
            </a:pPr>
            <a:r>
              <a:t>C’est le langage de description de page web, constitué de balises et interprété par le navigateur.</a:t>
            </a:r>
          </a:p>
          <a:p>
            <a:pPr marL="1310105" lvl="2" indent="-294105">
              <a:buChar char="✤"/>
            </a:pPr>
            <a:r>
              <a:t>C’est une simplification de SGML (</a:t>
            </a:r>
            <a:r>
              <a:rPr i="1"/>
              <a:t>Standard Generalized Markup Language</a:t>
            </a:r>
            <a:r>
              <a:t>), norme ISO </a:t>
            </a:r>
            <a:br/>
            <a:r>
              <a:t>de description de documents.</a:t>
            </a:r>
          </a:p>
          <a:p>
            <a:pPr marL="1310105" lvl="2" indent="-294105">
              <a:buChar char="✤"/>
            </a:pPr>
            <a:r>
              <a:t>HTML décrit la présentation du document, qui reste statique. L'interactivité se limite aux liens hypertextes (les hyperliens) qui permettent d’afficher une autre page.</a:t>
            </a:r>
          </a:p>
          <a:p>
            <a:pPr marL="1310105" lvl="2" indent="-294105">
              <a:buChar char="✤"/>
            </a:pPr>
            <a:r>
              <a:t>HTML a évolué en différentes versions jusqu’à une version 4.0 qui perdure depuis 1999. Certains préfèrent une variante basée sur XML, avec une version XHTML 1.0.</a:t>
            </a:r>
          </a:p>
          <a:p>
            <a:pPr marL="1310105" lvl="2" indent="-294105">
              <a:buChar char="✤"/>
            </a:pPr>
            <a:r>
              <a:t>HTML 5.0, normalisé en octobre 2014, apporte de grandes et bonnes nouveautés.</a:t>
            </a:r>
          </a:p>
          <a:p>
            <a:pPr marL="828842" lvl="1" indent="-320842">
              <a:buChar char="✤"/>
            </a:pPr>
            <a:r>
              <a:t>HTML est lié à la structure d’une page web. </a:t>
            </a:r>
          </a:p>
          <a:p>
            <a:pPr marL="828842" lvl="1" indent="-320842">
              <a:buChar char="✤"/>
            </a:pPr>
            <a:r>
              <a:t>CSS, </a:t>
            </a:r>
            <a:r>
              <a:rPr i="1"/>
              <a:t>Cascading Style Sheets</a:t>
            </a:r>
            <a:r>
              <a:t> (Feuille de styles en cascade)</a:t>
            </a:r>
          </a:p>
          <a:p>
            <a:pPr marL="1310105" lvl="2" indent="-294105">
              <a:buChar char="✤"/>
            </a:pPr>
            <a:r>
              <a:t>Ce langage offre des outils avancés permettant la mise en page et la présentation du contenu de pages web.</a:t>
            </a:r>
          </a:p>
          <a:p>
            <a:pPr marL="1310105" lvl="2" indent="-294105">
              <a:buChar char="✤"/>
            </a:pPr>
            <a:r>
              <a:t>CSS3 reste en cours de spécification.</a:t>
            </a:r>
          </a:p>
        </p:txBody>
      </p:sp>
      <p:sp>
        <p:nvSpPr>
          <p:cNvPr id="461" name="2.2 - Le web HTML et CSS"/>
          <p:cNvSpPr txBox="1">
            <a:spLocks noGrp="1"/>
          </p:cNvSpPr>
          <p:nvPr>
            <p:ph type="body" idx="21"/>
          </p:nvPr>
        </p:nvSpPr>
        <p:spPr>
          <a:prstGeom prst="rect">
            <a:avLst/>
          </a:prstGeom>
        </p:spPr>
        <p:txBody>
          <a:bodyPr/>
          <a:lstStyle>
            <a:lvl1pPr>
              <a:tabLst>
                <a:tab pos="12039600" algn="r"/>
              </a:tabLst>
            </a:lvl1pPr>
          </a:lstStyle>
          <a:p>
            <a:r>
              <a:t>2.2 - Le web	HTML et CSS</a:t>
            </a:r>
          </a:p>
        </p:txBody>
      </p:sp>
      <p:sp>
        <p:nvSpPr>
          <p:cNvPr id="462"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67" name="JavaScript…"/>
          <p:cNvSpPr txBox="1">
            <a:spLocks noGrp="1"/>
          </p:cNvSpPr>
          <p:nvPr>
            <p:ph type="body" idx="1"/>
          </p:nvPr>
        </p:nvSpPr>
        <p:spPr>
          <a:prstGeom prst="rect">
            <a:avLst/>
          </a:prstGeom>
        </p:spPr>
        <p:txBody>
          <a:bodyPr/>
          <a:lstStyle/>
          <a:p>
            <a:r>
              <a:t>JavaScript</a:t>
            </a:r>
            <a:br/>
            <a:endParaRPr/>
          </a:p>
          <a:p>
            <a:pPr marL="828842" lvl="1" indent="-320842">
              <a:buChar char="✤"/>
            </a:pPr>
            <a:r>
              <a:t>JavaScript est un langage de script, reposant sur de la programmation événementielle. </a:t>
            </a:r>
          </a:p>
          <a:p>
            <a:pPr marL="1310105" lvl="2" indent="-294105">
              <a:buChar char="✤"/>
            </a:pPr>
            <a:r>
              <a:t>Le code et les fonctions sont incluses dans le code d’une page HTML et exécutées, sur le client web, soit à différents niveaux du cycle de vie de la page, soit en réponse à certaines actions de l’utilisateur.</a:t>
            </a:r>
            <a:br/>
            <a:endParaRPr/>
          </a:p>
          <a:p>
            <a:pPr marL="828842" lvl="1" indent="-320842">
              <a:buChar char="✤"/>
            </a:pPr>
            <a:r>
              <a:t>Par exemple, JavaScript :</a:t>
            </a:r>
          </a:p>
          <a:p>
            <a:pPr marL="1310105" lvl="2" indent="-294105">
              <a:buChar char="✤"/>
            </a:pPr>
            <a:r>
              <a:t>aide à contrôler les données saisies dans des formulaires HTML </a:t>
            </a:r>
          </a:p>
          <a:p>
            <a:pPr marL="1310105" lvl="2" indent="-294105">
              <a:buChar char="✤"/>
            </a:pPr>
            <a:r>
              <a:t>ou bien permet d’interagir avec le document HTML via l'interface DOM (</a:t>
            </a:r>
            <a:r>
              <a:rPr i="1"/>
              <a:t>Document Object Model</a:t>
            </a:r>
            <a:r>
              <a:t>).</a:t>
            </a:r>
            <a:br/>
            <a:endParaRPr/>
          </a:p>
          <a:p>
            <a:pPr marL="828842" lvl="1" indent="-320842">
              <a:buChar char="✤"/>
            </a:pPr>
            <a:r>
              <a:t>Le ‘</a:t>
            </a:r>
            <a:r>
              <a:rPr i="1"/>
              <a:t>Document Object Model</a:t>
            </a:r>
            <a:r>
              <a:t>’ décrit la structure et le contenu des pages web.</a:t>
            </a:r>
          </a:p>
        </p:txBody>
      </p:sp>
      <p:sp>
        <p:nvSpPr>
          <p:cNvPr id="468" name="2.2 - Le web JavaScript"/>
          <p:cNvSpPr txBox="1">
            <a:spLocks noGrp="1"/>
          </p:cNvSpPr>
          <p:nvPr>
            <p:ph type="body" idx="21"/>
          </p:nvPr>
        </p:nvSpPr>
        <p:spPr>
          <a:prstGeom prst="rect">
            <a:avLst/>
          </a:prstGeom>
        </p:spPr>
        <p:txBody>
          <a:bodyPr/>
          <a:lstStyle>
            <a:lvl1pPr>
              <a:tabLst>
                <a:tab pos="12039600" algn="r"/>
              </a:tabLst>
            </a:lvl1pPr>
          </a:lstStyle>
          <a:p>
            <a:r>
              <a:t>2.2 - Le web	JavaScript</a:t>
            </a:r>
          </a:p>
        </p:txBody>
      </p:sp>
      <p:sp>
        <p:nvSpPr>
          <p:cNvPr id="469"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72" name="Ajax…"/>
          <p:cNvSpPr txBox="1">
            <a:spLocks noGrp="1"/>
          </p:cNvSpPr>
          <p:nvPr>
            <p:ph type="body" idx="1"/>
          </p:nvPr>
        </p:nvSpPr>
        <p:spPr>
          <a:prstGeom prst="rect">
            <a:avLst/>
          </a:prstGeom>
        </p:spPr>
        <p:txBody>
          <a:bodyPr/>
          <a:lstStyle/>
          <a:p>
            <a:pPr marL="477519" indent="-477519" defTabSz="549148">
              <a:spcBef>
                <a:spcPts val="1100"/>
              </a:spcBef>
              <a:defRPr sz="2632"/>
            </a:pPr>
            <a:r>
              <a:t>Ajax</a:t>
            </a:r>
          </a:p>
          <a:p>
            <a:pPr marL="779111" marR="23876" lvl="1" indent="-301591" defTabSz="549148">
              <a:spcBef>
                <a:spcPts val="700"/>
              </a:spcBef>
              <a:buChar char="✤"/>
              <a:defRPr sz="2256"/>
            </a:pPr>
            <a:r>
              <a:t>Ajax, </a:t>
            </a:r>
            <a:r>
              <a:rPr i="1"/>
              <a:t>Asynchronous JavaScript and XML,</a:t>
            </a:r>
            <a:r>
              <a:t> est une combinaison de technologies comme  : </a:t>
            </a:r>
          </a:p>
          <a:p>
            <a:pPr marL="1231498" lvl="2" indent="-276458" defTabSz="549148">
              <a:spcBef>
                <a:spcPts val="500"/>
              </a:spcBef>
              <a:buChar char="✤"/>
              <a:defRPr sz="2068"/>
            </a:pPr>
            <a:r>
              <a:rPr b="1"/>
              <a:t>JavaScript</a:t>
            </a:r>
            <a:r>
              <a:t> et </a:t>
            </a:r>
            <a:r>
              <a:rPr b="1"/>
              <a:t>DOM</a:t>
            </a:r>
            <a:r>
              <a:t> (Document Object Model), qui sont utilisés pour modifier l'information présentée dans le navigateur par programmation.</a:t>
            </a:r>
          </a:p>
          <a:p>
            <a:pPr marL="1231498" lvl="2" indent="-276458" defTabSz="549148">
              <a:spcBef>
                <a:spcPts val="500"/>
              </a:spcBef>
              <a:buChar char="✤"/>
              <a:defRPr sz="2068"/>
            </a:pPr>
            <a:r>
              <a:t>l'objet XMLHttpRequest, alias XHR, est utilisé pour dialoguer de manière asynchrone avec le serveur Web.</a:t>
            </a:r>
          </a:p>
          <a:p>
            <a:pPr marL="1231498" lvl="2" indent="-276458" defTabSz="549148">
              <a:spcBef>
                <a:spcPts val="500"/>
              </a:spcBef>
              <a:buChar char="✤"/>
              <a:defRPr sz="2068"/>
            </a:pPr>
            <a:r>
              <a:t>CSS (Cascading Style Sheets ; feuilles de style en cascade) </a:t>
            </a:r>
          </a:p>
          <a:p>
            <a:pPr marL="1231498" lvl="2" indent="-276458" defTabSz="549148">
              <a:spcBef>
                <a:spcPts val="500"/>
              </a:spcBef>
              <a:buChar char="✤"/>
              <a:defRPr sz="2068"/>
            </a:pPr>
            <a:r>
              <a:t>XML, utilisé pour l’échange de données. En alternative, les applications Ajax peuvent utiliser les fichiers texte ou JSON (JavaScript Object Notation).</a:t>
            </a:r>
          </a:p>
          <a:p>
            <a:pPr marL="779111" lvl="1" indent="-301591" defTabSz="549148">
              <a:spcBef>
                <a:spcPts val="700"/>
              </a:spcBef>
              <a:buChar char="✤"/>
              <a:defRPr sz="2256"/>
            </a:pPr>
            <a:r>
              <a:t>Ajax permet de développer des sites web dynamiques (et des applications). Il s’inscrit dans la mode du </a:t>
            </a:r>
            <a:r>
              <a:rPr i="1"/>
              <a:t>Web 2.0</a:t>
            </a:r>
            <a:r>
              <a:t>.</a:t>
            </a:r>
          </a:p>
          <a:p>
            <a:pPr marL="779111" lvl="1" indent="-301591" defTabSz="549148">
              <a:spcBef>
                <a:spcPts val="700"/>
              </a:spcBef>
              <a:buChar char="✤"/>
              <a:defRPr sz="2256"/>
            </a:pPr>
            <a:r>
              <a:t>Avec cette nouvelle architecture, trois concepts sont utilisés :</a:t>
            </a:r>
          </a:p>
          <a:p>
            <a:pPr marL="1231498" lvl="2" indent="-276458" defTabSz="549148">
              <a:spcBef>
                <a:spcPts val="500"/>
              </a:spcBef>
              <a:buChar char="✤"/>
              <a:defRPr sz="2068"/>
            </a:pPr>
            <a:r>
              <a:rPr b="1"/>
              <a:t>Des événements légers coté serveur</a:t>
            </a:r>
            <a:r>
              <a:t> : des composants d’une application web peuvent effectuer des petites requêtes sur le serveur, pour obtenir des informations qui ne vont modifier qu’une partie du DOM ; le rafraichissement complet de la page n’est pas nécessaire.</a:t>
            </a:r>
          </a:p>
          <a:p>
            <a:pPr marL="1231498" lvl="2" indent="-276458" defTabSz="549148">
              <a:spcBef>
                <a:spcPts val="500"/>
              </a:spcBef>
              <a:buChar char="✤"/>
              <a:defRPr sz="2068" spc="-20"/>
            </a:pPr>
            <a:r>
              <a:rPr b="1"/>
              <a:t>Asynchronisme</a:t>
            </a:r>
            <a:r>
              <a:t> : les requêtes envoyées ne bloquent pas le navigateur, se sorte que l’utilisateur peut utiliser d’autres parties de l’application. L’interface graphique peut l’informer de la requête en cours.</a:t>
            </a:r>
          </a:p>
          <a:p>
            <a:pPr marL="1231498" lvl="2" indent="-276458" defTabSz="549148">
              <a:spcBef>
                <a:spcPts val="500"/>
              </a:spcBef>
              <a:buChar char="✤"/>
              <a:defRPr sz="2068"/>
            </a:pPr>
            <a:r>
              <a:rPr b="1"/>
              <a:t>Généralisation</a:t>
            </a:r>
            <a:r>
              <a:t> : tout événement de l’utilisateur  (clic souris, survol du pointeur, action sur des touches du clavier) peut déclencher une requête asynchrone.</a:t>
            </a:r>
          </a:p>
        </p:txBody>
      </p:sp>
      <p:sp>
        <p:nvSpPr>
          <p:cNvPr id="473" name="2.2 - Le web Ajax"/>
          <p:cNvSpPr txBox="1">
            <a:spLocks noGrp="1"/>
          </p:cNvSpPr>
          <p:nvPr>
            <p:ph type="body" idx="21"/>
          </p:nvPr>
        </p:nvSpPr>
        <p:spPr>
          <a:prstGeom prst="rect">
            <a:avLst/>
          </a:prstGeom>
        </p:spPr>
        <p:txBody>
          <a:bodyPr/>
          <a:lstStyle>
            <a:lvl1pPr>
              <a:tabLst>
                <a:tab pos="12039600" algn="r"/>
              </a:tabLst>
            </a:lvl1pPr>
          </a:lstStyle>
          <a:p>
            <a:r>
              <a:t>2.2 - Le web	Ajax</a:t>
            </a:r>
          </a:p>
        </p:txBody>
      </p:sp>
      <p:sp>
        <p:nvSpPr>
          <p:cNvPr id="474"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pic>
        <p:nvPicPr>
          <p:cNvPr id="475" name="Image" descr="Image"/>
          <p:cNvPicPr>
            <a:picLocks noChangeAspect="1"/>
          </p:cNvPicPr>
          <p:nvPr/>
        </p:nvPicPr>
        <p:blipFill>
          <a:blip r:embed="rId2"/>
          <a:stretch>
            <a:fillRect/>
          </a:stretch>
        </p:blipFill>
        <p:spPr>
          <a:xfrm>
            <a:off x="11097936" y="1485963"/>
            <a:ext cx="1683002" cy="811208"/>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78" name="CGI ; Scripts coté serveur…"/>
          <p:cNvSpPr txBox="1">
            <a:spLocks noGrp="1"/>
          </p:cNvSpPr>
          <p:nvPr>
            <p:ph type="body" idx="1"/>
          </p:nvPr>
        </p:nvSpPr>
        <p:spPr>
          <a:prstGeom prst="rect">
            <a:avLst/>
          </a:prstGeom>
        </p:spPr>
        <p:txBody>
          <a:bodyPr/>
          <a:lstStyle/>
          <a:p>
            <a:r>
              <a:t>CGI ; Scripts coté serveur</a:t>
            </a:r>
            <a:br/>
            <a:endParaRPr/>
          </a:p>
          <a:p>
            <a:pPr marL="828842" lvl="1" indent="-320842">
              <a:buChar char="✤"/>
            </a:pPr>
            <a:r>
              <a:t>CGI , </a:t>
            </a:r>
            <a:r>
              <a:rPr i="1"/>
              <a:t>Common Gateway Interface</a:t>
            </a:r>
            <a:r>
              <a:t>  (littéralement : Interface de passerelle commune...)</a:t>
            </a:r>
            <a:br/>
            <a:endParaRPr/>
          </a:p>
          <a:p>
            <a:pPr marL="828842" lvl="1" indent="-320842">
              <a:buChar char="✤"/>
            </a:pPr>
            <a:r>
              <a:t>Avec les formulaires, qui existent depuis HTML 2.0, il est devenu nécessaire de construire coté serveur des pages web dynamiques, générées en fonction de données saisies par l’utilisateur.</a:t>
            </a:r>
          </a:p>
        </p:txBody>
      </p:sp>
      <p:sp>
        <p:nvSpPr>
          <p:cNvPr id="479" name="2.2 - Le web CGI"/>
          <p:cNvSpPr txBox="1">
            <a:spLocks noGrp="1"/>
          </p:cNvSpPr>
          <p:nvPr>
            <p:ph type="body" idx="21"/>
          </p:nvPr>
        </p:nvSpPr>
        <p:spPr>
          <a:prstGeom prst="rect">
            <a:avLst/>
          </a:prstGeom>
        </p:spPr>
        <p:txBody>
          <a:bodyPr/>
          <a:lstStyle>
            <a:lvl1pPr>
              <a:tabLst>
                <a:tab pos="12039600" algn="r"/>
              </a:tabLst>
            </a:lvl1pPr>
          </a:lstStyle>
          <a:p>
            <a:r>
              <a:t>2.2 - Le web	CGI</a:t>
            </a:r>
          </a:p>
        </p:txBody>
      </p:sp>
      <p:sp>
        <p:nvSpPr>
          <p:cNvPr id="480"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83" name="CGI ; Scripts coté serveur…"/>
          <p:cNvSpPr txBox="1">
            <a:spLocks noGrp="1"/>
          </p:cNvSpPr>
          <p:nvPr>
            <p:ph type="body" idx="1"/>
          </p:nvPr>
        </p:nvSpPr>
        <p:spPr>
          <a:prstGeom prst="rect">
            <a:avLst/>
          </a:prstGeom>
        </p:spPr>
        <p:txBody>
          <a:bodyPr/>
          <a:lstStyle/>
          <a:p>
            <a:r>
              <a:t>CGI ; Scripts coté serveur</a:t>
            </a:r>
            <a:br/>
            <a:endParaRPr/>
          </a:p>
          <a:p>
            <a:pPr marL="828842" lvl="1" indent="-320842">
              <a:buChar char="✤"/>
            </a:pPr>
            <a:r>
              <a:t>Voici un exemple :</a:t>
            </a:r>
          </a:p>
          <a:p>
            <a:pPr marL="1310105" lvl="2" indent="-294105">
              <a:buChar char="✤"/>
            </a:pPr>
            <a:r>
              <a:t>➀ L’utilisateur, après avoir rempli les champs d’un formulaire d’une page web, clique sur un bouton ‘Submit’ ;</a:t>
            </a:r>
          </a:p>
          <a:p>
            <a:pPr marL="1310105" lvl="2" indent="-294105">
              <a:buChar char="✤"/>
            </a:pPr>
            <a:r>
              <a:t>➁ Le navigateur envoie une requête HTTP : </a:t>
            </a:r>
          </a:p>
          <a:p>
            <a:pPr marL="1791368" lvl="3" indent="-267368">
              <a:buSzPct val="70000"/>
              <a:buChar char="✤"/>
            </a:pPr>
            <a:r>
              <a:t>avec l’URL généralement indiquée comme valeur de l’attribut ‘action’ de la balise &lt;form&gt; ;</a:t>
            </a:r>
          </a:p>
          <a:p>
            <a:pPr marL="1791368" lvl="3" indent="-267368">
              <a:buSzPct val="70000"/>
              <a:buChar char="✤"/>
            </a:pPr>
            <a:r>
              <a:t>et en associant les données saisies soit en fin d’URL (méthode GET) soit dans le corps de la requête HTTP (méthode POST) ;</a:t>
            </a:r>
          </a:p>
          <a:p>
            <a:pPr marL="1310105" lvl="2" indent="-294105">
              <a:buChar char="✤"/>
            </a:pPr>
            <a:r>
              <a:t>➂ Le serveur HTTP :</a:t>
            </a:r>
          </a:p>
          <a:p>
            <a:pPr marL="1791368" lvl="3" indent="-267368">
              <a:buSzPct val="70000"/>
              <a:buChar char="✤"/>
            </a:pPr>
            <a:r>
              <a:t>reçoit la requête ;</a:t>
            </a:r>
          </a:p>
          <a:p>
            <a:pPr marL="1791368" lvl="3" indent="-267368">
              <a:buSzPct val="70000"/>
              <a:buChar char="✤"/>
            </a:pPr>
            <a:r>
              <a:t>lance un programme ou un script de type CGI, </a:t>
            </a:r>
            <a:r>
              <a:rPr i="1"/>
              <a:t>Common Gateway Interface</a:t>
            </a:r>
            <a:r>
              <a:t>...</a:t>
            </a:r>
          </a:p>
          <a:p>
            <a:pPr marL="1791368" lvl="3" indent="-267368">
              <a:buSzPct val="70000"/>
              <a:buChar char="✤"/>
            </a:pPr>
            <a:r>
              <a:t>qui récupère les données soit via des variables d'environnement (méthode GET), soit dans un flux d’entrée (méthode POST) ;</a:t>
            </a:r>
          </a:p>
          <a:p>
            <a:pPr marL="1310105" lvl="2" indent="-294105">
              <a:buChar char="✤"/>
            </a:pPr>
            <a:r>
              <a:t>➃ Ce programme procède aux traitements en fonction des données transmises et retourne une page web relayée par le serveur HTTP ;</a:t>
            </a:r>
          </a:p>
          <a:p>
            <a:pPr marL="1310105" lvl="2" indent="-294105">
              <a:buChar char="✤"/>
            </a:pPr>
            <a:r>
              <a:t>➄ Le navigateur affiche la page web résultante.</a:t>
            </a:r>
          </a:p>
        </p:txBody>
      </p:sp>
      <p:sp>
        <p:nvSpPr>
          <p:cNvPr id="484" name="2.2 - Le web CGI"/>
          <p:cNvSpPr txBox="1">
            <a:spLocks noGrp="1"/>
          </p:cNvSpPr>
          <p:nvPr>
            <p:ph type="body" idx="21"/>
          </p:nvPr>
        </p:nvSpPr>
        <p:spPr>
          <a:prstGeom prst="rect">
            <a:avLst/>
          </a:prstGeom>
        </p:spPr>
        <p:txBody>
          <a:bodyPr/>
          <a:lstStyle>
            <a:lvl1pPr>
              <a:tabLst>
                <a:tab pos="12039600" algn="r"/>
              </a:tabLst>
            </a:lvl1pPr>
          </a:lstStyle>
          <a:p>
            <a:r>
              <a:t>2.2 - Le web	CGI</a:t>
            </a:r>
          </a:p>
        </p:txBody>
      </p:sp>
      <p:sp>
        <p:nvSpPr>
          <p:cNvPr id="485"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réambule"/>
          <p:cNvSpPr txBox="1">
            <a:spLocks noGrp="1"/>
          </p:cNvSpPr>
          <p:nvPr>
            <p:ph type="title"/>
          </p:nvPr>
        </p:nvSpPr>
        <p:spPr>
          <a:prstGeom prst="rect">
            <a:avLst/>
          </a:prstGeom>
        </p:spPr>
        <p:txBody>
          <a:bodyPr/>
          <a:lstStyle>
            <a:lvl1pPr defTabSz="432308">
              <a:defRPr sz="3404" spc="-68"/>
            </a:lvl1pPr>
          </a:lstStyle>
          <a:p>
            <a:r>
              <a:t>Préambule</a:t>
            </a:r>
          </a:p>
        </p:txBody>
      </p:sp>
      <p:sp>
        <p:nvSpPr>
          <p:cNvPr id="164" name="Rappel"/>
          <p:cNvSpPr txBox="1">
            <a:spLocks noGrp="1"/>
          </p:cNvSpPr>
          <p:nvPr>
            <p:ph type="body" idx="21"/>
          </p:nvPr>
        </p:nvSpPr>
        <p:spPr>
          <a:prstGeom prst="rect">
            <a:avLst/>
          </a:prstGeom>
        </p:spPr>
        <p:txBody>
          <a:bodyPr/>
          <a:lstStyle/>
          <a:p>
            <a:r>
              <a:t>Rappel</a:t>
            </a:r>
          </a:p>
        </p:txBody>
      </p:sp>
      <p:sp>
        <p:nvSpPr>
          <p:cNvPr id="165" name="La couche application (Application layer)…"/>
          <p:cNvSpPr txBox="1">
            <a:spLocks noGrp="1"/>
          </p:cNvSpPr>
          <p:nvPr>
            <p:ph type="body" idx="1"/>
          </p:nvPr>
        </p:nvSpPr>
        <p:spPr>
          <a:xfrm>
            <a:off x="355600" y="1684734"/>
            <a:ext cx="12293600" cy="7652389"/>
          </a:xfrm>
          <a:prstGeom prst="rect">
            <a:avLst/>
          </a:prstGeom>
        </p:spPr>
        <p:txBody>
          <a:bodyPr/>
          <a:lstStyle/>
          <a:p>
            <a:r>
              <a:t>La couche application (Application layer)</a:t>
            </a:r>
          </a:p>
          <a:p>
            <a:pPr lvl="1"/>
            <a:r>
              <a:t>C’est le point d’accès aux services réseaux.</a:t>
            </a:r>
          </a:p>
          <a:p>
            <a:pPr lvl="2"/>
            <a:r>
              <a:t>Normes et protocoles proches de l’utilisateur de services communicants.</a:t>
            </a:r>
          </a:p>
          <a:p>
            <a:pPr lvl="2"/>
            <a:r>
              <a:t>Bibliothèques et API (packages, librairies) d’accès à des services tels que :</a:t>
            </a:r>
          </a:p>
          <a:p>
            <a:pPr lvl="3"/>
            <a:r>
              <a:t>Transferts et systèmes de fichiers</a:t>
            </a:r>
          </a:p>
          <a:p>
            <a:pPr lvl="3"/>
            <a:r>
              <a:t>Courrier électronique</a:t>
            </a:r>
          </a:p>
          <a:p>
            <a:pPr lvl="3"/>
            <a:r>
              <a:t>Messagerie instantanée</a:t>
            </a:r>
          </a:p>
          <a:p>
            <a:pPr lvl="3"/>
            <a:r>
              <a:t>VoIP, ToIP ; visioconférence</a:t>
            </a:r>
          </a:p>
          <a:p>
            <a:pPr lvl="3"/>
            <a:r>
              <a:t>Exécution de travaux ou de sessions à distance</a:t>
            </a:r>
          </a:p>
          <a:p>
            <a:pPr lvl="3"/>
            <a:r>
              <a:t>Consultation et gestion d’annuaires</a:t>
            </a:r>
          </a:p>
          <a:p>
            <a:pPr lvl="1"/>
            <a:endParaRPr/>
          </a:p>
          <a:p>
            <a:pPr lvl="1"/>
            <a:r>
              <a:t>Dans l’architecture liée à internet, on considère plutôt :</a:t>
            </a:r>
          </a:p>
          <a:p>
            <a:pPr lvl="2"/>
            <a:r>
              <a:t>La couche </a:t>
            </a:r>
            <a:r>
              <a:rPr b="1"/>
              <a:t>application</a:t>
            </a:r>
            <a:r>
              <a:t> de l’architecture TCP/IP</a:t>
            </a:r>
          </a:p>
          <a:p>
            <a:pPr lvl="2"/>
            <a:r>
              <a:t>Pour le modèle lié à internet, on regroupe sous le terme de couche Application les couches session, présentation et application d’OSI (les couches supérieures d’OSI).</a:t>
            </a:r>
          </a:p>
        </p:txBody>
      </p:sp>
      <p:sp>
        <p:nvSpPr>
          <p:cNvPr id="166" name="Numéro de diapositive"/>
          <p:cNvSpPr txBox="1">
            <a:spLocks noGrp="1"/>
          </p:cNvSpPr>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88" name="CGI ; Scripts coté serveur…"/>
          <p:cNvSpPr txBox="1">
            <a:spLocks noGrp="1"/>
          </p:cNvSpPr>
          <p:nvPr>
            <p:ph type="body" idx="1"/>
          </p:nvPr>
        </p:nvSpPr>
        <p:spPr>
          <a:prstGeom prst="rect">
            <a:avLst/>
          </a:prstGeom>
        </p:spPr>
        <p:txBody>
          <a:bodyPr/>
          <a:lstStyle/>
          <a:p>
            <a:r>
              <a:t>CGI ; Scripts coté serveur</a:t>
            </a:r>
            <a:br/>
            <a:endParaRPr/>
          </a:p>
          <a:p>
            <a:pPr marL="828842" lvl="1" indent="-320842">
              <a:buChar char="✤"/>
            </a:pPr>
            <a:r>
              <a:t>Nota : </a:t>
            </a:r>
          </a:p>
          <a:p>
            <a:pPr marL="828842" lvl="1" indent="-320842">
              <a:buChar char="✤"/>
            </a:pPr>
            <a:r>
              <a:t>En ➂ , on préfère actuellement les variantes suivantes :</a:t>
            </a:r>
          </a:p>
          <a:p>
            <a:pPr marL="1310105" lvl="2" indent="-294105">
              <a:buChar char="✤"/>
            </a:pPr>
            <a:r>
              <a:t>FastCGI : cela permet de lancer le programme qu’une fois. Il reste ensuite en cache pour une utilisation ultérieure</a:t>
            </a:r>
          </a:p>
          <a:p>
            <a:pPr marL="1310105" lvl="2" indent="-294105">
              <a:buChar char="✤"/>
            </a:pPr>
            <a:r>
              <a:t>Les interprèteurs sont maintenant intégrés au sein du serveur HTTP sous forme de modules.</a:t>
            </a:r>
          </a:p>
          <a:p>
            <a:pPr marL="828842" lvl="1" indent="-320842">
              <a:buChar char="✤"/>
              <a:defRPr b="1"/>
            </a:pPr>
            <a:r>
              <a:t>Scripts coté serveurs </a:t>
            </a:r>
            <a:br/>
            <a:r>
              <a:rPr b="0"/>
              <a:t>Les CGI sont des programmes compilés ou (très souvent) interprétés. Les langages serveur suivants sont populaires :</a:t>
            </a:r>
          </a:p>
          <a:p>
            <a:pPr marL="1310105" lvl="2" indent="-294105">
              <a:buChar char="✤"/>
            </a:pPr>
            <a:r>
              <a:t>Perl</a:t>
            </a:r>
          </a:p>
          <a:p>
            <a:pPr marL="1310105" lvl="2" indent="-294105">
              <a:buChar char="✤"/>
            </a:pPr>
            <a:r>
              <a:t>Python</a:t>
            </a:r>
          </a:p>
          <a:p>
            <a:pPr marL="1310105" lvl="2" indent="-294105">
              <a:buChar char="✤"/>
            </a:pPr>
            <a:r>
              <a:t>JSP (Java Server Pages)</a:t>
            </a:r>
          </a:p>
          <a:p>
            <a:pPr marL="1310105" lvl="2" indent="-294105">
              <a:buChar char="✤"/>
            </a:pPr>
            <a:r>
              <a:t>ASP (Active Server Pages)</a:t>
            </a:r>
          </a:p>
          <a:p>
            <a:pPr marL="1310105" lvl="2" indent="-294105">
              <a:buChar char="✤"/>
            </a:pPr>
            <a:r>
              <a:t>PHP (PHP HyperText Preprocessor)</a:t>
            </a:r>
          </a:p>
          <a:p>
            <a:pPr marL="1310105" lvl="2" indent="-294105">
              <a:buChar char="✤"/>
            </a:pPr>
            <a:r>
              <a:t>Servlets (avec Java)</a:t>
            </a:r>
          </a:p>
        </p:txBody>
      </p:sp>
      <p:sp>
        <p:nvSpPr>
          <p:cNvPr id="489" name="2.2 - Le web CGI"/>
          <p:cNvSpPr txBox="1">
            <a:spLocks noGrp="1"/>
          </p:cNvSpPr>
          <p:nvPr>
            <p:ph type="body" idx="21"/>
          </p:nvPr>
        </p:nvSpPr>
        <p:spPr>
          <a:prstGeom prst="rect">
            <a:avLst/>
          </a:prstGeom>
        </p:spPr>
        <p:txBody>
          <a:bodyPr/>
          <a:lstStyle>
            <a:lvl1pPr>
              <a:tabLst>
                <a:tab pos="12039600" algn="r"/>
              </a:tabLst>
            </a:lvl1pPr>
          </a:lstStyle>
          <a:p>
            <a:r>
              <a:t>2.2 - Le web	CGI</a:t>
            </a:r>
          </a:p>
        </p:txBody>
      </p:sp>
      <p:sp>
        <p:nvSpPr>
          <p:cNvPr id="490"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495" name="Introduction…"/>
          <p:cNvSpPr txBox="1">
            <a:spLocks noGrp="1"/>
          </p:cNvSpPr>
          <p:nvPr>
            <p:ph type="body" idx="1"/>
          </p:nvPr>
        </p:nvSpPr>
        <p:spPr>
          <a:prstGeom prst="rect">
            <a:avLst/>
          </a:prstGeom>
        </p:spPr>
        <p:txBody>
          <a:bodyPr/>
          <a:lstStyle/>
          <a:p>
            <a:r>
              <a:t>Introduction</a:t>
            </a:r>
          </a:p>
          <a:p>
            <a:pPr marL="828842" lvl="1" indent="-320842">
              <a:buChar char="✤"/>
            </a:pPr>
            <a:r>
              <a:t>XML est un langage de description adapté à la représentation structurée de données.</a:t>
            </a:r>
          </a:p>
          <a:p>
            <a:pPr marL="828842" lvl="1" indent="-320842">
              <a:buChar char="✤"/>
            </a:pPr>
            <a:r>
              <a:t>C’est un langage </a:t>
            </a:r>
            <a:r>
              <a:rPr b="1"/>
              <a:t>extensible</a:t>
            </a:r>
            <a:r>
              <a:t>, utilisant des balises (</a:t>
            </a:r>
            <a:r>
              <a:rPr b="1" i="1"/>
              <a:t>markup</a:t>
            </a:r>
            <a:r>
              <a:t>).</a:t>
            </a:r>
          </a:p>
          <a:p>
            <a:pPr marL="828842" lvl="1" indent="-320842">
              <a:buChar char="✤"/>
            </a:pPr>
            <a:r>
              <a:t>Un document XML est un fichier texte fortement structuré, destiné à représenter tout type de données.</a:t>
            </a:r>
          </a:p>
          <a:p>
            <a:pPr marL="828842" lvl="1" indent="-320842">
              <a:buChar char="✤"/>
            </a:pPr>
            <a:r>
              <a:t>Un inconvénient de HTML est qu’il ne permet pas de séparer la forme du contenu d’un document. XML peut servir à décrire un </a:t>
            </a:r>
            <a:r>
              <a:rPr b="1"/>
              <a:t>contenu</a:t>
            </a:r>
            <a:r>
              <a:t> ; la forme, le cas échéant, dépend de feuilles de styles associées.</a:t>
            </a:r>
          </a:p>
          <a:p>
            <a:pPr marL="828842" lvl="1" indent="-320842">
              <a:buChar char="✤"/>
            </a:pPr>
            <a:r>
              <a:t>XML, dérivé de SGML (</a:t>
            </a:r>
            <a:r>
              <a:rPr i="1"/>
              <a:t>Standard Generalized Markup Language</a:t>
            </a:r>
            <a:r>
              <a:t>), est un standard d’échange de données normalisé par W3C (</a:t>
            </a:r>
            <a:r>
              <a:rPr i="1"/>
              <a:t>World Wide Web Contorsium</a:t>
            </a:r>
            <a:r>
              <a:t>) : la version 1.0 en 1998 et la version 1.1 en 2004.</a:t>
            </a:r>
          </a:p>
          <a:p>
            <a:pPr marL="828842" lvl="1" indent="-320842">
              <a:buChar char="✤"/>
            </a:pPr>
            <a:r>
              <a:t>XML est utilisé pour :</a:t>
            </a:r>
          </a:p>
          <a:p>
            <a:pPr marL="1310105" lvl="2" indent="-294105">
              <a:buChar char="✤"/>
            </a:pPr>
            <a:r>
              <a:t>stocker ou échanger des données ;</a:t>
            </a:r>
          </a:p>
          <a:p>
            <a:pPr marL="1310105" lvl="2" indent="-294105">
              <a:buChar char="✤"/>
            </a:pPr>
            <a:r>
              <a:t>définir des langages, comme XHTML, SVG, etc.</a:t>
            </a:r>
          </a:p>
        </p:txBody>
      </p:sp>
      <p:sp>
        <p:nvSpPr>
          <p:cNvPr id="496" name="2.3 - XML ; Extensible Markup Language Introduction"/>
          <p:cNvSpPr txBox="1">
            <a:spLocks noGrp="1"/>
          </p:cNvSpPr>
          <p:nvPr>
            <p:ph type="body" idx="21"/>
          </p:nvPr>
        </p:nvSpPr>
        <p:spPr>
          <a:prstGeom prst="rect">
            <a:avLst/>
          </a:prstGeom>
        </p:spPr>
        <p:txBody>
          <a:bodyPr/>
          <a:lstStyle>
            <a:lvl1pPr>
              <a:tabLst>
                <a:tab pos="12039600" algn="r"/>
              </a:tabLst>
            </a:lvl1pPr>
          </a:lstStyle>
          <a:p>
            <a:r>
              <a:t>2.3 - XML ; Extensible Markup Language	Introduction</a:t>
            </a:r>
          </a:p>
        </p:txBody>
      </p:sp>
      <p:sp>
        <p:nvSpPr>
          <p:cNvPr id="497"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502" name="Exemples de balises :"/>
          <p:cNvSpPr txBox="1">
            <a:spLocks noGrp="1"/>
          </p:cNvSpPr>
          <p:nvPr>
            <p:ph type="body" idx="1"/>
          </p:nvPr>
        </p:nvSpPr>
        <p:spPr>
          <a:prstGeom prst="rect">
            <a:avLst/>
          </a:prstGeom>
        </p:spPr>
        <p:txBody>
          <a:bodyPr/>
          <a:lstStyle/>
          <a:p>
            <a:endParaRPr/>
          </a:p>
          <a:p>
            <a:r>
              <a:t>Exemples de balises :</a:t>
            </a:r>
          </a:p>
        </p:txBody>
      </p:sp>
      <p:sp>
        <p:nvSpPr>
          <p:cNvPr id="503" name="2.3 - XML ; Extensible Markup Language Introduction"/>
          <p:cNvSpPr txBox="1">
            <a:spLocks noGrp="1"/>
          </p:cNvSpPr>
          <p:nvPr>
            <p:ph type="body" idx="21"/>
          </p:nvPr>
        </p:nvSpPr>
        <p:spPr>
          <a:prstGeom prst="rect">
            <a:avLst/>
          </a:prstGeom>
        </p:spPr>
        <p:txBody>
          <a:bodyPr/>
          <a:lstStyle>
            <a:lvl1pPr>
              <a:tabLst>
                <a:tab pos="12039600" algn="r"/>
              </a:tabLst>
            </a:lvl1pPr>
          </a:lstStyle>
          <a:p>
            <a:r>
              <a:t>2.3 - XML ; Extensible Markup Language	Introduction</a:t>
            </a:r>
          </a:p>
        </p:txBody>
      </p:sp>
      <p:sp>
        <p:nvSpPr>
          <p:cNvPr id="504"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grpSp>
        <p:nvGrpSpPr>
          <p:cNvPr id="516" name="Grouper"/>
          <p:cNvGrpSpPr/>
          <p:nvPr/>
        </p:nvGrpSpPr>
        <p:grpSpPr>
          <a:xfrm>
            <a:off x="1828742" y="3023339"/>
            <a:ext cx="9347316" cy="3986322"/>
            <a:chOff x="-215899" y="-139700"/>
            <a:chExt cx="9347314" cy="3986320"/>
          </a:xfrm>
        </p:grpSpPr>
        <p:grpSp>
          <p:nvGrpSpPr>
            <p:cNvPr id="507" name="&lt;Titre&gt;…"/>
            <p:cNvGrpSpPr/>
            <p:nvPr/>
          </p:nvGrpSpPr>
          <p:grpSpPr>
            <a:xfrm>
              <a:off x="-215900" y="-139701"/>
              <a:ext cx="9347315" cy="3986322"/>
              <a:chOff x="0" y="0"/>
              <a:chExt cx="9347314" cy="3986320"/>
            </a:xfrm>
          </p:grpSpPr>
          <p:sp>
            <p:nvSpPr>
              <p:cNvPr id="506" name="&lt;Titre&gt;…"/>
              <p:cNvSpPr txBox="1"/>
              <p:nvPr/>
            </p:nvSpPr>
            <p:spPr>
              <a:xfrm>
                <a:off x="215900" y="139700"/>
                <a:ext cx="8915515" cy="3427521"/>
              </a:xfrm>
              <a:prstGeom prst="rect">
                <a:avLst/>
              </a:prstGeom>
              <a:solidFill>
                <a:srgbClr val="E0E0E0"/>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marL="356444" defTabSz="452627">
                  <a:spcBef>
                    <a:spcPts val="0"/>
                  </a:spcBef>
                  <a:defRPr sz="1979" i="0">
                    <a:solidFill>
                      <a:srgbClr val="000000"/>
                    </a:solidFill>
                    <a:latin typeface="Menlo Regular"/>
                    <a:ea typeface="Menlo Regular"/>
                    <a:cs typeface="Menlo Regular"/>
                    <a:sym typeface="Menlo Regular"/>
                  </a:defRPr>
                </a:pPr>
                <a:endParaRPr/>
              </a:p>
              <a:p>
                <a:pPr marL="356444" defTabSz="452627">
                  <a:spcBef>
                    <a:spcPts val="0"/>
                  </a:spcBef>
                  <a:defRPr sz="1979" i="0">
                    <a:solidFill>
                      <a:srgbClr val="000000"/>
                    </a:solidFill>
                    <a:latin typeface="Menlo Regular"/>
                    <a:ea typeface="Menlo Regular"/>
                    <a:cs typeface="Menlo Regular"/>
                    <a:sym typeface="Menlo Regular"/>
                  </a:defRPr>
                </a:pPr>
                <a:r>
                  <a:t>&lt;Titre&gt;</a:t>
                </a:r>
              </a:p>
              <a:p>
                <a:pPr marL="356444" defTabSz="452627">
                  <a:spcBef>
                    <a:spcPts val="0"/>
                  </a:spcBef>
                  <a:defRPr sz="1979" i="0">
                    <a:solidFill>
                      <a:srgbClr val="000000"/>
                    </a:solidFill>
                    <a:latin typeface="Menlo Regular"/>
                    <a:ea typeface="Menlo Regular"/>
                    <a:cs typeface="Menlo Regular"/>
                    <a:sym typeface="Menlo Regular"/>
                  </a:defRPr>
                </a:pPr>
                <a:r>
                  <a:t>	Cours de réseaux</a:t>
                </a:r>
              </a:p>
              <a:p>
                <a:pPr marL="356444" defTabSz="452627">
                  <a:spcBef>
                    <a:spcPts val="0"/>
                  </a:spcBef>
                  <a:defRPr sz="1979" i="0">
                    <a:solidFill>
                      <a:srgbClr val="000000"/>
                    </a:solidFill>
                    <a:latin typeface="Menlo Regular"/>
                    <a:ea typeface="Menlo Regular"/>
                    <a:cs typeface="Menlo Regular"/>
                    <a:sym typeface="Menlo Regular"/>
                  </a:defRPr>
                </a:pPr>
                <a:r>
                  <a:t>&lt;/Titre&gt;</a:t>
                </a:r>
              </a:p>
              <a:p>
                <a:pPr marL="356444" defTabSz="452627">
                  <a:spcBef>
                    <a:spcPts val="0"/>
                  </a:spcBef>
                  <a:defRPr sz="1979" i="0">
                    <a:solidFill>
                      <a:srgbClr val="000000"/>
                    </a:solidFill>
                    <a:latin typeface="Menlo Regular"/>
                    <a:ea typeface="Menlo Regular"/>
                    <a:cs typeface="Menlo Regular"/>
                    <a:sym typeface="Menlo Regular"/>
                  </a:defRPr>
                </a:pPr>
                <a:endParaRPr/>
              </a:p>
              <a:p>
                <a:pPr marL="356444" defTabSz="452627">
                  <a:spcBef>
                    <a:spcPts val="0"/>
                  </a:spcBef>
                  <a:defRPr sz="1979" i="0">
                    <a:solidFill>
                      <a:srgbClr val="000000"/>
                    </a:solidFill>
                    <a:latin typeface="Menlo Regular"/>
                    <a:ea typeface="Menlo Regular"/>
                    <a:cs typeface="Menlo Regular"/>
                    <a:sym typeface="Menlo Regular"/>
                  </a:defRPr>
                </a:pPr>
                <a:endParaRPr/>
              </a:p>
              <a:p>
                <a:pPr marL="356444" defTabSz="452627">
                  <a:spcBef>
                    <a:spcPts val="0"/>
                  </a:spcBef>
                  <a:defRPr sz="1979" i="0">
                    <a:solidFill>
                      <a:srgbClr val="000000"/>
                    </a:solidFill>
                    <a:latin typeface="Menlo Regular"/>
                    <a:ea typeface="Menlo Regular"/>
                    <a:cs typeface="Menlo Regular"/>
                    <a:sym typeface="Menlo Regular"/>
                  </a:defRPr>
                </a:pPr>
                <a:r>
                  <a:t>&lt;Prix monnaie="Euro"&gt; 27,50 &lt;/Prix&gt;</a:t>
                </a:r>
              </a:p>
              <a:p>
                <a:pPr marL="356444" defTabSz="452627">
                  <a:spcBef>
                    <a:spcPts val="0"/>
                  </a:spcBef>
                  <a:defRPr sz="1979" i="0">
                    <a:solidFill>
                      <a:srgbClr val="000000"/>
                    </a:solidFill>
                    <a:latin typeface="Menlo Regular"/>
                    <a:ea typeface="Menlo Regular"/>
                    <a:cs typeface="Menlo Regular"/>
                    <a:sym typeface="Menlo Regular"/>
                  </a:defRPr>
                </a:pPr>
                <a:endParaRPr/>
              </a:p>
              <a:p>
                <a:pPr marL="356444" defTabSz="452627">
                  <a:spcBef>
                    <a:spcPts val="0"/>
                  </a:spcBef>
                  <a:defRPr sz="1979" i="0">
                    <a:solidFill>
                      <a:srgbClr val="000000"/>
                    </a:solidFill>
                    <a:latin typeface="Menlo Regular"/>
                    <a:ea typeface="Menlo Regular"/>
                    <a:cs typeface="Menlo Regular"/>
                    <a:sym typeface="Menlo Regular"/>
                  </a:defRPr>
                </a:pPr>
                <a:endParaRPr/>
              </a:p>
              <a:p>
                <a:pPr marL="356444" defTabSz="452627">
                  <a:spcBef>
                    <a:spcPts val="0"/>
                  </a:spcBef>
                  <a:defRPr sz="1979" i="0">
                    <a:solidFill>
                      <a:srgbClr val="000000"/>
                    </a:solidFill>
                    <a:latin typeface="Menlo Regular"/>
                    <a:ea typeface="Menlo Regular"/>
                    <a:cs typeface="Menlo Regular"/>
                    <a:sym typeface="Menlo Regular"/>
                  </a:defRPr>
                </a:pPr>
                <a:r>
                  <a:t>&lt;Picture src="/images/network.jpg" /&gt;</a:t>
                </a:r>
              </a:p>
            </p:txBody>
          </p:sp>
          <p:pic>
            <p:nvPicPr>
              <p:cNvPr id="505" name="&lt;Titre&gt;… &lt;Titre&gt;Cours de réseaux&lt;/Titre&gt;&lt;Prix monnaie=&quot;Euro&quot;&gt; 27,50 &lt;/Prix&gt;&lt;Picture src=&quot;/images/network.jpg&quot; /&gt;" descr="&lt;Titre&gt;… &lt;Titre&gt;Cours de réseaux&lt;/Titre&gt;&lt;Prix monnaie=&quot;Euro&quot;&gt; 27,50 &lt;/Prix&gt;&lt;Picture src=&quot;/images/network.jpg&quot; /&gt;"/>
              <p:cNvPicPr>
                <a:picLocks/>
              </p:cNvPicPr>
              <p:nvPr/>
            </p:nvPicPr>
            <p:blipFill>
              <a:blip r:embed="rId2"/>
              <a:stretch>
                <a:fillRect/>
              </a:stretch>
            </p:blipFill>
            <p:spPr>
              <a:xfrm>
                <a:off x="0" y="-1"/>
                <a:ext cx="9347315" cy="3986322"/>
              </a:xfrm>
              <a:prstGeom prst="rect">
                <a:avLst/>
              </a:prstGeom>
              <a:effectLst/>
            </p:spPr>
          </p:pic>
        </p:grpSp>
        <p:sp>
          <p:nvSpPr>
            <p:cNvPr id="508" name="Balise"/>
            <p:cNvSpPr txBox="1"/>
            <p:nvPr/>
          </p:nvSpPr>
          <p:spPr>
            <a:xfrm rot="21300000">
              <a:off x="3073210" y="105385"/>
              <a:ext cx="926730" cy="3141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60000">
                <a:spcBef>
                  <a:spcPts val="0"/>
                </a:spcBef>
                <a:defRPr sz="2000" b="1" i="0">
                  <a:solidFill>
                    <a:srgbClr val="C86953"/>
                  </a:solidFill>
                  <a:latin typeface="Helvetica"/>
                  <a:ea typeface="Helvetica"/>
                  <a:cs typeface="Helvetica"/>
                  <a:sym typeface="Helvetica"/>
                </a:defRPr>
              </a:lvl1pPr>
            </a:lstStyle>
            <a:p>
              <a:r>
                <a:t>Balise</a:t>
              </a:r>
            </a:p>
          </p:txBody>
        </p:sp>
        <p:sp>
          <p:nvSpPr>
            <p:cNvPr id="509" name="Ligne"/>
            <p:cNvSpPr/>
            <p:nvPr/>
          </p:nvSpPr>
          <p:spPr>
            <a:xfrm flipV="1">
              <a:off x="1602305" y="310274"/>
              <a:ext cx="1381761" cy="132087"/>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510" name="Attribut"/>
            <p:cNvSpPr txBox="1"/>
            <p:nvPr/>
          </p:nvSpPr>
          <p:spPr>
            <a:xfrm rot="21300000">
              <a:off x="3761778" y="1047344"/>
              <a:ext cx="1391958" cy="5438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60000">
                <a:spcBef>
                  <a:spcPts val="0"/>
                </a:spcBef>
                <a:defRPr sz="2000" b="1" i="0">
                  <a:solidFill>
                    <a:srgbClr val="C86953"/>
                  </a:solidFill>
                  <a:latin typeface="Helvetica"/>
                  <a:ea typeface="Helvetica"/>
                  <a:cs typeface="Helvetica"/>
                  <a:sym typeface="Helvetica"/>
                </a:defRPr>
              </a:lvl1pPr>
            </a:lstStyle>
            <a:p>
              <a:r>
                <a:t>Attribut</a:t>
              </a:r>
            </a:p>
          </p:txBody>
        </p:sp>
        <p:sp>
          <p:nvSpPr>
            <p:cNvPr id="511" name="Ligne"/>
            <p:cNvSpPr/>
            <p:nvPr/>
          </p:nvSpPr>
          <p:spPr>
            <a:xfrm flipV="1">
              <a:off x="2376570" y="1400786"/>
              <a:ext cx="1379200" cy="357912"/>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512" name="Élément vide…"/>
            <p:cNvSpPr txBox="1"/>
            <p:nvPr/>
          </p:nvSpPr>
          <p:spPr>
            <a:xfrm rot="21300000">
              <a:off x="6435506" y="1587066"/>
              <a:ext cx="2385230" cy="10407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p>
              <a:pPr defTabSz="338400">
                <a:spcBef>
                  <a:spcPts val="0"/>
                </a:spcBef>
                <a:defRPr sz="1879" b="1" i="0">
                  <a:solidFill>
                    <a:srgbClr val="C86953"/>
                  </a:solidFill>
                  <a:latin typeface="Helvetica"/>
                  <a:ea typeface="Helvetica"/>
                  <a:cs typeface="Helvetica"/>
                  <a:sym typeface="Helvetica"/>
                </a:defRPr>
              </a:pPr>
              <a:r>
                <a:t>Élément vide</a:t>
              </a:r>
            </a:p>
            <a:p>
              <a:pPr defTabSz="338400">
                <a:spcBef>
                  <a:spcPts val="0"/>
                </a:spcBef>
                <a:defRPr sz="1692" b="1" i="0">
                  <a:solidFill>
                    <a:srgbClr val="C86953"/>
                  </a:solidFill>
                  <a:latin typeface="Helvetica"/>
                  <a:ea typeface="Helvetica"/>
                  <a:cs typeface="Helvetica"/>
                  <a:sym typeface="Helvetica"/>
                </a:defRPr>
              </a:pPr>
              <a:r>
                <a:t>=&gt; fusion de la balise de fermeture</a:t>
              </a:r>
            </a:p>
          </p:txBody>
        </p:sp>
        <p:sp>
          <p:nvSpPr>
            <p:cNvPr id="513" name="Ligne"/>
            <p:cNvSpPr/>
            <p:nvPr/>
          </p:nvSpPr>
          <p:spPr>
            <a:xfrm flipV="1">
              <a:off x="5649326" y="2350987"/>
              <a:ext cx="675641" cy="381007"/>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514" name="Élément"/>
            <p:cNvSpPr txBox="1"/>
            <p:nvPr/>
          </p:nvSpPr>
          <p:spPr>
            <a:xfrm rot="21300000">
              <a:off x="4768780" y="181472"/>
              <a:ext cx="1177620" cy="3566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defTabSz="360000">
                <a:spcBef>
                  <a:spcPts val="0"/>
                </a:spcBef>
                <a:defRPr sz="2000" b="1" i="0">
                  <a:solidFill>
                    <a:srgbClr val="C86953"/>
                  </a:solidFill>
                  <a:latin typeface="Helvetica"/>
                  <a:ea typeface="Helvetica"/>
                  <a:cs typeface="Helvetica"/>
                  <a:sym typeface="Helvetica"/>
                </a:defRPr>
              </a:lvl1pPr>
            </a:lstStyle>
            <a:p>
              <a:r>
                <a:t>Élément</a:t>
              </a:r>
            </a:p>
          </p:txBody>
        </p:sp>
        <p:sp>
          <p:nvSpPr>
            <p:cNvPr id="515" name="Ligne"/>
            <p:cNvSpPr/>
            <p:nvPr/>
          </p:nvSpPr>
          <p:spPr>
            <a:xfrm flipV="1">
              <a:off x="3119005" y="410274"/>
              <a:ext cx="1550728" cy="352508"/>
            </a:xfrm>
            <a:prstGeom prst="line">
              <a:avLst/>
            </a:prstGeom>
            <a:noFill/>
            <a:ln w="25400" cap="flat">
              <a:solidFill>
                <a:srgbClr val="C86953"/>
              </a:solidFill>
              <a:prstDash val="solid"/>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grpSp>
      <p:sp>
        <p:nvSpPr>
          <p:cNvPr id="517" name="Fig 2.4 - XML : Balise, élement et attribut"/>
          <p:cNvSpPr txBox="1"/>
          <p:nvPr/>
        </p:nvSpPr>
        <p:spPr>
          <a:xfrm>
            <a:off x="1841035" y="7024954"/>
            <a:ext cx="3921226"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rmAutofit/>
          </a:bodyPr>
          <a:lstStyle>
            <a:lvl1pPr defTabSz="450000">
              <a:spcBef>
                <a:spcPts val="0"/>
              </a:spcBef>
              <a:defRPr sz="1600" i="0">
                <a:solidFill>
                  <a:srgbClr val="000000"/>
                </a:solidFill>
                <a:latin typeface="+mn-lt"/>
                <a:ea typeface="+mn-ea"/>
                <a:cs typeface="+mn-cs"/>
                <a:sym typeface="Trebuchet MS"/>
              </a:defRPr>
            </a:lvl1pPr>
          </a:lstStyle>
          <a:p>
            <a:r>
              <a:t>Fig 2.4 - XML : Balise, élement et attribut</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520" name="Utilisation de XML…"/>
          <p:cNvSpPr txBox="1">
            <a:spLocks noGrp="1"/>
          </p:cNvSpPr>
          <p:nvPr>
            <p:ph type="body" idx="1"/>
          </p:nvPr>
        </p:nvSpPr>
        <p:spPr>
          <a:prstGeom prst="rect">
            <a:avLst/>
          </a:prstGeom>
        </p:spPr>
        <p:txBody>
          <a:bodyPr/>
          <a:lstStyle/>
          <a:p>
            <a:r>
              <a:t>Utilisation de XML</a:t>
            </a:r>
          </a:p>
          <a:p>
            <a:pPr marL="828842" lvl="1" indent="-320842">
              <a:buChar char="✤"/>
            </a:pPr>
            <a:r>
              <a:t>Une application liée à XML utilise jusqu’à trois types de documents :</a:t>
            </a:r>
          </a:p>
          <a:p>
            <a:pPr marL="1036052" lvl="1" indent="-401052">
              <a:buClrTx/>
              <a:buSzPct val="100000"/>
              <a:buFontTx/>
              <a:buAutoNum type="arabicPeriod"/>
            </a:pPr>
            <a:r>
              <a:t>Le document XML</a:t>
            </a:r>
          </a:p>
          <a:p>
            <a:pPr marL="1036052" lvl="1" indent="-401052">
              <a:buClrTx/>
              <a:buSzPct val="100000"/>
              <a:buFontTx/>
              <a:buAutoNum type="arabicPeriod"/>
            </a:pPr>
            <a:r>
              <a:t>Le document DTD (</a:t>
            </a:r>
            <a:r>
              <a:rPr i="1"/>
              <a:t>Document Type Definition</a:t>
            </a:r>
            <a:r>
              <a:t>)</a:t>
            </a:r>
          </a:p>
          <a:p>
            <a:pPr marL="1036052" lvl="1" indent="-401052">
              <a:buClrTx/>
              <a:buSzPct val="100000"/>
              <a:buFontTx/>
              <a:buAutoNum type="arabicPeriod"/>
            </a:pPr>
            <a:r>
              <a:t>Une feuille de style XSL (</a:t>
            </a:r>
            <a:r>
              <a:rPr i="1"/>
              <a:t>eXtensible Stylesheet Language</a:t>
            </a:r>
            <a:r>
              <a:t>)</a:t>
            </a:r>
            <a:br/>
            <a:br/>
            <a:endParaRPr/>
          </a:p>
          <a:p>
            <a:r>
              <a:t>➀ Le document XML</a:t>
            </a:r>
          </a:p>
          <a:p>
            <a:pPr marL="828842" lvl="1" indent="-320842">
              <a:buChar char="✤"/>
            </a:pPr>
            <a:r>
              <a:t>Il contient les données du document, structurées à l’aide des marqueurs ou balises.</a:t>
            </a:r>
          </a:p>
          <a:p>
            <a:pPr marL="828842" lvl="1" indent="-320842">
              <a:buChar char="✤"/>
            </a:pPr>
            <a:r>
              <a:t>Il doit être bien formé :</a:t>
            </a:r>
          </a:p>
          <a:p>
            <a:pPr marL="1310105" lvl="2" indent="-294105">
              <a:buChar char="✤"/>
            </a:pPr>
            <a:r>
              <a:t>Il a toujours une et une seule racine, alias </a:t>
            </a:r>
            <a:r>
              <a:rPr i="1"/>
              <a:t>nœud du document</a:t>
            </a:r>
            <a:r>
              <a:t> ;</a:t>
            </a:r>
          </a:p>
          <a:p>
            <a:pPr marL="1310105" lvl="2" indent="-294105">
              <a:buChar char="✤"/>
            </a:pPr>
            <a:r>
              <a:t>Une balise doit toujours être refermée. Sans entrecroisements.</a:t>
            </a:r>
            <a:br/>
            <a:r>
              <a:t>	Ex.  </a:t>
            </a:r>
            <a:r>
              <a:rPr sz="1900">
                <a:solidFill>
                  <a:schemeClr val="accent5">
                    <a:satOff val="8112"/>
                    <a:lumOff val="-14630"/>
                  </a:schemeClr>
                </a:solidFill>
                <a:latin typeface="Menlo Regular"/>
                <a:ea typeface="Menlo Regular"/>
                <a:cs typeface="Menlo Regular"/>
                <a:sym typeface="Menlo Regular"/>
              </a:rPr>
              <a:t>&lt;auteur&gt;</a:t>
            </a:r>
            <a:r>
              <a:rPr sz="1900">
                <a:solidFill>
                  <a:schemeClr val="accent1">
                    <a:hueOff val="54751"/>
                    <a:satOff val="-1697"/>
                    <a:lumOff val="-18038"/>
                  </a:schemeClr>
                </a:solidFill>
                <a:latin typeface="Menlo Regular"/>
                <a:ea typeface="Menlo Regular"/>
                <a:cs typeface="Menlo Regular"/>
                <a:sym typeface="Menlo Regular"/>
              </a:rPr>
              <a:t>Victor</a:t>
            </a:r>
            <a:r>
              <a:rPr sz="1900">
                <a:solidFill>
                  <a:schemeClr val="accent5">
                    <a:satOff val="8112"/>
                    <a:lumOff val="-14630"/>
                  </a:schemeClr>
                </a:solidFill>
                <a:latin typeface="Menlo Regular"/>
                <a:ea typeface="Menlo Regular"/>
                <a:cs typeface="Menlo Regular"/>
                <a:sym typeface="Menlo Regular"/>
              </a:rPr>
              <a:t> &lt;b&gt;</a:t>
            </a:r>
            <a:r>
              <a:rPr sz="1900">
                <a:solidFill>
                  <a:schemeClr val="accent1">
                    <a:hueOff val="54751"/>
                    <a:satOff val="-1697"/>
                    <a:lumOff val="-18038"/>
                  </a:schemeClr>
                </a:solidFill>
                <a:latin typeface="Menlo Regular"/>
                <a:ea typeface="Menlo Regular"/>
                <a:cs typeface="Menlo Regular"/>
                <a:sym typeface="Menlo Regular"/>
              </a:rPr>
              <a:t>Hugo</a:t>
            </a:r>
            <a:r>
              <a:rPr sz="1900">
                <a:solidFill>
                  <a:schemeClr val="accent5">
                    <a:satOff val="8112"/>
                    <a:lumOff val="-14630"/>
                  </a:schemeClr>
                </a:solidFill>
                <a:latin typeface="Menlo Regular"/>
                <a:ea typeface="Menlo Regular"/>
                <a:cs typeface="Menlo Regular"/>
                <a:sym typeface="Menlo Regular"/>
              </a:rPr>
              <a:t>&lt;/b&gt;&lt;/auteur&gt;</a:t>
            </a:r>
          </a:p>
          <a:p>
            <a:pPr marL="1310105" lvl="2" indent="-294105">
              <a:buChar char="✤"/>
            </a:pPr>
            <a:r>
              <a:t>Une balise ne peut pas commencer par  </a:t>
            </a:r>
            <a:r>
              <a:rPr>
                <a:solidFill>
                  <a:schemeClr val="accent5">
                    <a:satOff val="8112"/>
                    <a:lumOff val="-14630"/>
                  </a:schemeClr>
                </a:solidFill>
                <a:latin typeface="Menlo Regular"/>
                <a:ea typeface="Menlo Regular"/>
                <a:cs typeface="Menlo Regular"/>
                <a:sym typeface="Menlo Regular"/>
              </a:rPr>
              <a:t>-. </a:t>
            </a:r>
            <a:r>
              <a:t>et ne peut pas contenir d’espace </a:t>
            </a:r>
            <a:br/>
            <a:r>
              <a:t>ni    </a:t>
            </a:r>
            <a:r>
              <a:rPr>
                <a:solidFill>
                  <a:schemeClr val="accent5">
                    <a:satOff val="8112"/>
                    <a:lumOff val="-14630"/>
                  </a:schemeClr>
                </a:solidFill>
                <a:latin typeface="Menlo Regular"/>
                <a:ea typeface="Menlo Regular"/>
                <a:cs typeface="Menlo Regular"/>
                <a:sym typeface="Menlo Regular"/>
              </a:rPr>
              <a:t>! »#$%&amp;'()*+,/;&lt;=&gt;?@[\]^`{|}~</a:t>
            </a:r>
          </a:p>
          <a:p>
            <a:pPr marL="828842" lvl="1" indent="-320842">
              <a:buChar char="✤"/>
            </a:pPr>
            <a:r>
              <a:t>Voici un exemple de document XML :</a:t>
            </a:r>
          </a:p>
        </p:txBody>
      </p:sp>
      <p:sp>
        <p:nvSpPr>
          <p:cNvPr id="521" name="2.3 - XML ; Extensible Markup Language"/>
          <p:cNvSpPr txBox="1">
            <a:spLocks noGrp="1"/>
          </p:cNvSpPr>
          <p:nvPr>
            <p:ph type="body" idx="21"/>
          </p:nvPr>
        </p:nvSpPr>
        <p:spPr>
          <a:prstGeom prst="rect">
            <a:avLst/>
          </a:prstGeom>
        </p:spPr>
        <p:txBody>
          <a:bodyPr/>
          <a:lstStyle/>
          <a:p>
            <a:r>
              <a:t>2.3 - XML ; Extensible Markup Language</a:t>
            </a:r>
          </a:p>
        </p:txBody>
      </p:sp>
      <p:sp>
        <p:nvSpPr>
          <p:cNvPr id="522"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527" name="Modifier : 2 clics"/>
          <p:cNvSpPr txBox="1">
            <a:spLocks noGrp="1"/>
          </p:cNvSpPr>
          <p:nvPr>
            <p:ph type="body" idx="1"/>
          </p:nvPr>
        </p:nvSpPr>
        <p:spPr>
          <a:prstGeom prst="rect">
            <a:avLst/>
          </a:prstGeom>
        </p:spPr>
        <p:txBody>
          <a:bodyPr/>
          <a:lstStyle/>
          <a:p>
            <a:r>
              <a:t> </a:t>
            </a:r>
          </a:p>
        </p:txBody>
      </p:sp>
      <p:sp>
        <p:nvSpPr>
          <p:cNvPr id="528" name="2.3 - XML ; Extensible Markup Language"/>
          <p:cNvSpPr txBox="1">
            <a:spLocks noGrp="1"/>
          </p:cNvSpPr>
          <p:nvPr>
            <p:ph type="body" idx="21"/>
          </p:nvPr>
        </p:nvSpPr>
        <p:spPr>
          <a:prstGeom prst="rect">
            <a:avLst/>
          </a:prstGeom>
        </p:spPr>
        <p:txBody>
          <a:bodyPr/>
          <a:lstStyle/>
          <a:p>
            <a:r>
              <a:t>2.3 - XML ; Extensible Markup Language</a:t>
            </a:r>
          </a:p>
        </p:txBody>
      </p:sp>
      <p:sp>
        <p:nvSpPr>
          <p:cNvPr id="529"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grpSp>
        <p:nvGrpSpPr>
          <p:cNvPr id="532" name="&lt;?xml version=&quot;1.0&quot; encoding=&quot;iso-8859-1&quot; standalone=&quot;no&quot; ?&gt;…"/>
          <p:cNvGrpSpPr/>
          <p:nvPr/>
        </p:nvGrpSpPr>
        <p:grpSpPr>
          <a:xfrm>
            <a:off x="550846" y="1530349"/>
            <a:ext cx="12405132" cy="7842124"/>
            <a:chOff x="0" y="0"/>
            <a:chExt cx="12405131" cy="7842122"/>
          </a:xfrm>
        </p:grpSpPr>
        <p:sp>
          <p:nvSpPr>
            <p:cNvPr id="531" name="&lt;?xml version=&quot;1.0&quot; encoding=&quot;iso-8859-1&quot; standalone=&quot;no&quot; ?&gt;…"/>
            <p:cNvSpPr txBox="1"/>
            <p:nvPr/>
          </p:nvSpPr>
          <p:spPr>
            <a:xfrm>
              <a:off x="114300" y="76200"/>
              <a:ext cx="12176532" cy="7537323"/>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defTabSz="457200">
                <a:spcBef>
                  <a:spcPts val="0"/>
                </a:spcBef>
                <a:defRPr sz="2000" b="1" i="0">
                  <a:solidFill>
                    <a:srgbClr val="4E1B93"/>
                  </a:solidFill>
                  <a:latin typeface="Menlo Regular"/>
                  <a:ea typeface="Menlo Regular"/>
                  <a:cs typeface="Menlo Regular"/>
                  <a:sym typeface="Menlo Regular"/>
                </a:defRPr>
              </a:pPr>
              <a:r>
                <a:t>&lt;?xml version="1.0" encoding="iso-8859-1" standalone="no" ?&gt; </a:t>
              </a:r>
            </a:p>
            <a:p>
              <a:pPr defTabSz="457200">
                <a:spcBef>
                  <a:spcPts val="0"/>
                </a:spcBef>
                <a:defRPr sz="2000" b="1" i="0">
                  <a:solidFill>
                    <a:srgbClr val="4E1B93"/>
                  </a:solidFill>
                  <a:latin typeface="Menlo Regular"/>
                  <a:ea typeface="Menlo Regular"/>
                  <a:cs typeface="Menlo Regular"/>
                  <a:sym typeface="Menlo Regular"/>
                </a:defRPr>
              </a:pPr>
              <a:r>
                <a:t>&lt;!DOCTYPE biblio SYSTEM "sample.dtd"&gt;</a:t>
              </a:r>
            </a:p>
            <a:p>
              <a:pPr defTabSz="457200">
                <a:spcBef>
                  <a:spcPts val="0"/>
                </a:spcBef>
                <a:tabLst>
                  <a:tab pos="1536700" algn="l"/>
                  <a:tab pos="2616200" algn="l"/>
                </a:tabLst>
                <a:defRPr sz="2000" b="1" i="0">
                  <a:solidFill>
                    <a:srgbClr val="009007"/>
                  </a:solidFill>
                  <a:latin typeface="Menlo Regular"/>
                  <a:ea typeface="Menlo Regular"/>
                  <a:cs typeface="Menlo Regular"/>
                  <a:sym typeface="Menlo Regular"/>
                </a:defRPr>
              </a:pPr>
              <a:r>
                <a:t>&lt;!-- Ci-dessus le prologue : déclaration et DTD utilisé --&gt;</a:t>
              </a:r>
            </a:p>
            <a:p>
              <a:pPr defTabSz="457200">
                <a:spcBef>
                  <a:spcPts val="0"/>
                </a:spcBef>
                <a:tabLst>
                  <a:tab pos="1536700" algn="l"/>
                  <a:tab pos="2616200" algn="l"/>
                </a:tabLst>
                <a:defRPr sz="2000" b="1" i="0">
                  <a:solidFill>
                    <a:srgbClr val="009007"/>
                  </a:solidFill>
                  <a:latin typeface="Menlo Regular"/>
                  <a:ea typeface="Menlo Regular"/>
                  <a:cs typeface="Menlo Regular"/>
                  <a:sym typeface="Menlo Regular"/>
                </a:defRPr>
              </a:pPr>
              <a:r>
                <a:t>&lt;!-- Élément racine --&gt;</a:t>
              </a:r>
              <a:br/>
              <a:r>
                <a:rPr>
                  <a:solidFill>
                    <a:srgbClr val="011B93"/>
                  </a:solidFill>
                </a:rPr>
                <a:t>&lt;biblio&gt;</a:t>
              </a:r>
              <a:br>
                <a:rPr>
                  <a:solidFill>
                    <a:srgbClr val="011B93"/>
                  </a:solidFill>
                </a:rPr>
              </a:br>
              <a:r>
                <a:t>  &lt;!-- Premier enfant --&gt;</a:t>
              </a:r>
              <a:br/>
              <a:r>
                <a:t>  </a:t>
              </a:r>
              <a:r>
                <a:rPr>
                  <a:solidFill>
                    <a:srgbClr val="011B93"/>
                  </a:solidFill>
                </a:rPr>
                <a:t>&lt;livre&gt;</a:t>
              </a:r>
              <a:br>
                <a:rPr>
                  <a:solidFill>
                    <a:srgbClr val="011B93"/>
                  </a:solidFill>
                </a:rPr>
              </a:br>
              <a:r>
                <a:t>    &lt;!-- Élément enfant titre --&gt;</a:t>
              </a:r>
              <a:br/>
              <a:r>
                <a:t>    </a:t>
              </a:r>
              <a:r>
                <a:rPr>
                  <a:solidFill>
                    <a:srgbClr val="011B93"/>
                  </a:solidFill>
                </a:rPr>
                <a:t>&lt;titre&gt;</a:t>
              </a:r>
              <a:r>
                <a:t>Les Misérables</a:t>
              </a:r>
              <a:r>
                <a:rPr>
                  <a:solidFill>
                    <a:srgbClr val="011B93"/>
                  </a:solidFill>
                </a:rPr>
                <a:t>&lt;/titre&gt;</a:t>
              </a:r>
              <a:br>
                <a:rPr>
                  <a:solidFill>
                    <a:srgbClr val="011B93"/>
                  </a:solidFill>
                </a:rPr>
              </a:br>
              <a:r>
                <a:t>    </a:t>
              </a:r>
              <a:r>
                <a:rPr>
                  <a:solidFill>
                    <a:srgbClr val="011B93"/>
                  </a:solidFill>
                </a:rPr>
                <a:t>&lt;auteur&gt;</a:t>
              </a:r>
              <a:r>
                <a:t>Victor Hugo</a:t>
              </a:r>
              <a:r>
                <a:rPr>
                  <a:solidFill>
                    <a:srgbClr val="011B93"/>
                  </a:solidFill>
                </a:rPr>
                <a:t>&lt;/auteur&gt;</a:t>
              </a:r>
              <a:br>
                <a:rPr>
                  <a:solidFill>
                    <a:srgbClr val="011B93"/>
                  </a:solidFill>
                </a:rPr>
              </a:br>
              <a:r>
                <a:t>    </a:t>
              </a:r>
              <a:r>
                <a:rPr>
                  <a:solidFill>
                    <a:srgbClr val="011B93"/>
                  </a:solidFill>
                </a:rPr>
                <a:t>&lt;nb_tomes&gt;</a:t>
              </a:r>
              <a:r>
                <a:t>3</a:t>
              </a:r>
              <a:r>
                <a:rPr>
                  <a:solidFill>
                    <a:srgbClr val="011B93"/>
                  </a:solidFill>
                </a:rPr>
                <a:t>&lt;/nb_tomes&gt;</a:t>
              </a:r>
              <a:br>
                <a:rPr>
                  <a:solidFill>
                    <a:srgbClr val="011B93"/>
                  </a:solidFill>
                </a:rPr>
              </a:br>
              <a:r>
                <a:t>  </a:t>
              </a:r>
              <a:r>
                <a:rPr>
                  <a:solidFill>
                    <a:srgbClr val="011B93"/>
                  </a:solidFill>
                </a:rPr>
                <a:t>&lt;/livre&gt;</a:t>
              </a:r>
              <a:br>
                <a:rPr>
                  <a:solidFill>
                    <a:srgbClr val="011B93"/>
                  </a:solidFill>
                </a:rPr>
              </a:br>
              <a:r>
                <a:t>  </a:t>
              </a:r>
              <a:r>
                <a:rPr>
                  <a:solidFill>
                    <a:srgbClr val="011B93"/>
                  </a:solidFill>
                </a:rPr>
                <a:t>&lt;livre&gt;</a:t>
              </a:r>
              <a:br>
                <a:rPr>
                  <a:solidFill>
                    <a:srgbClr val="011B93"/>
                  </a:solidFill>
                </a:rPr>
              </a:br>
              <a:r>
                <a:t>    </a:t>
              </a:r>
              <a:r>
                <a:rPr>
                  <a:solidFill>
                    <a:srgbClr val="011B93"/>
                  </a:solidFill>
                </a:rPr>
                <a:t>&lt;titre&gt;</a:t>
              </a:r>
              <a:r>
                <a:t>Les Confessions</a:t>
              </a:r>
              <a:r>
                <a:rPr>
                  <a:solidFill>
                    <a:srgbClr val="011B93"/>
                  </a:solidFill>
                </a:rPr>
                <a:t>&lt;/titre&gt;</a:t>
              </a:r>
              <a:br>
                <a:rPr>
                  <a:solidFill>
                    <a:srgbClr val="011B93"/>
                  </a:solidFill>
                </a:rPr>
              </a:br>
              <a:r>
                <a:t>    </a:t>
              </a:r>
              <a:r>
                <a:rPr>
                  <a:solidFill>
                    <a:srgbClr val="011B93"/>
                  </a:solidFill>
                </a:rPr>
                <a:t>&lt;auteur&gt;</a:t>
              </a:r>
              <a:r>
                <a:t>Jean-Jacques Rousseau</a:t>
              </a:r>
              <a:r>
                <a:rPr>
                  <a:solidFill>
                    <a:srgbClr val="011B93"/>
                  </a:solidFill>
                </a:rPr>
                <a:t>&lt;/auteur&gt;</a:t>
              </a:r>
              <a:br>
                <a:rPr>
                  <a:solidFill>
                    <a:srgbClr val="011B93"/>
                  </a:solidFill>
                </a:rPr>
              </a:br>
              <a:r>
                <a:t>    </a:t>
              </a:r>
              <a:r>
                <a:rPr>
                  <a:solidFill>
                    <a:srgbClr val="011B93"/>
                  </a:solidFill>
                </a:rPr>
                <a:t>&lt;auteur&gt;</a:t>
              </a:r>
              <a:r>
                <a:rPr>
                  <a:hlinkClick r:id="rId2"/>
                </a:rPr>
                <a:t>Jacques Perrin</a:t>
              </a:r>
              <a:r>
                <a:rPr>
                  <a:solidFill>
                    <a:srgbClr val="011B93"/>
                  </a:solidFill>
                </a:rPr>
                <a:t>&lt;/auteur&gt;</a:t>
              </a:r>
            </a:p>
            <a:p>
              <a:pPr defTabSz="457200">
                <a:spcBef>
                  <a:spcPts val="0"/>
                </a:spcBef>
                <a:tabLst>
                  <a:tab pos="1536700" algn="l"/>
                  <a:tab pos="2616200" algn="l"/>
                </a:tabLst>
                <a:defRPr sz="2000" b="1" i="0">
                  <a:solidFill>
                    <a:srgbClr val="009007"/>
                  </a:solidFill>
                  <a:latin typeface="Menlo Regular"/>
                  <a:ea typeface="Menlo Regular"/>
                  <a:cs typeface="Menlo Regular"/>
                  <a:sym typeface="Menlo Regular"/>
                </a:defRPr>
              </a:pPr>
              <a:r>
                <a:t>  </a:t>
              </a:r>
              <a:r>
                <a:rPr>
                  <a:solidFill>
                    <a:srgbClr val="011B93"/>
                  </a:solidFill>
                </a:rPr>
                <a:t>&lt;/livre&gt;</a:t>
              </a:r>
              <a:br>
                <a:rPr>
                  <a:solidFill>
                    <a:srgbClr val="011B93"/>
                  </a:solidFill>
                </a:rPr>
              </a:br>
              <a:r>
                <a:t>  </a:t>
              </a:r>
              <a:r>
                <a:rPr>
                  <a:solidFill>
                    <a:srgbClr val="011B93"/>
                  </a:solidFill>
                </a:rPr>
                <a:t>&lt;livre</a:t>
              </a:r>
              <a:r>
                <a:rPr>
                  <a:solidFill>
                    <a:srgbClr val="0436FF"/>
                  </a:solidFill>
                </a:rPr>
                <a:t> </a:t>
              </a:r>
              <a:r>
                <a:rPr>
                  <a:solidFill>
                    <a:srgbClr val="011B93"/>
                  </a:solidFill>
                </a:rPr>
                <a:t>lang="</a:t>
              </a:r>
              <a:r>
                <a:rPr i="1"/>
                <a:t>en</a:t>
              </a:r>
              <a:r>
                <a:rPr>
                  <a:solidFill>
                    <a:srgbClr val="011B93"/>
                  </a:solidFill>
                </a:rPr>
                <a:t>"&gt;</a:t>
              </a:r>
              <a:br>
                <a:rPr>
                  <a:solidFill>
                    <a:srgbClr val="011B93"/>
                  </a:solidFill>
                </a:rPr>
              </a:br>
              <a:r>
                <a:t>    </a:t>
              </a:r>
              <a:r>
                <a:rPr>
                  <a:solidFill>
                    <a:srgbClr val="011B93"/>
                  </a:solidFill>
                </a:rPr>
                <a:t>&lt;titre&gt;</a:t>
              </a:r>
              <a:r>
                <a:t>David Copperfield</a:t>
              </a:r>
              <a:r>
                <a:rPr>
                  <a:solidFill>
                    <a:srgbClr val="011B93"/>
                  </a:solidFill>
                </a:rPr>
                <a:t>&lt;/titre&gt;</a:t>
              </a:r>
              <a:br>
                <a:rPr>
                  <a:solidFill>
                    <a:srgbClr val="011B93"/>
                  </a:solidFill>
                </a:rPr>
              </a:br>
              <a:r>
                <a:t>    </a:t>
              </a:r>
              <a:r>
                <a:rPr>
                  <a:solidFill>
                    <a:srgbClr val="011B93"/>
                  </a:solidFill>
                </a:rPr>
                <a:t>&lt;auteur&gt;</a:t>
              </a:r>
              <a:r>
                <a:t>Charles Dickens</a:t>
              </a:r>
              <a:r>
                <a:rPr>
                  <a:solidFill>
                    <a:srgbClr val="011B93"/>
                  </a:solidFill>
                </a:rPr>
                <a:t>&lt;/auteur&gt;</a:t>
              </a:r>
              <a:br>
                <a:rPr>
                  <a:solidFill>
                    <a:srgbClr val="011B93"/>
                  </a:solidFill>
                </a:rPr>
              </a:br>
              <a:r>
                <a:t>    </a:t>
              </a:r>
              <a:r>
                <a:rPr>
                  <a:solidFill>
                    <a:srgbClr val="011B93"/>
                  </a:solidFill>
                </a:rPr>
                <a:t>&lt;nb_tomes&gt;</a:t>
              </a:r>
              <a:r>
                <a:t>3</a:t>
              </a:r>
              <a:r>
                <a:rPr>
                  <a:solidFill>
                    <a:srgbClr val="011B93"/>
                  </a:solidFill>
                </a:rPr>
                <a:t>&lt;/nb_tomes&gt;</a:t>
              </a:r>
              <a:br>
                <a:rPr>
                  <a:solidFill>
                    <a:srgbClr val="011B93"/>
                  </a:solidFill>
                </a:rPr>
              </a:br>
              <a:r>
                <a:t>  </a:t>
              </a:r>
              <a:r>
                <a:rPr>
                  <a:solidFill>
                    <a:srgbClr val="011B93"/>
                  </a:solidFill>
                </a:rPr>
                <a:t>&lt;/livre&gt;</a:t>
              </a:r>
              <a:br>
                <a:rPr>
                  <a:solidFill>
                    <a:srgbClr val="011B93"/>
                  </a:solidFill>
                </a:rPr>
              </a:br>
              <a:r>
                <a:rPr>
                  <a:solidFill>
                    <a:srgbClr val="011B93"/>
                  </a:solidFill>
                </a:rPr>
                <a:t>&lt;/biblio&gt;</a:t>
              </a:r>
            </a:p>
          </p:txBody>
        </p:sp>
        <p:pic>
          <p:nvPicPr>
            <p:cNvPr id="530" name="&lt;?xml version=&quot;1.0&quot; encoding=&quot;iso-8859-1&quot; standalone=&quot;no&quot; ?&gt;… &lt;?xml version=&quot;1.0&quot; encoding=&quot;iso-8859-1&quot; standalone=&quot;no&quot; ?&gt; &lt;!DOCTYPE biblio SYSTEM &quot;sample.dtd&quot;&gt;&lt;!-- Ci-dessus le prologue : déclaration et DTD utilisé --&gt;&lt;!-- Élément racine --&gt; &lt;biblio&gt;   " descr="&lt;?xml version=&quot;1.0&quot; encoding=&quot;iso-8859-1&quot; standalone=&quot;no&quot; ?&gt;… &lt;?xml version=&quot;1.0&quot; encoding=&quot;iso-8859-1&quot; standalone=&quot;no&quot; ?&gt; &lt;!DOCTYPE biblio SYSTEM &quot;sample.dtd&quot;&gt;&lt;!-- Ci-dessus le prologue : déclaration et DTD utilisé --&gt;&lt;!-- Élément racine --&gt; &lt;biblio&gt;   &lt;!-- Premier enfant --&gt;   &lt;livre&gt;     &lt;!-- Élément enfant titre --&gt;     &lt;titre&gt;Les Misérables&lt;/titre&gt;     &lt;auteur&gt;Victor Hugo&lt;/auteur&gt;     &lt;nb_tomes&gt;3&lt;/nb_tomes&gt;   &lt;/livre&gt;   &lt;livre&gt;     &lt;titre&gt;Les Confessions&lt;/titre&gt;     &lt;auteur&gt;Jean-Jacques Rousseau&lt;/auteur&gt;     &lt;auteur&gt;Jacques Perrin&lt;/auteur&gt;  &lt;/livre&gt;   &lt;livre lang=&quot;en&quot;&gt;     &lt;titre&gt;David Copperfield&lt;/titre&gt;     &lt;auteur&gt;Charles Dickens&lt;/auteur&gt;     &lt;nb_tomes&gt;3&lt;/nb_tomes&gt;   &lt;/livre&gt; &lt;/biblio&gt;"/>
            <p:cNvPicPr>
              <a:picLocks/>
            </p:cNvPicPr>
            <p:nvPr/>
          </p:nvPicPr>
          <p:blipFill>
            <a:blip r:embed="rId3"/>
            <a:stretch>
              <a:fillRect/>
            </a:stretch>
          </p:blipFill>
          <p:spPr>
            <a:xfrm>
              <a:off x="0" y="-1"/>
              <a:ext cx="12405132" cy="7842124"/>
            </a:xfrm>
            <a:prstGeom prst="rect">
              <a:avLst/>
            </a:prstGeom>
            <a:effectLst/>
          </p:spPr>
        </p:pic>
      </p:gr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535" name="Il débute avec un prologue, composé d'une déclaration XML et, en option, d'une déclaration de type de document…"/>
          <p:cNvSpPr txBox="1">
            <a:spLocks noGrp="1"/>
          </p:cNvSpPr>
          <p:nvPr>
            <p:ph type="body" idx="1"/>
          </p:nvPr>
        </p:nvSpPr>
        <p:spPr>
          <a:prstGeom prst="rect">
            <a:avLst/>
          </a:prstGeom>
        </p:spPr>
        <p:txBody>
          <a:bodyPr/>
          <a:lstStyle/>
          <a:p>
            <a:pPr marL="828842" lvl="1" indent="-320842">
              <a:buChar char="✤"/>
            </a:pPr>
            <a:r>
              <a:t>Il débute avec un prologue, composé d'une déclaration XML et, en option, d'une déclaration de type de document</a:t>
            </a:r>
          </a:p>
          <a:p>
            <a:pPr marL="828842" lvl="1" indent="-320842">
              <a:buChar char="✤"/>
            </a:pPr>
            <a:endParaRPr/>
          </a:p>
          <a:p>
            <a:pPr marL="828842" lvl="1" indent="-320842">
              <a:buChar char="✤"/>
            </a:pPr>
            <a:endParaRPr/>
          </a:p>
          <a:p>
            <a:pPr marL="828842" lvl="1" indent="-320842">
              <a:buChar char="✤"/>
            </a:pPr>
            <a:endParaRPr/>
          </a:p>
          <a:p>
            <a:pPr marL="828842" lvl="1" indent="-320842">
              <a:buChar char="✤"/>
            </a:pPr>
            <a:endParaRPr/>
          </a:p>
          <a:p>
            <a:pPr marL="828842" lvl="1" indent="-320842">
              <a:buChar char="✤"/>
            </a:pPr>
            <a:r>
              <a:t>La déclaration de type de document précise l'élément racine du document XML (</a:t>
            </a:r>
            <a:r>
              <a:rPr b="1"/>
              <a:t>biblio</a:t>
            </a:r>
            <a:r>
              <a:t> dans l'exemple) et indique un lien (sample.dtd) vers un document </a:t>
            </a:r>
            <a:r>
              <a:rPr b="1"/>
              <a:t>DTD, </a:t>
            </a:r>
            <a:r>
              <a:rPr i="1"/>
              <a:t>Document Type Definition</a:t>
            </a:r>
          </a:p>
        </p:txBody>
      </p:sp>
      <p:sp>
        <p:nvSpPr>
          <p:cNvPr id="536" name="2.3 - XML ; Extensible Markup Language"/>
          <p:cNvSpPr txBox="1">
            <a:spLocks noGrp="1"/>
          </p:cNvSpPr>
          <p:nvPr>
            <p:ph type="body" idx="21"/>
          </p:nvPr>
        </p:nvSpPr>
        <p:spPr>
          <a:prstGeom prst="rect">
            <a:avLst/>
          </a:prstGeom>
        </p:spPr>
        <p:txBody>
          <a:bodyPr/>
          <a:lstStyle/>
          <a:p>
            <a:r>
              <a:t>2.3 - XML ; Extensible Markup Language</a:t>
            </a:r>
          </a:p>
        </p:txBody>
      </p:sp>
      <p:sp>
        <p:nvSpPr>
          <p:cNvPr id="537"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grpSp>
        <p:nvGrpSpPr>
          <p:cNvPr id="540" name="&lt;?xml version=&quot;1.0&quot; encoding=&quot;iso-8859-1&quot; standalone=&quot;no&quot; ?&gt;…"/>
          <p:cNvGrpSpPr/>
          <p:nvPr/>
        </p:nvGrpSpPr>
        <p:grpSpPr>
          <a:xfrm>
            <a:off x="1118583" y="2605838"/>
            <a:ext cx="11578877" cy="1499163"/>
            <a:chOff x="0" y="0"/>
            <a:chExt cx="11578875" cy="1499162"/>
          </a:xfrm>
        </p:grpSpPr>
        <p:sp>
          <p:nvSpPr>
            <p:cNvPr id="539" name="&lt;?xml version=&quot;1.0&quot; encoding=&quot;iso-8859-1&quot; standalone=&quot;no&quot; ?&gt;…"/>
            <p:cNvSpPr txBox="1"/>
            <p:nvPr/>
          </p:nvSpPr>
          <p:spPr>
            <a:xfrm>
              <a:off x="38100" y="12700"/>
              <a:ext cx="11502676" cy="1397563"/>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lvl="4" indent="841247" defTabSz="537463">
                <a:spcBef>
                  <a:spcPts val="0"/>
                </a:spcBef>
                <a:defRPr sz="2116" i="0">
                  <a:solidFill>
                    <a:srgbClr val="000000"/>
                  </a:solidFill>
                  <a:latin typeface="Menlo Regular"/>
                  <a:ea typeface="Menlo Regular"/>
                  <a:cs typeface="Menlo Regular"/>
                  <a:sym typeface="Menlo Regular"/>
                </a:defRPr>
              </a:pPr>
              <a:endParaRPr/>
            </a:p>
            <a:p>
              <a:pPr lvl="1" indent="210311" defTabSz="537463">
                <a:spcBef>
                  <a:spcPts val="0"/>
                </a:spcBef>
                <a:defRPr sz="2208" i="0">
                  <a:solidFill>
                    <a:srgbClr val="000000"/>
                  </a:solidFill>
                  <a:latin typeface="Menlo Regular"/>
                  <a:ea typeface="Menlo Regular"/>
                  <a:cs typeface="Menlo Regular"/>
                  <a:sym typeface="Menlo Regular"/>
                </a:defRPr>
              </a:pPr>
              <a:r>
                <a:t>&lt;?xml version="1.0" encoding="iso-8859-1" standalone="no" ?&gt;</a:t>
              </a:r>
            </a:p>
            <a:p>
              <a:pPr lvl="1" indent="210311" defTabSz="537463">
                <a:spcBef>
                  <a:spcPts val="0"/>
                </a:spcBef>
                <a:defRPr sz="2208" i="0">
                  <a:solidFill>
                    <a:srgbClr val="000000"/>
                  </a:solidFill>
                  <a:latin typeface="Menlo Regular"/>
                  <a:ea typeface="Menlo Regular"/>
                  <a:cs typeface="Menlo Regular"/>
                  <a:sym typeface="Menlo Regular"/>
                </a:defRPr>
              </a:pPr>
              <a:r>
                <a:t>&lt;!DOCTYPE biblio SYSTEM « sample.dtd"&gt;</a:t>
              </a:r>
            </a:p>
          </p:txBody>
        </p:sp>
        <p:pic>
          <p:nvPicPr>
            <p:cNvPr id="538" name="&lt;?xml version=&quot;1.0&quot; encoding=&quot;iso-8859-1&quot; standalone=&quot;no&quot; ?&gt;… &lt;?xml version=&quot;1.0&quot; encoding=&quot;iso-8859-1&quot; standalone=&quot;no&quot; ?&gt;&lt;!DOCTYPE biblio SYSTEM « sample.dtd&quot;&gt;" descr="&lt;?xml version=&quot;1.0&quot; encoding=&quot;iso-8859-1&quot; standalone=&quot;no&quot; ?&gt;… &lt;?xml version=&quot;1.0&quot; encoding=&quot;iso-8859-1&quot; standalone=&quot;no&quot; ?&gt;&lt;!DOCTYPE biblio SYSTEM « sample.dtd&quot;&gt;"/>
            <p:cNvPicPr>
              <a:picLocks/>
            </p:cNvPicPr>
            <p:nvPr/>
          </p:nvPicPr>
          <p:blipFill>
            <a:blip r:embed="rId2"/>
            <a:stretch>
              <a:fillRect/>
            </a:stretch>
          </p:blipFill>
          <p:spPr>
            <a:xfrm>
              <a:off x="-1" y="-1"/>
              <a:ext cx="11578877" cy="1499164"/>
            </a:xfrm>
            <a:prstGeom prst="rect">
              <a:avLst/>
            </a:prstGeom>
            <a:effectLst/>
          </p:spPr>
        </p:pic>
      </p:gr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543" name="La ligne suivante est la balise d'ouverture de la racine du document XML ;  la racine (biblio) définit une structure (une liste de livres dans cet exemple) :…"/>
          <p:cNvSpPr txBox="1">
            <a:spLocks noGrp="1"/>
          </p:cNvSpPr>
          <p:nvPr>
            <p:ph type="body" idx="1"/>
          </p:nvPr>
        </p:nvSpPr>
        <p:spPr>
          <a:prstGeom prst="rect">
            <a:avLst/>
          </a:prstGeom>
        </p:spPr>
        <p:txBody>
          <a:bodyPr/>
          <a:lstStyle/>
          <a:p>
            <a:pPr marL="828842" lvl="1" indent="-320842">
              <a:buChar char="✤"/>
            </a:pPr>
            <a:r>
              <a:t>La ligne suivante est la balise d'ouverture de la racine du document XML ;  la racine (biblio) définit une structure (une liste de livres dans cet exemple) :</a:t>
            </a:r>
          </a:p>
          <a:p>
            <a:pPr marL="828842" lvl="1" indent="-320842">
              <a:buChar char="✤"/>
            </a:pPr>
            <a:endParaRPr/>
          </a:p>
          <a:p>
            <a:pPr marL="828842" lvl="1" indent="-320842">
              <a:buChar char="✤"/>
            </a:pPr>
            <a:endParaRPr/>
          </a:p>
          <a:p>
            <a:pPr marL="828842" lvl="1" indent="-320842">
              <a:buChar char="✤"/>
            </a:pPr>
            <a:endParaRPr/>
          </a:p>
          <a:p>
            <a:pPr marL="828842" lvl="1" indent="-320842">
              <a:buChar char="✤"/>
            </a:pPr>
            <a:endParaRPr/>
          </a:p>
          <a:p>
            <a:pPr marL="828842" lvl="1" indent="-320842">
              <a:buChar char="✤"/>
            </a:pPr>
            <a:endParaRPr/>
          </a:p>
          <a:p>
            <a:pPr marL="828842" lvl="1" indent="-320842">
              <a:buChar char="✤"/>
            </a:pPr>
            <a:endParaRPr/>
          </a:p>
          <a:p>
            <a:pPr marL="828842" lvl="1" indent="-320842">
              <a:buChar char="✤"/>
            </a:pPr>
            <a:endParaRPr/>
          </a:p>
          <a:p>
            <a:pPr marL="828842" lvl="1" indent="-320842">
              <a:buChar char="✤"/>
            </a:pPr>
            <a:r>
              <a:t>La racine peut admettre des attributs et contient un ensemble d'éléments fils (livre) ou petit fils (titre, auteur, etc.)</a:t>
            </a:r>
          </a:p>
        </p:txBody>
      </p:sp>
      <p:sp>
        <p:nvSpPr>
          <p:cNvPr id="544" name="2.3 - XML ; Extensible Markup Language"/>
          <p:cNvSpPr txBox="1">
            <a:spLocks noGrp="1"/>
          </p:cNvSpPr>
          <p:nvPr>
            <p:ph type="body" idx="21"/>
          </p:nvPr>
        </p:nvSpPr>
        <p:spPr>
          <a:prstGeom prst="rect">
            <a:avLst/>
          </a:prstGeom>
        </p:spPr>
        <p:txBody>
          <a:bodyPr/>
          <a:lstStyle/>
          <a:p>
            <a:r>
              <a:t>2.3 - XML ; Extensible Markup Language</a:t>
            </a:r>
          </a:p>
        </p:txBody>
      </p:sp>
      <p:sp>
        <p:nvSpPr>
          <p:cNvPr id="545"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grpSp>
        <p:nvGrpSpPr>
          <p:cNvPr id="548" name="&lt;biblio&gt;…"/>
          <p:cNvGrpSpPr/>
          <p:nvPr/>
        </p:nvGrpSpPr>
        <p:grpSpPr>
          <a:xfrm>
            <a:off x="1142015" y="2690527"/>
            <a:ext cx="9385599" cy="2669028"/>
            <a:chOff x="0" y="0"/>
            <a:chExt cx="9385597" cy="2669027"/>
          </a:xfrm>
        </p:grpSpPr>
        <p:sp>
          <p:nvSpPr>
            <p:cNvPr id="547" name="&lt;biblio&gt;…"/>
            <p:cNvSpPr txBox="1"/>
            <p:nvPr/>
          </p:nvSpPr>
          <p:spPr>
            <a:xfrm>
              <a:off x="38100" y="12700"/>
              <a:ext cx="9309398" cy="2567428"/>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lvl="4">
                <a:spcBef>
                  <a:spcPts val="0"/>
                </a:spcBef>
                <a:defRPr sz="1600" i="0">
                  <a:solidFill>
                    <a:srgbClr val="000000"/>
                  </a:solidFill>
                  <a:latin typeface="Menlo Regular"/>
                  <a:ea typeface="Menlo Regular"/>
                  <a:cs typeface="Menlo Regular"/>
                  <a:sym typeface="Menlo Regular"/>
                </a:defRPr>
              </a:pPr>
              <a:endParaRPr/>
            </a:p>
            <a:p>
              <a:pPr lvl="1">
                <a:spcBef>
                  <a:spcPts val="0"/>
                </a:spcBef>
                <a:defRPr i="0">
                  <a:solidFill>
                    <a:srgbClr val="000000"/>
                  </a:solidFill>
                  <a:latin typeface="Menlo Regular"/>
                  <a:ea typeface="Menlo Regular"/>
                  <a:cs typeface="Menlo Regular"/>
                  <a:sym typeface="Menlo Regular"/>
                </a:defRPr>
              </a:pPr>
              <a:r>
                <a:t>&lt;biblio&gt;</a:t>
              </a:r>
            </a:p>
            <a:p>
              <a:pPr lvl="1">
                <a:spcBef>
                  <a:spcPts val="0"/>
                </a:spcBef>
                <a:defRPr i="0">
                  <a:solidFill>
                    <a:srgbClr val="000000"/>
                  </a:solidFill>
                  <a:latin typeface="Menlo Regular"/>
                  <a:ea typeface="Menlo Regular"/>
                  <a:cs typeface="Menlo Regular"/>
                  <a:sym typeface="Menlo Regular"/>
                </a:defRPr>
              </a:pPr>
              <a:r>
                <a:t>	&lt;livre&gt; premier ouvrage &lt;/livre&gt;</a:t>
              </a:r>
            </a:p>
            <a:p>
              <a:pPr lvl="1">
                <a:spcBef>
                  <a:spcPts val="0"/>
                </a:spcBef>
                <a:defRPr i="0">
                  <a:solidFill>
                    <a:srgbClr val="000000"/>
                  </a:solidFill>
                  <a:latin typeface="Menlo Regular"/>
                  <a:ea typeface="Menlo Regular"/>
                  <a:cs typeface="Menlo Regular"/>
                  <a:sym typeface="Menlo Regular"/>
                </a:defRPr>
              </a:pPr>
              <a:r>
                <a:t>	&lt;livre&gt; deuxième ouvrage &lt;/livre&gt;</a:t>
              </a:r>
            </a:p>
            <a:p>
              <a:pPr lvl="1">
                <a:spcBef>
                  <a:spcPts val="0"/>
                </a:spcBef>
                <a:defRPr i="0">
                  <a:solidFill>
                    <a:srgbClr val="000000"/>
                  </a:solidFill>
                  <a:latin typeface="Menlo Regular"/>
                  <a:ea typeface="Menlo Regular"/>
                  <a:cs typeface="Menlo Regular"/>
                  <a:sym typeface="Menlo Regular"/>
                </a:defRPr>
              </a:pPr>
              <a:r>
                <a:t>	&lt;!-- etc. --&gt;</a:t>
              </a:r>
            </a:p>
            <a:p>
              <a:pPr lvl="1">
                <a:spcBef>
                  <a:spcPts val="0"/>
                </a:spcBef>
                <a:defRPr i="0">
                  <a:solidFill>
                    <a:srgbClr val="000000"/>
                  </a:solidFill>
                  <a:latin typeface="Menlo Regular"/>
                  <a:ea typeface="Menlo Regular"/>
                  <a:cs typeface="Menlo Regular"/>
                  <a:sym typeface="Menlo Regular"/>
                </a:defRPr>
              </a:pPr>
              <a:r>
                <a:t>&lt;/biblio&gt;</a:t>
              </a:r>
            </a:p>
          </p:txBody>
        </p:sp>
        <p:pic>
          <p:nvPicPr>
            <p:cNvPr id="546" name="&lt;biblio&gt;… &lt;biblio&gt;&lt;livre&gt; premier ouvrage &lt;/livre&gt;&lt;livre&gt; deuxième ouvrage &lt;/livre&gt;&lt;!-- etc. --&gt;&lt;/biblio&gt;" descr="&lt;biblio&gt;… &lt;biblio&gt;&lt;livre&gt; premier ouvrage &lt;/livre&gt;&lt;livre&gt; deuxième ouvrage &lt;/livre&gt;&lt;!-- etc. --&gt;&lt;/biblio&gt;"/>
            <p:cNvPicPr>
              <a:picLocks/>
            </p:cNvPicPr>
            <p:nvPr/>
          </p:nvPicPr>
          <p:blipFill>
            <a:blip r:embed="rId2"/>
            <a:stretch>
              <a:fillRect/>
            </a:stretch>
          </p:blipFill>
          <p:spPr>
            <a:xfrm>
              <a:off x="-1" y="-1"/>
              <a:ext cx="9385599" cy="2669028"/>
            </a:xfrm>
            <a:prstGeom prst="rect">
              <a:avLst/>
            </a:prstGeom>
            <a:effectLst/>
          </p:spPr>
        </p:pic>
      </p:gr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551" name="➁ Le document DTD, Document Type Definition…"/>
          <p:cNvSpPr txBox="1">
            <a:spLocks noGrp="1"/>
          </p:cNvSpPr>
          <p:nvPr>
            <p:ph type="body" idx="1"/>
          </p:nvPr>
        </p:nvSpPr>
        <p:spPr>
          <a:xfrm>
            <a:off x="355600" y="1633625"/>
            <a:ext cx="12293600" cy="7445327"/>
          </a:xfrm>
          <a:prstGeom prst="rect">
            <a:avLst/>
          </a:prstGeom>
        </p:spPr>
        <p:txBody>
          <a:bodyPr/>
          <a:lstStyle/>
          <a:p>
            <a:r>
              <a:t>➁ Le document DTD, </a:t>
            </a:r>
            <a:r>
              <a:rPr i="1"/>
              <a:t>Document Type Definition</a:t>
            </a:r>
          </a:p>
          <a:p>
            <a:pPr marL="828842" lvl="1" indent="-320842">
              <a:buChar char="✤"/>
            </a:pPr>
            <a:r>
              <a:t>Ce 2</a:t>
            </a:r>
            <a:r>
              <a:rPr baseline="31999"/>
              <a:t>e</a:t>
            </a:r>
            <a:r>
              <a:t> type de document est celui indiqué le cas échéant avec la 2</a:t>
            </a:r>
            <a:r>
              <a:rPr baseline="31999"/>
              <a:t>e</a:t>
            </a:r>
            <a:r>
              <a:t> ligne du prologue du document XML principal.</a:t>
            </a:r>
          </a:p>
          <a:p>
            <a:pPr marL="828842" lvl="1" indent="-320842">
              <a:buChar char="✤"/>
            </a:pPr>
            <a:r>
              <a:t>Il spécifie les règles pour les éléments et les attributs présents dans le document XML.</a:t>
            </a:r>
          </a:p>
          <a:p>
            <a:pPr marL="1310105" lvl="2" indent="-294105">
              <a:buChar char="✤"/>
            </a:pPr>
            <a:r>
              <a:t>La DTD va permettre de vérifier la conformité du document XML.  </a:t>
            </a:r>
          </a:p>
          <a:p>
            <a:pPr marL="1310105" lvl="2" indent="-294105">
              <a:buChar char="✤"/>
            </a:pPr>
            <a:r>
              <a:t>Le document XML sera dit valide s'il respecte la DTD.</a:t>
            </a:r>
          </a:p>
          <a:p>
            <a:pPr marL="1310105" lvl="2" indent="-294105">
              <a:buChar char="✤"/>
            </a:pPr>
            <a:r>
              <a:t>Le DTD est optionnel. L'attribut standalone prendra dans la déclaration XML la valeur "yes" s'il n'y a pas à rechercher de DTD externe, "no" sinon.</a:t>
            </a:r>
          </a:p>
        </p:txBody>
      </p:sp>
      <p:sp>
        <p:nvSpPr>
          <p:cNvPr id="552" name="2.3 - XML ; Extensible Markup Language"/>
          <p:cNvSpPr txBox="1">
            <a:spLocks noGrp="1"/>
          </p:cNvSpPr>
          <p:nvPr>
            <p:ph type="body" idx="21"/>
          </p:nvPr>
        </p:nvSpPr>
        <p:spPr>
          <a:prstGeom prst="rect">
            <a:avLst/>
          </a:prstGeom>
        </p:spPr>
        <p:txBody>
          <a:bodyPr/>
          <a:lstStyle/>
          <a:p>
            <a:r>
              <a:t>2.3 - XML ; Extensible Markup Language</a:t>
            </a:r>
          </a:p>
        </p:txBody>
      </p:sp>
      <p:sp>
        <p:nvSpPr>
          <p:cNvPr id="553"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556" name="➂ Une feuille de style XSL, eXtensible Stylesheet Language…"/>
          <p:cNvSpPr txBox="1">
            <a:spLocks noGrp="1"/>
          </p:cNvSpPr>
          <p:nvPr>
            <p:ph type="body" idx="1"/>
          </p:nvPr>
        </p:nvSpPr>
        <p:spPr>
          <a:xfrm>
            <a:off x="355600" y="1581150"/>
            <a:ext cx="12293600" cy="7445326"/>
          </a:xfrm>
          <a:prstGeom prst="rect">
            <a:avLst/>
          </a:prstGeom>
        </p:spPr>
        <p:txBody>
          <a:bodyPr/>
          <a:lstStyle/>
          <a:p>
            <a:r>
              <a:t>➂ Une feuille de style XSL, </a:t>
            </a:r>
            <a:r>
              <a:rPr i="1"/>
              <a:t>eXtensible Stylesheet Language</a:t>
            </a:r>
          </a:p>
          <a:p>
            <a:pPr marL="828842" lvl="1" indent="-320842">
              <a:buChar char="✤"/>
            </a:pPr>
            <a:r>
              <a:t>Ce 3</a:t>
            </a:r>
            <a:r>
              <a:rPr baseline="31999"/>
              <a:t>e</a:t>
            </a:r>
            <a:r>
              <a:t> type de document, optionnel, est indiqué dans le document XML principal par une ligne du type </a:t>
            </a:r>
          </a:p>
          <a:p>
            <a:pPr marL="828842" lvl="1" indent="-320842">
              <a:buChar char="✤"/>
            </a:pPr>
            <a:endParaRPr/>
          </a:p>
          <a:p>
            <a:pPr marL="828842" lvl="1" indent="-320842">
              <a:buChar char="✤"/>
            </a:pPr>
            <a:endParaRPr/>
          </a:p>
          <a:p>
            <a:pPr marL="828842" lvl="1" indent="-320842">
              <a:buChar char="✤"/>
            </a:pPr>
            <a:endParaRPr/>
          </a:p>
          <a:p>
            <a:pPr marL="828842" lvl="1" indent="-320842">
              <a:buChar char="✤"/>
            </a:pPr>
            <a:r>
              <a:t>Le document XSL :</a:t>
            </a:r>
          </a:p>
          <a:p>
            <a:pPr marL="1310105" lvl="2" indent="-294105">
              <a:buChar char="✤"/>
            </a:pPr>
            <a:r>
              <a:t>dicte le formatage des éléments lors de leur affichage ;</a:t>
            </a:r>
          </a:p>
          <a:p>
            <a:pPr marL="1310105" lvl="2" indent="-294105">
              <a:buChar char="✤"/>
            </a:pPr>
            <a:r>
              <a:t>il est composé au moins de 2 parties distinctes et complémentaires</a:t>
            </a:r>
          </a:p>
          <a:p>
            <a:pPr marL="1310105" lvl="2" indent="-294105">
              <a:buChar char="✤"/>
            </a:pPr>
            <a:r>
              <a:t>XSLT, un langage de transformation de documents (ex. génération d'une page HTML à partir d'un fichier XML et de la feuille de style)</a:t>
            </a:r>
          </a:p>
          <a:p>
            <a:pPr marL="1310105" lvl="2" indent="-294105">
              <a:buChar char="✤"/>
            </a:pPr>
            <a:r>
              <a:t>XSL-FO, un ensemble d'instructions de formatage XML dédié à la présentation (</a:t>
            </a:r>
            <a:r>
              <a:rPr i="1"/>
              <a:t>Formatting Objects</a:t>
            </a:r>
            <a:r>
              <a:t>) de documents en vue d'une impression. Il comporte un modèle de format et des propriétés de style basées sur CSS2.</a:t>
            </a:r>
          </a:p>
        </p:txBody>
      </p:sp>
      <p:sp>
        <p:nvSpPr>
          <p:cNvPr id="557" name="2.3 - XML ; Extensible Markup Language"/>
          <p:cNvSpPr txBox="1">
            <a:spLocks noGrp="1"/>
          </p:cNvSpPr>
          <p:nvPr>
            <p:ph type="body" idx="21"/>
          </p:nvPr>
        </p:nvSpPr>
        <p:spPr>
          <a:prstGeom prst="rect">
            <a:avLst/>
          </a:prstGeom>
        </p:spPr>
        <p:txBody>
          <a:bodyPr/>
          <a:lstStyle/>
          <a:p>
            <a:r>
              <a:t>2.3 - XML ; Extensible Markup Language</a:t>
            </a:r>
          </a:p>
        </p:txBody>
      </p:sp>
      <p:sp>
        <p:nvSpPr>
          <p:cNvPr id="558"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grpSp>
        <p:nvGrpSpPr>
          <p:cNvPr id="561" name="&lt;?xml-stylesheet type=&quot;text/xml&quot; href=&quot;biblio.xsl&quot;?&gt;"/>
          <p:cNvGrpSpPr/>
          <p:nvPr/>
        </p:nvGrpSpPr>
        <p:grpSpPr>
          <a:xfrm>
            <a:off x="1121650" y="3135866"/>
            <a:ext cx="10761500" cy="1156927"/>
            <a:chOff x="0" y="0"/>
            <a:chExt cx="10761498" cy="1156926"/>
          </a:xfrm>
        </p:grpSpPr>
        <p:sp>
          <p:nvSpPr>
            <p:cNvPr id="560" name="&lt;?xml-stylesheet type=&quot;text/xml&quot; href=&quot;biblio.xsl&quot;?&gt;"/>
            <p:cNvSpPr txBox="1"/>
            <p:nvPr/>
          </p:nvSpPr>
          <p:spPr>
            <a:xfrm>
              <a:off x="38100" y="12700"/>
              <a:ext cx="10685299" cy="1055327"/>
            </a:xfrm>
            <a:prstGeom prst="rect">
              <a:avLst/>
            </a:prstGeom>
            <a:no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rmAutofit/>
            </a:bodyPr>
            <a:lstStyle/>
            <a:p>
              <a:pPr lvl="4">
                <a:spcBef>
                  <a:spcPts val="0"/>
                </a:spcBef>
                <a:defRPr sz="1600" i="0">
                  <a:solidFill>
                    <a:srgbClr val="000000"/>
                  </a:solidFill>
                  <a:latin typeface="Courier"/>
                  <a:ea typeface="Courier"/>
                  <a:cs typeface="Courier"/>
                  <a:sym typeface="Courier"/>
                </a:defRPr>
              </a:pPr>
              <a:endParaRPr/>
            </a:p>
            <a:p>
              <a:pPr lvl="1">
                <a:spcBef>
                  <a:spcPts val="0"/>
                </a:spcBef>
                <a:defRPr i="0">
                  <a:solidFill>
                    <a:srgbClr val="000000"/>
                  </a:solidFill>
                  <a:latin typeface="Menlo Regular"/>
                  <a:ea typeface="Menlo Regular"/>
                  <a:cs typeface="Menlo Regular"/>
                  <a:sym typeface="Menlo Regular"/>
                </a:defRPr>
              </a:pPr>
              <a:r>
                <a:t>&lt;?xml-stylesheet type="text/xml" href="biblio.xsl"?&gt;</a:t>
              </a:r>
            </a:p>
          </p:txBody>
        </p:sp>
        <p:pic>
          <p:nvPicPr>
            <p:cNvPr id="559" name="&lt;?xml-stylesheet type=&quot;text/xml&quot; href=&quot;biblio.xsl&quot;?&gt; &lt;?xml-stylesheet type=&quot;text/xml&quot; href=&quot;biblio.xsl&quot;?&gt;" descr="&lt;?xml-stylesheet type=&quot;text/xml&quot; href=&quot;biblio.xsl&quot;?&gt; &lt;?xml-stylesheet type=&quot;text/xml&quot; href=&quot;biblio.xsl&quot;?&gt;"/>
            <p:cNvPicPr>
              <a:picLocks/>
            </p:cNvPicPr>
            <p:nvPr/>
          </p:nvPicPr>
          <p:blipFill>
            <a:blip r:embed="rId2"/>
            <a:stretch>
              <a:fillRect/>
            </a:stretch>
          </p:blipFill>
          <p:spPr>
            <a:xfrm>
              <a:off x="-1" y="-1"/>
              <a:ext cx="10761500" cy="1156928"/>
            </a:xfrm>
            <a:prstGeom prst="rect">
              <a:avLst/>
            </a:prstGeom>
            <a:effectLst/>
          </p:spPr>
        </p:pic>
      </p:gr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564" name="Exploitation de document  XML…"/>
          <p:cNvSpPr txBox="1">
            <a:spLocks noGrp="1"/>
          </p:cNvSpPr>
          <p:nvPr>
            <p:ph type="body" idx="1"/>
          </p:nvPr>
        </p:nvSpPr>
        <p:spPr>
          <a:xfrm>
            <a:off x="355600" y="1581150"/>
            <a:ext cx="12293600" cy="7445326"/>
          </a:xfrm>
          <a:prstGeom prst="rect">
            <a:avLst/>
          </a:prstGeom>
        </p:spPr>
        <p:txBody>
          <a:bodyPr/>
          <a:lstStyle/>
          <a:p>
            <a:r>
              <a:t>Exploitation de document  XML</a:t>
            </a:r>
          </a:p>
          <a:p>
            <a:pPr marL="828842" lvl="1" indent="-320842">
              <a:buChar char="✤"/>
            </a:pPr>
            <a:r>
              <a:t>Pour l’exploitation d’un document XML, deux API sont couramment utilisées par les applications :</a:t>
            </a:r>
          </a:p>
          <a:p>
            <a:pPr marL="828842" lvl="1" indent="-320842">
              <a:buChar char="✤"/>
            </a:pPr>
            <a:r>
              <a:t>DOM (</a:t>
            </a:r>
            <a:r>
              <a:rPr i="1"/>
              <a:t>Document Object Model</a:t>
            </a:r>
            <a:r>
              <a:t>) est une API pour des objets de type document définis par une structure XML ; cela permet de naviguer dans le document (décrit par un arbre) et d’accéder à ses parties.</a:t>
            </a:r>
          </a:p>
          <a:p>
            <a:pPr marL="1310105" lvl="2" indent="-294105">
              <a:buChar char="✤"/>
            </a:pPr>
            <a:r>
              <a:t>La totalité du document XML est chargé en mémoire, sous forme d’objet.</a:t>
            </a:r>
          </a:p>
          <a:p>
            <a:pPr marL="828842" lvl="1" indent="-320842">
              <a:buChar char="✤"/>
            </a:pPr>
            <a:r>
              <a:t>SAX : </a:t>
            </a:r>
            <a:r>
              <a:rPr i="1"/>
              <a:t>Simple API for XML</a:t>
            </a:r>
            <a:r>
              <a:t> est une interface plus simple, pour un même usage.</a:t>
            </a:r>
          </a:p>
          <a:p>
            <a:pPr marL="1310105" lvl="2" indent="-294105">
              <a:buChar char="✤"/>
            </a:pPr>
            <a:r>
              <a:t>Le document est analysé avec une approche en flux.</a:t>
            </a:r>
          </a:p>
          <a:p>
            <a:pPr marL="1310105" lvl="2" indent="-294105">
              <a:buChar char="✤"/>
            </a:pPr>
            <a:endParaRPr/>
          </a:p>
          <a:p>
            <a:pPr marL="508000" lvl="1" indent="-508000">
              <a:spcBef>
                <a:spcPts val="1200"/>
              </a:spcBef>
              <a:buChar char="✤"/>
              <a:defRPr sz="2800" b="1"/>
            </a:pPr>
            <a:r>
              <a:t>À voir :</a:t>
            </a:r>
          </a:p>
          <a:p>
            <a:pPr lvl="1"/>
            <a:r>
              <a:rPr u="sng">
                <a:solidFill>
                  <a:schemeClr val="accent5">
                    <a:satOff val="8112"/>
                    <a:lumOff val="-14630"/>
                  </a:schemeClr>
                </a:solidFill>
                <a:hlinkClick r:id="rId2"/>
              </a:rPr>
              <a:t>https://developer.mozilla.org/fr/docs/Web/XML/XML_introduction </a:t>
            </a:r>
            <a:endParaRPr u="sng">
              <a:solidFill>
                <a:schemeClr val="accent4">
                  <a:satOff val="8299"/>
                  <a:lumOff val="-11818"/>
                </a:schemeClr>
              </a:solidFill>
            </a:endParaRPr>
          </a:p>
          <a:p>
            <a:pPr lvl="1"/>
            <a:r>
              <a:rPr u="sng">
                <a:solidFill>
                  <a:schemeClr val="accent5">
                    <a:satOff val="8112"/>
                    <a:lumOff val="-14630"/>
                  </a:schemeClr>
                </a:solidFill>
                <a:hlinkClick r:id="rId3"/>
              </a:rPr>
              <a:t>https://www.w3schools.com/xml/</a:t>
            </a:r>
          </a:p>
        </p:txBody>
      </p:sp>
      <p:sp>
        <p:nvSpPr>
          <p:cNvPr id="565" name="2.3 - XML ; Extensible Markup Language"/>
          <p:cNvSpPr txBox="1">
            <a:spLocks noGrp="1"/>
          </p:cNvSpPr>
          <p:nvPr>
            <p:ph type="body" idx="21"/>
          </p:nvPr>
        </p:nvSpPr>
        <p:spPr>
          <a:prstGeom prst="rect">
            <a:avLst/>
          </a:prstGeom>
        </p:spPr>
        <p:txBody>
          <a:bodyPr/>
          <a:lstStyle/>
          <a:p>
            <a:r>
              <a:t>2.3 - XML ; Extensible Markup Language</a:t>
            </a:r>
          </a:p>
        </p:txBody>
      </p:sp>
      <p:sp>
        <p:nvSpPr>
          <p:cNvPr id="566"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1 - Introduction"/>
          <p:cNvSpPr txBox="1">
            <a:spLocks noGrp="1"/>
          </p:cNvSpPr>
          <p:nvPr>
            <p:ph type="title"/>
          </p:nvPr>
        </p:nvSpPr>
        <p:spPr>
          <a:prstGeom prst="rect">
            <a:avLst/>
          </a:prstGeom>
        </p:spPr>
        <p:txBody>
          <a:bodyPr/>
          <a:lstStyle>
            <a:lvl1pPr defTabSz="432308">
              <a:defRPr sz="3404" spc="-68"/>
            </a:lvl1pPr>
          </a:lstStyle>
          <a:p>
            <a:r>
              <a:t>1 - Introduction</a:t>
            </a:r>
          </a:p>
        </p:txBody>
      </p:sp>
      <p:sp>
        <p:nvSpPr>
          <p:cNvPr id="169" name="1.1 - Définitions Client-serveur"/>
          <p:cNvSpPr txBox="1">
            <a:spLocks noGrp="1"/>
          </p:cNvSpPr>
          <p:nvPr>
            <p:ph type="body" idx="21"/>
          </p:nvPr>
        </p:nvSpPr>
        <p:spPr>
          <a:prstGeom prst="rect">
            <a:avLst/>
          </a:prstGeom>
        </p:spPr>
        <p:txBody>
          <a:bodyPr/>
          <a:lstStyle>
            <a:lvl1pPr>
              <a:tabLst>
                <a:tab pos="12039600" algn="r"/>
              </a:tabLst>
            </a:lvl1pPr>
          </a:lstStyle>
          <a:p>
            <a:r>
              <a:t>1.1 - Définitions	Client-serveur</a:t>
            </a:r>
          </a:p>
        </p:txBody>
      </p:sp>
      <p:sp>
        <p:nvSpPr>
          <p:cNvPr id="170" name="Client-serveur…"/>
          <p:cNvSpPr txBox="1">
            <a:spLocks noGrp="1"/>
          </p:cNvSpPr>
          <p:nvPr>
            <p:ph type="body" sz="half" idx="1"/>
          </p:nvPr>
        </p:nvSpPr>
        <p:spPr>
          <a:xfrm>
            <a:off x="355600" y="1684734"/>
            <a:ext cx="5822487" cy="7652389"/>
          </a:xfrm>
          <a:prstGeom prst="rect">
            <a:avLst/>
          </a:prstGeom>
        </p:spPr>
        <p:txBody>
          <a:bodyPr/>
          <a:lstStyle/>
          <a:p>
            <a:r>
              <a:t>Client-serveur</a:t>
            </a:r>
          </a:p>
          <a:p>
            <a:pPr lvl="1"/>
            <a:r>
              <a:t>Mode de communication à travers un réseau entre plusieurs programmes ou logiciels : </a:t>
            </a:r>
          </a:p>
          <a:p>
            <a:pPr marL="1295400" lvl="2" indent="-279400">
              <a:buChar char="★"/>
            </a:pPr>
            <a:r>
              <a:t>l'un, qualifié de </a:t>
            </a:r>
            <a:r>
              <a:rPr b="1"/>
              <a:t>client</a:t>
            </a:r>
            <a:r>
              <a:t>, envoie des requêtes ; </a:t>
            </a:r>
          </a:p>
          <a:p>
            <a:pPr marL="1295400" lvl="2" indent="-279400">
              <a:buChar char="★"/>
            </a:pPr>
            <a:r>
              <a:t>l'autre, qualifié de </a:t>
            </a:r>
            <a:r>
              <a:rPr b="1"/>
              <a:t>serveur</a:t>
            </a:r>
            <a:r>
              <a:t>, attend les requêtes des clients et y répond.</a:t>
            </a:r>
          </a:p>
          <a:p>
            <a:pPr lvl="1"/>
            <a:r>
              <a:t>Principales architectures </a:t>
            </a:r>
          </a:p>
          <a:p>
            <a:pPr marL="1295400" lvl="2" indent="-279400">
              <a:buChar char="★"/>
            </a:pPr>
            <a:r>
              <a:rPr b="1"/>
              <a:t>Architecture à deux niveaux</a:t>
            </a:r>
            <a:r>
              <a:t>, </a:t>
            </a:r>
            <a:r>
              <a:rPr i="1"/>
              <a:t>two-tier architecture. </a:t>
            </a:r>
            <a:r>
              <a:t>Cf. figure ci-contre.</a:t>
            </a:r>
            <a:endParaRPr i="1"/>
          </a:p>
          <a:p>
            <a:pPr marL="1295400" lvl="2" indent="-279400">
              <a:buChar char="★"/>
            </a:pPr>
            <a:r>
              <a:rPr b="1"/>
              <a:t>Architecture à 3 niveaux</a:t>
            </a:r>
            <a:r>
              <a:t>, </a:t>
            </a:r>
            <a:r>
              <a:rPr i="1"/>
              <a:t>three-tier architecture</a:t>
            </a:r>
            <a:r>
              <a:t>. </a:t>
            </a:r>
            <a:br/>
            <a:r>
              <a:t>Ex. : un client web demande une ressource à un serveur web associé à un serveur d’application qui est le client d’un serveur de données.</a:t>
            </a:r>
            <a:endParaRPr i="1"/>
          </a:p>
          <a:p>
            <a:pPr marL="1295400" lvl="2" indent="-279400">
              <a:buChar char="★"/>
            </a:pPr>
            <a:r>
              <a:rPr b="1" i="1"/>
              <a:t>A</a:t>
            </a:r>
            <a:r>
              <a:rPr b="1"/>
              <a:t>rchitecture pair à pair</a:t>
            </a:r>
            <a:r>
              <a:t>, </a:t>
            </a:r>
            <a:r>
              <a:rPr i="1"/>
              <a:t>peer-to-peer…</a:t>
            </a:r>
          </a:p>
        </p:txBody>
      </p:sp>
      <p:sp>
        <p:nvSpPr>
          <p:cNvPr id="171" name="Numéro de diapositive"/>
          <p:cNvSpPr txBox="1">
            <a:spLocks noGrp="1"/>
          </p:cNvSpPr>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grpSp>
        <p:nvGrpSpPr>
          <p:cNvPr id="174" name="Client-server-model-01.png"/>
          <p:cNvGrpSpPr/>
          <p:nvPr/>
        </p:nvGrpSpPr>
        <p:grpSpPr>
          <a:xfrm>
            <a:off x="6405638" y="1595737"/>
            <a:ext cx="6244469" cy="6562126"/>
            <a:chOff x="0" y="0"/>
            <a:chExt cx="6244467" cy="6562125"/>
          </a:xfrm>
        </p:grpSpPr>
        <p:pic>
          <p:nvPicPr>
            <p:cNvPr id="173" name="Client-server-model-01.png" descr="Client-server-model-01.png"/>
            <p:cNvPicPr>
              <a:picLocks noChangeAspect="1"/>
            </p:cNvPicPr>
            <p:nvPr/>
          </p:nvPicPr>
          <p:blipFill>
            <a:blip r:embed="rId2"/>
            <a:stretch>
              <a:fillRect/>
            </a:stretch>
          </p:blipFill>
          <p:spPr>
            <a:xfrm>
              <a:off x="127000" y="88900"/>
              <a:ext cx="5990468" cy="6231926"/>
            </a:xfrm>
            <a:prstGeom prst="rect">
              <a:avLst/>
            </a:prstGeom>
            <a:ln>
              <a:noFill/>
            </a:ln>
            <a:effectLst/>
          </p:spPr>
        </p:pic>
        <p:pic>
          <p:nvPicPr>
            <p:cNvPr id="172" name="Client-server-model-01.png" descr="Client-server-model-01.png"/>
            <p:cNvPicPr>
              <a:picLocks/>
            </p:cNvPicPr>
            <p:nvPr/>
          </p:nvPicPr>
          <p:blipFill>
            <a:blip r:embed="rId3"/>
            <a:stretch>
              <a:fillRect/>
            </a:stretch>
          </p:blipFill>
          <p:spPr>
            <a:xfrm>
              <a:off x="0" y="0"/>
              <a:ext cx="6244468" cy="6562126"/>
            </a:xfrm>
            <a:prstGeom prst="rect">
              <a:avLst/>
            </a:prstGeom>
            <a:effectLst/>
          </p:spPr>
        </p:pic>
      </p:grpSp>
      <p:sp>
        <p:nvSpPr>
          <p:cNvPr id="175" name="Fig 1.1 - Architecture Client-Serveur ; Internet et Intranet"/>
          <p:cNvSpPr txBox="1"/>
          <p:nvPr/>
        </p:nvSpPr>
        <p:spPr>
          <a:xfrm>
            <a:off x="6431685" y="8227390"/>
            <a:ext cx="5410598"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rmAutofit/>
          </a:bodyPr>
          <a:lstStyle>
            <a:lvl1pPr defTabSz="450000">
              <a:spcBef>
                <a:spcPts val="0"/>
              </a:spcBef>
              <a:defRPr sz="1600" i="0">
                <a:solidFill>
                  <a:srgbClr val="000000"/>
                </a:solidFill>
                <a:latin typeface="+mn-lt"/>
                <a:ea typeface="+mn-ea"/>
                <a:cs typeface="+mn-cs"/>
                <a:sym typeface="Trebuchet MS"/>
              </a:defRPr>
            </a:lvl1pPr>
          </a:lstStyle>
          <a:p>
            <a:r>
              <a:t>Fig 1.1 - Architecture Client-Serveur ; Internet et Intranet</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569" name="Comme XML, JSON est un langage de description adapté à la représentation structurée de données.…"/>
          <p:cNvSpPr txBox="1">
            <a:spLocks noGrp="1"/>
          </p:cNvSpPr>
          <p:nvPr>
            <p:ph type="body" idx="1"/>
          </p:nvPr>
        </p:nvSpPr>
        <p:spPr>
          <a:xfrm>
            <a:off x="355600" y="1581150"/>
            <a:ext cx="12293600" cy="7445326"/>
          </a:xfrm>
          <a:prstGeom prst="rect">
            <a:avLst/>
          </a:prstGeom>
        </p:spPr>
        <p:txBody>
          <a:bodyPr/>
          <a:lstStyle/>
          <a:p>
            <a:r>
              <a:t>Comme XML, JSON est un langage de description adapté à la représentation structurée de données.</a:t>
            </a:r>
            <a:br/>
            <a:br/>
            <a:br/>
            <a:br/>
            <a:br/>
            <a:br/>
            <a:br/>
            <a:br/>
            <a:br/>
            <a:br/>
            <a:br/>
            <a:br/>
            <a:br/>
            <a:endParaRPr/>
          </a:p>
          <a:p>
            <a:pPr marL="0" indent="0">
              <a:spcBef>
                <a:spcPts val="0"/>
              </a:spcBef>
              <a:buClrTx/>
              <a:buSzTx/>
              <a:buFontTx/>
              <a:buNone/>
              <a:defRPr sz="3000" b="0">
                <a:solidFill>
                  <a:srgbClr val="324863"/>
                </a:solidFill>
                <a:latin typeface="+mn-lt"/>
                <a:ea typeface="+mn-ea"/>
                <a:cs typeface="+mn-cs"/>
                <a:sym typeface="Trebuchet MS"/>
              </a:defRPr>
            </a:pPr>
            <a:r>
              <a:t>	</a:t>
            </a:r>
            <a:r>
              <a:rPr i="1"/>
              <a:t>menubar.json		</a:t>
            </a:r>
            <a:r>
              <a:t>				</a:t>
            </a:r>
            <a:r>
              <a:rPr i="1"/>
              <a:t>menubar.xml</a:t>
            </a:r>
          </a:p>
        </p:txBody>
      </p:sp>
      <p:sp>
        <p:nvSpPr>
          <p:cNvPr id="570" name="2.4 - JSON ; JavaScript Object Notation"/>
          <p:cNvSpPr txBox="1">
            <a:spLocks noGrp="1"/>
          </p:cNvSpPr>
          <p:nvPr>
            <p:ph type="body" idx="21"/>
          </p:nvPr>
        </p:nvSpPr>
        <p:spPr>
          <a:prstGeom prst="rect">
            <a:avLst/>
          </a:prstGeom>
        </p:spPr>
        <p:txBody>
          <a:bodyPr/>
          <a:lstStyle/>
          <a:p>
            <a:r>
              <a:t>2.4 - JSON ; JavaScript Object Notation</a:t>
            </a:r>
          </a:p>
        </p:txBody>
      </p:sp>
      <p:sp>
        <p:nvSpPr>
          <p:cNvPr id="571"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50</a:t>
            </a:fld>
            <a:endParaRPr/>
          </a:p>
        </p:txBody>
      </p:sp>
      <p:grpSp>
        <p:nvGrpSpPr>
          <p:cNvPr id="574" name="{…"/>
          <p:cNvGrpSpPr/>
          <p:nvPr/>
        </p:nvGrpSpPr>
        <p:grpSpPr>
          <a:xfrm>
            <a:off x="615089" y="2684739"/>
            <a:ext cx="4749168" cy="5689940"/>
            <a:chOff x="0" y="0"/>
            <a:chExt cx="4749167" cy="5689938"/>
          </a:xfrm>
        </p:grpSpPr>
        <p:sp>
          <p:nvSpPr>
            <p:cNvPr id="573" name="{…"/>
            <p:cNvSpPr txBox="1"/>
            <p:nvPr/>
          </p:nvSpPr>
          <p:spPr>
            <a:xfrm>
              <a:off x="215900" y="139700"/>
              <a:ext cx="4317368" cy="5131139"/>
            </a:xfrm>
            <a:prstGeom prst="rect">
              <a:avLst/>
            </a:prstGeom>
            <a:solidFill>
              <a:srgbClr val="E0E0E0"/>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rmAutofit/>
            </a:bodyPr>
            <a:lstStyle/>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"menu": "File",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"commands": [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"value": "New",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"action":"CreateDoc"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"value": "Open",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"action":"OpenDoc"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"value": "Close",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"action":"CloseDoc"</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a:t>
              </a:r>
            </a:p>
            <a:p>
              <a:pPr defTabSz="457200">
                <a:spcBef>
                  <a:spcPts val="0"/>
                </a:spcBef>
                <a:tabLst>
                  <a:tab pos="228600" algn="l"/>
                  <a:tab pos="584200" algn="l"/>
                  <a:tab pos="952500" algn="l"/>
                  <a:tab pos="1308100" algn="l"/>
                  <a:tab pos="1663700" algn="l"/>
                </a:tabLst>
                <a:defRPr sz="1900" i="0">
                  <a:solidFill>
                    <a:srgbClr val="323333"/>
                  </a:solidFill>
                  <a:latin typeface="Menlo Regular"/>
                  <a:ea typeface="Menlo Regular"/>
                  <a:cs typeface="Menlo Regular"/>
                  <a:sym typeface="Menlo Regular"/>
                </a:defRPr>
              </a:pPr>
              <a:r>
                <a:rPr>
                  <a:solidFill>
                    <a:srgbClr val="000000"/>
                  </a:solidFill>
                </a:rPr>
                <a:t> }</a:t>
              </a:r>
            </a:p>
          </p:txBody>
        </p:sp>
        <p:pic>
          <p:nvPicPr>
            <p:cNvPr id="572" name="{… { &quot;menu&quot;: &quot;File&quot;, &quot;commands&quot;: [  {  &quot;value&quot;: &quot;New&quot;,  &quot;action&quot;:&quot;CreateDoc&quot;      },{    &quot;value&quot;: &quot;Open&quot;,     &quot;action&quot;:&quot;OpenDoc&quot; }, { &quot;value&quot;: &quot;Close&quot;, &quot;action&quot;:&quot;CloseDoc&quot; }] }" descr="{… { &quot;menu&quot;: &quot;File&quot;, &quot;commands&quot;: [  {  &quot;value&quot;: &quot;New&quot;,  &quot;action&quot;:&quot;CreateDoc&quot;      },{    &quot;value&quot;: &quot;Open&quot;,     &quot;action&quot;:&quot;OpenDoc&quot; }, { &quot;value&quot;: &quot;Close&quot;, &quot;action&quot;:&quot;CloseDoc&quot; }] }"/>
            <p:cNvPicPr>
              <a:picLocks/>
            </p:cNvPicPr>
            <p:nvPr/>
          </p:nvPicPr>
          <p:blipFill>
            <a:blip r:embed="rId2"/>
            <a:stretch>
              <a:fillRect/>
            </a:stretch>
          </p:blipFill>
          <p:spPr>
            <a:xfrm>
              <a:off x="0" y="-1"/>
              <a:ext cx="4749168" cy="5689940"/>
            </a:xfrm>
            <a:prstGeom prst="rect">
              <a:avLst/>
            </a:prstGeom>
            <a:effectLst/>
          </p:spPr>
        </p:pic>
      </p:grpSp>
      <p:grpSp>
        <p:nvGrpSpPr>
          <p:cNvPr id="577" name="&lt;?xml version=&quot;1.0&quot; ?&gt;…"/>
          <p:cNvGrpSpPr/>
          <p:nvPr/>
        </p:nvGrpSpPr>
        <p:grpSpPr>
          <a:xfrm>
            <a:off x="5452617" y="2683064"/>
            <a:ext cx="7524441" cy="5241498"/>
            <a:chOff x="0" y="0"/>
            <a:chExt cx="7524439" cy="5241497"/>
          </a:xfrm>
        </p:grpSpPr>
        <p:sp>
          <p:nvSpPr>
            <p:cNvPr id="576" name="&lt;?xml version=&quot;1.0&quot; ?&gt;…"/>
            <p:cNvSpPr txBox="1"/>
            <p:nvPr/>
          </p:nvSpPr>
          <p:spPr>
            <a:xfrm>
              <a:off x="215900" y="139700"/>
              <a:ext cx="7092640" cy="4682698"/>
            </a:xfrm>
            <a:prstGeom prst="rect">
              <a:avLst/>
            </a:prstGeom>
            <a:solidFill>
              <a:srgbClr val="E0E0E0"/>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rmAutofit/>
            </a:bodyPr>
            <a:lstStyle/>
            <a:p>
              <a:pPr defTabSz="457200">
                <a:lnSpc>
                  <a:spcPct val="120000"/>
                </a:lnSpc>
                <a:spcBef>
                  <a:spcPts val="0"/>
                </a:spcBef>
                <a:tabLst>
                  <a:tab pos="177800" algn="l"/>
                  <a:tab pos="482600" algn="l"/>
                  <a:tab pos="838200" algn="l"/>
                  <a:tab pos="1206500" algn="l"/>
                  <a:tab pos="1562100" algn="l"/>
                </a:tabLst>
                <a:defRPr sz="1900" i="0">
                  <a:solidFill>
                    <a:srgbClr val="323333"/>
                  </a:solidFill>
                  <a:latin typeface="Menlo Regular"/>
                  <a:ea typeface="Menlo Regular"/>
                  <a:cs typeface="Menlo Regular"/>
                  <a:sym typeface="Menlo Regular"/>
                </a:defRPr>
              </a:pPr>
              <a:r>
                <a:rPr>
                  <a:solidFill>
                    <a:srgbClr val="000000"/>
                  </a:solidFill>
                </a:rPr>
                <a:t>&lt;?xml version="1.0" ?&gt;</a:t>
              </a:r>
            </a:p>
            <a:p>
              <a:pPr defTabSz="457200">
                <a:lnSpc>
                  <a:spcPct val="120000"/>
                </a:lnSpc>
                <a:spcBef>
                  <a:spcPts val="0"/>
                </a:spcBef>
                <a:tabLst>
                  <a:tab pos="177800" algn="l"/>
                  <a:tab pos="482600" algn="l"/>
                  <a:tab pos="838200" algn="l"/>
                  <a:tab pos="1206500" algn="l"/>
                  <a:tab pos="1562100" algn="l"/>
                </a:tabLst>
                <a:defRPr sz="1900" i="0">
                  <a:solidFill>
                    <a:srgbClr val="323333"/>
                  </a:solidFill>
                  <a:latin typeface="Menlo Regular"/>
                  <a:ea typeface="Menlo Regular"/>
                  <a:cs typeface="Menlo Regular"/>
                  <a:sym typeface="Menlo Regular"/>
                </a:defRPr>
              </a:pPr>
              <a:r>
                <a:rPr>
                  <a:solidFill>
                    <a:srgbClr val="000000"/>
                  </a:solidFill>
                </a:rPr>
                <a:t>&lt;menubar&gt;</a:t>
              </a:r>
            </a:p>
            <a:p>
              <a:pPr defTabSz="457200">
                <a:lnSpc>
                  <a:spcPct val="120000"/>
                </a:lnSpc>
                <a:spcBef>
                  <a:spcPts val="0"/>
                </a:spcBef>
                <a:tabLst>
                  <a:tab pos="177800" algn="l"/>
                  <a:tab pos="482600" algn="l"/>
                  <a:tab pos="838200" algn="l"/>
                  <a:tab pos="1206500" algn="l"/>
                  <a:tab pos="1562100" algn="l"/>
                </a:tabLst>
                <a:defRPr sz="1900" i="0">
                  <a:solidFill>
                    <a:srgbClr val="323333"/>
                  </a:solidFill>
                  <a:latin typeface="Menlo Regular"/>
                  <a:ea typeface="Menlo Regular"/>
                  <a:cs typeface="Menlo Regular"/>
                  <a:sym typeface="Menlo Regular"/>
                </a:defRPr>
              </a:pPr>
              <a:r>
                <a:rPr>
                  <a:solidFill>
                    <a:srgbClr val="000000"/>
                  </a:solidFill>
                </a:rPr>
                <a:t> &lt;menu name="File"&gt;</a:t>
              </a:r>
            </a:p>
            <a:p>
              <a:pPr defTabSz="457200">
                <a:lnSpc>
                  <a:spcPct val="120000"/>
                </a:lnSpc>
                <a:spcBef>
                  <a:spcPts val="0"/>
                </a:spcBef>
                <a:tabLst>
                  <a:tab pos="177800" algn="l"/>
                  <a:tab pos="482600" algn="l"/>
                  <a:tab pos="838200" algn="l"/>
                  <a:tab pos="1206500" algn="l"/>
                  <a:tab pos="1562100" algn="l"/>
                </a:tabLst>
                <a:defRPr sz="1900" i="0">
                  <a:solidFill>
                    <a:srgbClr val="323333"/>
                  </a:solidFill>
                  <a:latin typeface="Menlo Regular"/>
                  <a:ea typeface="Menlo Regular"/>
                  <a:cs typeface="Menlo Regular"/>
                  <a:sym typeface="Menlo Regular"/>
                </a:defRPr>
              </a:pPr>
              <a:r>
                <a:rPr>
                  <a:solidFill>
                    <a:srgbClr val="000000"/>
                  </a:solidFill>
                </a:rPr>
                <a:t>  &lt;command value="New" action="CreateDoc" /&gt;</a:t>
              </a:r>
            </a:p>
            <a:p>
              <a:pPr defTabSz="457200">
                <a:lnSpc>
                  <a:spcPct val="120000"/>
                </a:lnSpc>
                <a:spcBef>
                  <a:spcPts val="0"/>
                </a:spcBef>
                <a:tabLst>
                  <a:tab pos="177800" algn="l"/>
                  <a:tab pos="482600" algn="l"/>
                  <a:tab pos="838200" algn="l"/>
                  <a:tab pos="1206500" algn="l"/>
                  <a:tab pos="1562100" algn="l"/>
                </a:tabLst>
                <a:defRPr sz="1900" i="0">
                  <a:solidFill>
                    <a:srgbClr val="323333"/>
                  </a:solidFill>
                  <a:latin typeface="Menlo Regular"/>
                  <a:ea typeface="Menlo Regular"/>
                  <a:cs typeface="Menlo Regular"/>
                  <a:sym typeface="Menlo Regular"/>
                </a:defRPr>
              </a:pPr>
              <a:r>
                <a:rPr>
                  <a:solidFill>
                    <a:srgbClr val="000000"/>
                  </a:solidFill>
                </a:rPr>
                <a:t>  &lt;command value="Open" action="OpenDoc" /&gt;    </a:t>
              </a:r>
            </a:p>
            <a:p>
              <a:pPr defTabSz="457200">
                <a:lnSpc>
                  <a:spcPct val="120000"/>
                </a:lnSpc>
                <a:spcBef>
                  <a:spcPts val="0"/>
                </a:spcBef>
                <a:tabLst>
                  <a:tab pos="177800" algn="l"/>
                  <a:tab pos="482600" algn="l"/>
                  <a:tab pos="838200" algn="l"/>
                  <a:tab pos="1206500" algn="l"/>
                  <a:tab pos="1562100" algn="l"/>
                </a:tabLst>
                <a:defRPr sz="1900" i="0">
                  <a:solidFill>
                    <a:srgbClr val="323333"/>
                  </a:solidFill>
                  <a:latin typeface="Menlo Regular"/>
                  <a:ea typeface="Menlo Regular"/>
                  <a:cs typeface="Menlo Regular"/>
                  <a:sym typeface="Menlo Regular"/>
                </a:defRPr>
              </a:pPr>
              <a:r>
                <a:rPr>
                  <a:solidFill>
                    <a:srgbClr val="000000"/>
                  </a:solidFill>
                </a:rPr>
                <a:t>  &lt;command value="Close" action="CloseDoc" /&gt;</a:t>
              </a:r>
            </a:p>
            <a:p>
              <a:pPr defTabSz="457200">
                <a:lnSpc>
                  <a:spcPct val="120000"/>
                </a:lnSpc>
                <a:spcBef>
                  <a:spcPts val="0"/>
                </a:spcBef>
                <a:tabLst>
                  <a:tab pos="177800" algn="l"/>
                  <a:tab pos="482600" algn="l"/>
                  <a:tab pos="838200" algn="l"/>
                  <a:tab pos="1206500" algn="l"/>
                  <a:tab pos="1562100" algn="l"/>
                </a:tabLst>
                <a:defRPr sz="1900" i="0">
                  <a:solidFill>
                    <a:srgbClr val="323333"/>
                  </a:solidFill>
                  <a:latin typeface="Menlo Regular"/>
                  <a:ea typeface="Menlo Regular"/>
                  <a:cs typeface="Menlo Regular"/>
                  <a:sym typeface="Menlo Regular"/>
                </a:defRPr>
              </a:pPr>
              <a:r>
                <a:rPr>
                  <a:solidFill>
                    <a:srgbClr val="000000"/>
                  </a:solidFill>
                </a:rPr>
                <a:t>	&lt;/menu&gt;</a:t>
              </a:r>
            </a:p>
            <a:p>
              <a:pPr defTabSz="457200">
                <a:lnSpc>
                  <a:spcPct val="120000"/>
                </a:lnSpc>
                <a:spcBef>
                  <a:spcPts val="0"/>
                </a:spcBef>
                <a:tabLst>
                  <a:tab pos="177800" algn="l"/>
                  <a:tab pos="482600" algn="l"/>
                  <a:tab pos="838200" algn="l"/>
                  <a:tab pos="1206500" algn="l"/>
                  <a:tab pos="1562100" algn="l"/>
                </a:tabLst>
                <a:defRPr sz="1900" i="0">
                  <a:solidFill>
                    <a:srgbClr val="323333"/>
                  </a:solidFill>
                  <a:latin typeface="Menlo Regular"/>
                  <a:ea typeface="Menlo Regular"/>
                  <a:cs typeface="Menlo Regular"/>
                  <a:sym typeface="Menlo Regular"/>
                </a:defRPr>
              </a:pPr>
              <a:r>
                <a:rPr>
                  <a:solidFill>
                    <a:srgbClr val="000000"/>
                  </a:solidFill>
                </a:rPr>
                <a:t>&lt;/menubar&gt;</a:t>
              </a:r>
            </a:p>
          </p:txBody>
        </p:sp>
        <p:pic>
          <p:nvPicPr>
            <p:cNvPr id="575" name="&lt;?xml version=&quot;1.0&quot; ?&gt;… &lt;?xml version=&quot;1.0&quot; ?&gt;&lt;menubar&gt; &lt;menu name=&quot;File&quot;&gt;  &lt;command value=&quot;New&quot; action=&quot;CreateDoc&quot; /&gt;  &lt;command value=&quot;Open&quot; action=&quot;OpenDoc&quot; /&gt;      &lt;command value=&quot;Close&quot; action=&quot;CloseDoc&quot; /&gt;&lt;/menu&gt;&lt;/menubar&gt;" descr="&lt;?xml version=&quot;1.0&quot; ?&gt;… &lt;?xml version=&quot;1.0&quot; ?&gt;&lt;menubar&gt; &lt;menu name=&quot;File&quot;&gt;  &lt;command value=&quot;New&quot; action=&quot;CreateDoc&quot; /&gt;  &lt;command value=&quot;Open&quot; action=&quot;OpenDoc&quot; /&gt;      &lt;command value=&quot;Close&quot; action=&quot;CloseDoc&quot; /&gt;&lt;/menu&gt;&lt;/menubar&gt;"/>
            <p:cNvPicPr>
              <a:picLocks/>
            </p:cNvPicPr>
            <p:nvPr/>
          </p:nvPicPr>
          <p:blipFill>
            <a:blip r:embed="rId3"/>
            <a:stretch>
              <a:fillRect/>
            </a:stretch>
          </p:blipFill>
          <p:spPr>
            <a:xfrm>
              <a:off x="0" y="0"/>
              <a:ext cx="7524440" cy="5241498"/>
            </a:xfrm>
            <a:prstGeom prst="rect">
              <a:avLst/>
            </a:prstGeom>
            <a:effectLst/>
          </p:spPr>
        </p:pic>
      </p:grpSp>
      <p:sp>
        <p:nvSpPr>
          <p:cNvPr id="578" name="Fig 2.5 - Comparaison d’un document Json et XML"/>
          <p:cNvSpPr txBox="1"/>
          <p:nvPr/>
        </p:nvSpPr>
        <p:spPr>
          <a:xfrm>
            <a:off x="657784" y="9226549"/>
            <a:ext cx="4663778"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rmAutofit/>
          </a:bodyPr>
          <a:lstStyle>
            <a:lvl1pPr defTabSz="450000">
              <a:spcBef>
                <a:spcPts val="0"/>
              </a:spcBef>
              <a:defRPr sz="1600" i="0">
                <a:solidFill>
                  <a:srgbClr val="000000"/>
                </a:solidFill>
                <a:latin typeface="+mn-lt"/>
                <a:ea typeface="+mn-ea"/>
                <a:cs typeface="+mn-cs"/>
                <a:sym typeface="Trebuchet MS"/>
              </a:defRPr>
            </a:lvl1pPr>
          </a:lstStyle>
          <a:p>
            <a:r>
              <a:t>Fig 2.5 - Comparaison d’un document Json et XML</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581" name="JSON, JavaScript Object Notation…"/>
          <p:cNvSpPr txBox="1">
            <a:spLocks noGrp="1"/>
          </p:cNvSpPr>
          <p:nvPr>
            <p:ph type="body" idx="1"/>
          </p:nvPr>
        </p:nvSpPr>
        <p:spPr>
          <a:xfrm>
            <a:off x="355600" y="1581150"/>
            <a:ext cx="12293600" cy="7445326"/>
          </a:xfrm>
          <a:prstGeom prst="rect">
            <a:avLst/>
          </a:prstGeom>
        </p:spPr>
        <p:txBody>
          <a:bodyPr/>
          <a:lstStyle/>
          <a:p>
            <a:pPr marL="497839" indent="-497839" defTabSz="572516">
              <a:spcBef>
                <a:spcPts val="1100"/>
              </a:spcBef>
              <a:defRPr sz="2744"/>
            </a:pPr>
            <a:r>
              <a:t>JSON, </a:t>
            </a:r>
            <a:r>
              <a:rPr i="1"/>
              <a:t>JavaScript Object Notation</a:t>
            </a:r>
          </a:p>
          <a:p>
            <a:pPr marL="812265" lvl="1" indent="-314425" defTabSz="572516">
              <a:spcBef>
                <a:spcPts val="700"/>
              </a:spcBef>
              <a:buChar char="✤"/>
              <a:defRPr sz="2352"/>
            </a:pPr>
            <a:r>
              <a:t>est un format de données d’abord dédié aux échanges entre le navigateur et le serveur </a:t>
            </a:r>
          </a:p>
          <a:p>
            <a:pPr marL="812265" lvl="1" indent="-314425" defTabSz="572516">
              <a:spcBef>
                <a:spcPts val="700"/>
              </a:spcBef>
              <a:buChar char="✤"/>
              <a:defRPr sz="2352"/>
            </a:pPr>
            <a:r>
              <a:t>est très facile à utiliser en </a:t>
            </a:r>
            <a:r>
              <a:rPr b="1"/>
              <a:t>JavaScript</a:t>
            </a:r>
            <a:r>
              <a:t> ; il fait partie du langage</a:t>
            </a:r>
          </a:p>
          <a:p>
            <a:pPr marL="812265" lvl="1" indent="-314425" defTabSz="572516">
              <a:spcBef>
                <a:spcPts val="700"/>
              </a:spcBef>
              <a:buChar char="✤"/>
              <a:defRPr sz="2352"/>
            </a:pPr>
            <a:r>
              <a:t>est un format texte complètement indépendant de tout langage</a:t>
            </a:r>
          </a:p>
          <a:p>
            <a:pPr marL="812265" lvl="1" indent="-314425" defTabSz="572516">
              <a:spcBef>
                <a:spcPts val="700"/>
              </a:spcBef>
              <a:buChar char="✤"/>
              <a:defRPr sz="2352"/>
            </a:pPr>
            <a:r>
              <a:t>il se base sur deux structures :</a:t>
            </a:r>
          </a:p>
          <a:p>
            <a:pPr marL="1283903" lvl="2" indent="-288223" defTabSz="572516">
              <a:spcBef>
                <a:spcPts val="500"/>
              </a:spcBef>
              <a:buChar char="✤"/>
              <a:defRPr sz="2156"/>
            </a:pPr>
            <a:r>
              <a:t> Un </a:t>
            </a:r>
            <a:r>
              <a:rPr u="sng">
                <a:solidFill>
                  <a:schemeClr val="accent5">
                    <a:satOff val="8112"/>
                    <a:lumOff val="-14630"/>
                  </a:schemeClr>
                </a:solidFill>
                <a:hlinkClick r:id="rId2"/>
              </a:rPr>
              <a:t>tableau associatif de JavaScript</a:t>
            </a:r>
            <a:r>
              <a:t>  (</a:t>
            </a:r>
            <a:r>
              <a:rPr u="sng">
                <a:solidFill>
                  <a:schemeClr val="accent5">
                    <a:satOff val="8112"/>
                    <a:lumOff val="-14630"/>
                  </a:schemeClr>
                </a:solidFill>
                <a:hlinkClick r:id="rId2"/>
              </a:rPr>
              <a:t>www.xul.fr/ecmascript/associatif.php</a:t>
            </a:r>
            <a:r>
              <a:t>)</a:t>
            </a:r>
          </a:p>
          <a:p>
            <a:pPr marL="1283903" lvl="2" indent="-288223" defTabSz="572516">
              <a:spcBef>
                <a:spcPts val="500"/>
              </a:spcBef>
              <a:buChar char="✤"/>
              <a:defRPr sz="2156"/>
            </a:pPr>
            <a:r>
              <a:t> Un </a:t>
            </a:r>
            <a:r>
              <a:rPr u="sng">
                <a:solidFill>
                  <a:schemeClr val="accent5">
                    <a:satOff val="8112"/>
                    <a:lumOff val="-14630"/>
                  </a:schemeClr>
                </a:solidFill>
                <a:hlinkClick r:id="rId3"/>
              </a:rPr>
              <a:t>tableau</a:t>
            </a:r>
            <a:r>
              <a:t>, donc une liste de valeurs ordonnées</a:t>
            </a:r>
          </a:p>
          <a:p>
            <a:pPr marL="812265" lvl="1" indent="-314425" defTabSz="572516">
              <a:spcBef>
                <a:spcPts val="700"/>
              </a:spcBef>
              <a:buChar char="✤"/>
              <a:defRPr sz="2352"/>
            </a:pPr>
            <a:r>
              <a:t>il date de 2002 et est devenu populaire lorsqu'Ajax à commencé à être largement utilisé</a:t>
            </a:r>
          </a:p>
          <a:p>
            <a:pPr marL="812265" lvl="1" indent="-314425" defTabSz="572516">
              <a:spcBef>
                <a:spcPts val="700"/>
              </a:spcBef>
              <a:buChar char="✤"/>
              <a:defRPr sz="2352"/>
            </a:pPr>
            <a:r>
              <a:t>il est même devenu un type de donnée dans PostgreSQL</a:t>
            </a:r>
          </a:p>
          <a:p>
            <a:pPr marL="497839" indent="-497839" defTabSz="572516">
              <a:spcBef>
                <a:spcPts val="1100"/>
              </a:spcBef>
              <a:defRPr sz="2744"/>
            </a:pPr>
            <a:r>
              <a:t>Le format JSON reconnaît les même types de données que JavaScript</a:t>
            </a:r>
          </a:p>
          <a:p>
            <a:pPr marL="812265" lvl="1" indent="-314425" defTabSz="572516">
              <a:spcBef>
                <a:spcPts val="700"/>
              </a:spcBef>
              <a:buChar char="✤"/>
              <a:defRPr sz="2352"/>
            </a:pPr>
            <a:r>
              <a:rPr b="1"/>
              <a:t>Number, String, Boolean</a:t>
            </a:r>
            <a:r>
              <a:t> et </a:t>
            </a:r>
            <a:r>
              <a:rPr b="1"/>
              <a:t>null</a:t>
            </a:r>
            <a:r>
              <a:t> sont des primitives que l'on peut assigner à une clé qui doit être une chaîne</a:t>
            </a:r>
          </a:p>
          <a:p>
            <a:pPr marL="812265" lvl="1" indent="-314425" defTabSz="572516">
              <a:spcBef>
                <a:spcPts val="700"/>
              </a:spcBef>
              <a:buChar char="✤"/>
              <a:defRPr sz="2352"/>
            </a:pPr>
            <a:r>
              <a:rPr b="1"/>
              <a:t>Array</a:t>
            </a:r>
            <a:r>
              <a:t> est une liste de clé-valeurs placées entre crochets</a:t>
            </a:r>
          </a:p>
          <a:p>
            <a:pPr marL="812265" lvl="1" indent="-314425" defTabSz="572516">
              <a:spcBef>
                <a:spcPts val="700"/>
              </a:spcBef>
              <a:buChar char="✤"/>
              <a:defRPr sz="2352"/>
            </a:pPr>
            <a:r>
              <a:rPr b="1"/>
              <a:t>Object</a:t>
            </a:r>
            <a:r>
              <a:t> est une liste de clé-valeurs placées entre accolades</a:t>
            </a:r>
          </a:p>
          <a:p>
            <a:pPr marL="497839" indent="-497839" defTabSz="572516">
              <a:spcBef>
                <a:spcPts val="1100"/>
              </a:spcBef>
              <a:defRPr sz="2744"/>
            </a:pPr>
            <a:r>
              <a:t>Pour en savoir plus : </a:t>
            </a:r>
            <a:r>
              <a:rPr u="sng">
                <a:solidFill>
                  <a:schemeClr val="accent5">
                    <a:satOff val="8112"/>
                    <a:lumOff val="-14630"/>
                  </a:schemeClr>
                </a:solidFill>
                <a:hlinkClick r:id="rId4"/>
              </a:rPr>
              <a:t>http://json.org</a:t>
            </a:r>
          </a:p>
        </p:txBody>
      </p:sp>
      <p:sp>
        <p:nvSpPr>
          <p:cNvPr id="582" name="2.4 - JSON ; JavaScript Object Notation"/>
          <p:cNvSpPr txBox="1">
            <a:spLocks noGrp="1"/>
          </p:cNvSpPr>
          <p:nvPr>
            <p:ph type="body" idx="21"/>
          </p:nvPr>
        </p:nvSpPr>
        <p:spPr>
          <a:prstGeom prst="rect">
            <a:avLst/>
          </a:prstGeom>
        </p:spPr>
        <p:txBody>
          <a:bodyPr/>
          <a:lstStyle/>
          <a:p>
            <a:r>
              <a:t>2.4 - JSON ; JavaScript Object Notation</a:t>
            </a:r>
          </a:p>
        </p:txBody>
      </p:sp>
      <p:sp>
        <p:nvSpPr>
          <p:cNvPr id="583"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51</a:t>
            </a:fld>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586" name="Exemple d’échange entre client et serveur web"/>
          <p:cNvSpPr txBox="1">
            <a:spLocks noGrp="1"/>
          </p:cNvSpPr>
          <p:nvPr>
            <p:ph type="body" idx="1"/>
          </p:nvPr>
        </p:nvSpPr>
        <p:spPr>
          <a:xfrm>
            <a:off x="355600" y="1581150"/>
            <a:ext cx="12293600" cy="7445326"/>
          </a:xfrm>
          <a:prstGeom prst="rect">
            <a:avLst/>
          </a:prstGeom>
        </p:spPr>
        <p:txBody>
          <a:bodyPr/>
          <a:lstStyle/>
          <a:p>
            <a:r>
              <a:t>Exemple d’échange entre client et serveur web</a:t>
            </a:r>
          </a:p>
        </p:txBody>
      </p:sp>
      <p:sp>
        <p:nvSpPr>
          <p:cNvPr id="587" name="2.4 - JSON ; JavaScript Object Notation"/>
          <p:cNvSpPr txBox="1">
            <a:spLocks noGrp="1"/>
          </p:cNvSpPr>
          <p:nvPr>
            <p:ph type="body" idx="21"/>
          </p:nvPr>
        </p:nvSpPr>
        <p:spPr>
          <a:prstGeom prst="rect">
            <a:avLst/>
          </a:prstGeom>
        </p:spPr>
        <p:txBody>
          <a:bodyPr/>
          <a:lstStyle/>
          <a:p>
            <a:r>
              <a:t>2.4 - JSON ; JavaScript Object Notation</a:t>
            </a:r>
          </a:p>
        </p:txBody>
      </p:sp>
      <p:sp>
        <p:nvSpPr>
          <p:cNvPr id="588"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52</a:t>
            </a:fld>
            <a:endParaRPr/>
          </a:p>
        </p:txBody>
      </p:sp>
      <p:grpSp>
        <p:nvGrpSpPr>
          <p:cNvPr id="627" name="Grouper"/>
          <p:cNvGrpSpPr/>
          <p:nvPr/>
        </p:nvGrpSpPr>
        <p:grpSpPr>
          <a:xfrm>
            <a:off x="443822" y="2682698"/>
            <a:ext cx="12117156" cy="5774180"/>
            <a:chOff x="-215900" y="-139700"/>
            <a:chExt cx="12117155" cy="5774178"/>
          </a:xfrm>
        </p:grpSpPr>
        <p:grpSp>
          <p:nvGrpSpPr>
            <p:cNvPr id="591" name="Rectangle aux angles arrondis"/>
            <p:cNvGrpSpPr/>
            <p:nvPr/>
          </p:nvGrpSpPr>
          <p:grpSpPr>
            <a:xfrm>
              <a:off x="-215900" y="-139700"/>
              <a:ext cx="12117156" cy="5774179"/>
              <a:chOff x="0" y="0"/>
              <a:chExt cx="12117155" cy="5774178"/>
            </a:xfrm>
          </p:grpSpPr>
          <p:sp>
            <p:nvSpPr>
              <p:cNvPr id="590" name="Rectangle aux angles arrondis"/>
              <p:cNvSpPr/>
              <p:nvPr/>
            </p:nvSpPr>
            <p:spPr>
              <a:xfrm>
                <a:off x="215900" y="139700"/>
                <a:ext cx="11685356" cy="5215379"/>
              </a:xfrm>
              <a:prstGeom prst="roundRect">
                <a:avLst>
                  <a:gd name="adj" fmla="val 2545"/>
                </a:avLst>
              </a:prstGeom>
              <a:solidFill>
                <a:srgbClr val="F5F5F5"/>
              </a:solidFill>
              <a:ln>
                <a:noFill/>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pic>
            <p:nvPicPr>
              <p:cNvPr id="589" name="Rectangle aux angles arrondis Rectangle aux angles arrondis" descr="Rectangle aux angles arrondis Rectangle aux angles arrondis"/>
              <p:cNvPicPr>
                <a:picLocks/>
              </p:cNvPicPr>
              <p:nvPr/>
            </p:nvPicPr>
            <p:blipFill>
              <a:blip r:embed="rId3"/>
              <a:stretch>
                <a:fillRect/>
              </a:stretch>
            </p:blipFill>
            <p:spPr>
              <a:xfrm>
                <a:off x="0" y="0"/>
                <a:ext cx="12117156" cy="5774179"/>
              </a:xfrm>
              <a:prstGeom prst="rect">
                <a:avLst/>
              </a:prstGeom>
              <a:effectLst/>
            </p:spPr>
          </p:pic>
        </p:grpSp>
        <p:grpSp>
          <p:nvGrpSpPr>
            <p:cNvPr id="594" name="Grouper"/>
            <p:cNvGrpSpPr/>
            <p:nvPr/>
          </p:nvGrpSpPr>
          <p:grpSpPr>
            <a:xfrm>
              <a:off x="920240" y="903084"/>
              <a:ext cx="1268987" cy="925153"/>
              <a:chOff x="0" y="0"/>
              <a:chExt cx="1268985" cy="925152"/>
            </a:xfrm>
          </p:grpSpPr>
          <p:sp>
            <p:nvSpPr>
              <p:cNvPr id="592" name="Rectangle aux angles arrondis"/>
              <p:cNvSpPr/>
              <p:nvPr/>
            </p:nvSpPr>
            <p:spPr>
              <a:xfrm>
                <a:off x="297353" y="0"/>
                <a:ext cx="971633" cy="585739"/>
              </a:xfrm>
              <a:prstGeom prst="roundRect">
                <a:avLst>
                  <a:gd name="adj" fmla="val 16136"/>
                </a:avLst>
              </a:prstGeom>
              <a:solidFill>
                <a:srgbClr val="789BD7"/>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sp>
            <p:nvSpPr>
              <p:cNvPr id="593" name="Figure"/>
              <p:cNvSpPr/>
              <p:nvPr/>
            </p:nvSpPr>
            <p:spPr>
              <a:xfrm>
                <a:off x="0" y="606309"/>
                <a:ext cx="1256033" cy="318844"/>
              </a:xfrm>
              <a:custGeom>
                <a:avLst/>
                <a:gdLst/>
                <a:ahLst/>
                <a:cxnLst>
                  <a:cxn ang="0">
                    <a:pos x="wd2" y="hd2"/>
                  </a:cxn>
                  <a:cxn ang="5400000">
                    <a:pos x="wd2" y="hd2"/>
                  </a:cxn>
                  <a:cxn ang="10800000">
                    <a:pos x="wd2" y="hd2"/>
                  </a:cxn>
                  <a:cxn ang="16200000">
                    <a:pos x="wd2" y="hd2"/>
                  </a:cxn>
                </a:cxnLst>
                <a:rect l="0" t="0" r="r" b="b"/>
                <a:pathLst>
                  <a:path w="21600" h="21600" extrusionOk="0">
                    <a:moveTo>
                      <a:pt x="5428" y="0"/>
                    </a:moveTo>
                    <a:lnTo>
                      <a:pt x="0" y="21600"/>
                    </a:lnTo>
                    <a:lnTo>
                      <a:pt x="16007" y="21600"/>
                    </a:lnTo>
                    <a:lnTo>
                      <a:pt x="21600" y="359"/>
                    </a:lnTo>
                    <a:lnTo>
                      <a:pt x="5428" y="0"/>
                    </a:lnTo>
                    <a:close/>
                  </a:path>
                </a:pathLst>
              </a:custGeom>
              <a:solidFill>
                <a:srgbClr val="6676DE"/>
              </a:solidFill>
              <a:ln w="12700" cap="flat">
                <a:solidFill>
                  <a:srgbClr val="000000"/>
                </a:solidFill>
                <a:prstDash val="solid"/>
                <a:miter lim="400000"/>
              </a:ln>
              <a:effectLst/>
            </p:spPr>
            <p:txBody>
              <a:bodyPr wrap="square" lIns="0" tIns="0" rIns="0" bIns="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grpSp>
        <p:sp>
          <p:nvSpPr>
            <p:cNvPr id="595" name="Client web"/>
            <p:cNvSpPr txBox="1"/>
            <p:nvPr/>
          </p:nvSpPr>
          <p:spPr>
            <a:xfrm>
              <a:off x="724819" y="1987574"/>
              <a:ext cx="1729365" cy="409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algn="ctr" defTabSz="450000">
                <a:spcBef>
                  <a:spcPts val="0"/>
                </a:spcBef>
                <a:defRPr sz="1600" i="0">
                  <a:solidFill>
                    <a:srgbClr val="000000"/>
                  </a:solidFill>
                  <a:latin typeface="Helvetica Neue Medium"/>
                  <a:ea typeface="Helvetica Neue Medium"/>
                  <a:cs typeface="Helvetica Neue Medium"/>
                  <a:sym typeface="Helvetica Neue Medium"/>
                </a:defRPr>
              </a:lvl1pPr>
            </a:lstStyle>
            <a:p>
              <a:r>
                <a:t>Client web</a:t>
              </a:r>
            </a:p>
          </p:txBody>
        </p:sp>
        <p:sp>
          <p:nvSpPr>
            <p:cNvPr id="596" name="Javascript"/>
            <p:cNvSpPr/>
            <p:nvPr/>
          </p:nvSpPr>
          <p:spPr>
            <a:xfrm>
              <a:off x="335766" y="2579816"/>
              <a:ext cx="2983099" cy="2170540"/>
            </a:xfrm>
            <a:prstGeom prst="rect">
              <a:avLst/>
            </a:prstGeom>
            <a:solidFill>
              <a:srgbClr val="B5D7DA"/>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57200">
                <a:spcBef>
                  <a:spcPts val="0"/>
                </a:spcBef>
                <a:defRPr sz="1800" i="0">
                  <a:solidFill>
                    <a:srgbClr val="000000"/>
                  </a:solidFill>
                  <a:latin typeface="Helvetica Neue Light"/>
                  <a:ea typeface="Helvetica Neue Light"/>
                  <a:cs typeface="Helvetica Neue Light"/>
                  <a:sym typeface="Helvetica Neue Light"/>
                </a:defRPr>
              </a:lvl1pPr>
            </a:lstStyle>
            <a:p>
              <a:r>
                <a:t>Javascript</a:t>
              </a:r>
            </a:p>
          </p:txBody>
        </p:sp>
        <p:grpSp>
          <p:nvGrpSpPr>
            <p:cNvPr id="600" name="Grouper"/>
            <p:cNvGrpSpPr/>
            <p:nvPr/>
          </p:nvGrpSpPr>
          <p:grpSpPr>
            <a:xfrm>
              <a:off x="9015857" y="359516"/>
              <a:ext cx="462505" cy="1305685"/>
              <a:chOff x="0" y="0"/>
              <a:chExt cx="462504" cy="1305684"/>
            </a:xfrm>
          </p:grpSpPr>
          <p:sp>
            <p:nvSpPr>
              <p:cNvPr id="597" name="Rectangle aux angles arrondis"/>
              <p:cNvSpPr/>
              <p:nvPr/>
            </p:nvSpPr>
            <p:spPr>
              <a:xfrm>
                <a:off x="0" y="0"/>
                <a:ext cx="462505" cy="1305685"/>
              </a:xfrm>
              <a:prstGeom prst="roundRect">
                <a:avLst>
                  <a:gd name="adj" fmla="val 21739"/>
                </a:avLst>
              </a:prstGeom>
              <a:solidFill>
                <a:srgbClr val="9ABF76"/>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sp>
            <p:nvSpPr>
              <p:cNvPr id="598" name="Ligne"/>
              <p:cNvSpPr/>
              <p:nvPr/>
            </p:nvSpPr>
            <p:spPr>
              <a:xfrm flipV="1">
                <a:off x="71154" y="339137"/>
                <a:ext cx="319563"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599" name="Cercle"/>
              <p:cNvSpPr/>
              <p:nvPr/>
            </p:nvSpPr>
            <p:spPr>
              <a:xfrm>
                <a:off x="266829" y="1068287"/>
                <a:ext cx="88944" cy="84786"/>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grpSp>
        <p:grpSp>
          <p:nvGrpSpPr>
            <p:cNvPr id="604" name="Grouper"/>
            <p:cNvGrpSpPr/>
            <p:nvPr/>
          </p:nvGrpSpPr>
          <p:grpSpPr>
            <a:xfrm>
              <a:off x="10544133" y="359516"/>
              <a:ext cx="462505" cy="1305685"/>
              <a:chOff x="0" y="0"/>
              <a:chExt cx="462504" cy="1305684"/>
            </a:xfrm>
          </p:grpSpPr>
          <p:sp>
            <p:nvSpPr>
              <p:cNvPr id="601" name="Rectangle aux angles arrondis"/>
              <p:cNvSpPr/>
              <p:nvPr/>
            </p:nvSpPr>
            <p:spPr>
              <a:xfrm>
                <a:off x="0" y="0"/>
                <a:ext cx="462505" cy="1305685"/>
              </a:xfrm>
              <a:prstGeom prst="roundRect">
                <a:avLst>
                  <a:gd name="adj" fmla="val 21739"/>
                </a:avLst>
              </a:prstGeom>
              <a:solidFill>
                <a:srgbClr val="BAC39B"/>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sp>
            <p:nvSpPr>
              <p:cNvPr id="602" name="Ligne"/>
              <p:cNvSpPr/>
              <p:nvPr/>
            </p:nvSpPr>
            <p:spPr>
              <a:xfrm flipV="1">
                <a:off x="71154" y="339137"/>
                <a:ext cx="319563" cy="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603" name="Cercle"/>
              <p:cNvSpPr/>
              <p:nvPr/>
            </p:nvSpPr>
            <p:spPr>
              <a:xfrm>
                <a:off x="266829" y="1068287"/>
                <a:ext cx="88944" cy="84786"/>
              </a:xfrm>
              <a:prstGeom prst="ellipse">
                <a:avLst/>
              </a:prstGeom>
              <a:solidFill>
                <a:srgbClr val="000000"/>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grpSp>
        <p:grpSp>
          <p:nvGrpSpPr>
            <p:cNvPr id="608" name="Grouper"/>
            <p:cNvGrpSpPr/>
            <p:nvPr/>
          </p:nvGrpSpPr>
          <p:grpSpPr>
            <a:xfrm>
              <a:off x="9639233" y="1275444"/>
              <a:ext cx="723920" cy="643100"/>
              <a:chOff x="0" y="0"/>
              <a:chExt cx="723919" cy="643098"/>
            </a:xfrm>
          </p:grpSpPr>
          <p:sp>
            <p:nvSpPr>
              <p:cNvPr id="605" name="Ovale"/>
              <p:cNvSpPr/>
              <p:nvPr/>
            </p:nvSpPr>
            <p:spPr>
              <a:xfrm>
                <a:off x="0" y="345665"/>
                <a:ext cx="723920" cy="297434"/>
              </a:xfrm>
              <a:prstGeom prst="ellipse">
                <a:avLst/>
              </a:prstGeom>
              <a:solidFill>
                <a:srgbClr val="88AB72"/>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sp>
            <p:nvSpPr>
              <p:cNvPr id="606" name="Rectangle"/>
              <p:cNvSpPr/>
              <p:nvPr/>
            </p:nvSpPr>
            <p:spPr>
              <a:xfrm>
                <a:off x="0" y="160774"/>
                <a:ext cx="723920" cy="345667"/>
              </a:xfrm>
              <a:prstGeom prst="rect">
                <a:avLst/>
              </a:prstGeom>
              <a:solidFill>
                <a:srgbClr val="88AB72"/>
              </a:solidFill>
              <a:ln w="12700" cap="flat">
                <a:noFill/>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sp>
            <p:nvSpPr>
              <p:cNvPr id="607" name="Ovale"/>
              <p:cNvSpPr/>
              <p:nvPr/>
            </p:nvSpPr>
            <p:spPr>
              <a:xfrm>
                <a:off x="0" y="0"/>
                <a:ext cx="723920" cy="297434"/>
              </a:xfrm>
              <a:prstGeom prst="ellipse">
                <a:avLst/>
              </a:prstGeom>
              <a:solidFill>
                <a:srgbClr val="88AB72"/>
              </a:solidFill>
              <a:ln w="12700" cap="flat">
                <a:solidFill>
                  <a:srgbClr val="000000"/>
                </a:solidFill>
                <a:prstDash val="solid"/>
                <a:miter lim="400000"/>
              </a:ln>
              <a:effectLst/>
            </p:spPr>
            <p:txBody>
              <a:bodyPr wrap="square" lIns="101600" tIns="101600" rIns="101600" bIns="101600" numCol="1" anchor="t">
                <a:noAutofit/>
              </a:bodyPr>
              <a:lstStyle/>
              <a:p>
                <a:pPr defTabSz="450000">
                  <a:spcBef>
                    <a:spcPts val="0"/>
                  </a:spcBef>
                  <a:defRPr sz="1200" i="0">
                    <a:solidFill>
                      <a:srgbClr val="000000"/>
                    </a:solidFill>
                    <a:latin typeface="Helvetica"/>
                    <a:ea typeface="Helvetica"/>
                    <a:cs typeface="Helvetica"/>
                    <a:sym typeface="Helvetica"/>
                  </a:defRPr>
                </a:pPr>
                <a:endParaRPr/>
              </a:p>
            </p:txBody>
          </p:sp>
        </p:grpSp>
        <p:sp>
          <p:nvSpPr>
            <p:cNvPr id="609" name="Serveur HTTP"/>
            <p:cNvSpPr txBox="1"/>
            <p:nvPr/>
          </p:nvSpPr>
          <p:spPr>
            <a:xfrm>
              <a:off x="8808588" y="2067544"/>
              <a:ext cx="2385212" cy="5122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rmAutofit/>
            </a:bodyPr>
            <a:lstStyle>
              <a:lvl1pPr algn="ctr" defTabSz="450000">
                <a:spcBef>
                  <a:spcPts val="0"/>
                </a:spcBef>
                <a:defRPr sz="1600" i="0">
                  <a:solidFill>
                    <a:srgbClr val="000000"/>
                  </a:solidFill>
                  <a:latin typeface="Helvetica Neue Medium"/>
                  <a:ea typeface="Helvetica Neue Medium"/>
                  <a:cs typeface="Helvetica Neue Medium"/>
                  <a:sym typeface="Helvetica Neue Medium"/>
                </a:defRPr>
              </a:lvl1pPr>
            </a:lstStyle>
            <a:p>
              <a:r>
                <a:t>Serveur HTTP</a:t>
              </a:r>
            </a:p>
          </p:txBody>
        </p:sp>
        <p:sp>
          <p:nvSpPr>
            <p:cNvPr id="610" name="Ligne"/>
            <p:cNvSpPr/>
            <p:nvPr/>
          </p:nvSpPr>
          <p:spPr>
            <a:xfrm flipH="1" flipV="1">
              <a:off x="9522616" y="519316"/>
              <a:ext cx="965200" cy="2"/>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611" name="Ligne"/>
            <p:cNvSpPr/>
            <p:nvPr/>
          </p:nvSpPr>
          <p:spPr>
            <a:xfrm flipH="1" flipV="1">
              <a:off x="9513184" y="521312"/>
              <a:ext cx="368970" cy="748357"/>
            </a:xfrm>
            <a:prstGeom prst="line">
              <a:avLst/>
            </a:prstGeom>
            <a:noFill/>
            <a:ln w="25400" cap="rnd">
              <a:solidFill>
                <a:srgbClr val="929292"/>
              </a:solidFill>
              <a:custDash>
                <a:ds d="100000" sp="200000"/>
              </a:custDash>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612" name="PHP"/>
            <p:cNvSpPr/>
            <p:nvPr/>
          </p:nvSpPr>
          <p:spPr>
            <a:xfrm>
              <a:off x="8201656" y="2579816"/>
              <a:ext cx="3027910" cy="2170540"/>
            </a:xfrm>
            <a:prstGeom prst="rect">
              <a:avLst/>
            </a:prstGeom>
            <a:solidFill>
              <a:srgbClr val="C9DAB5"/>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457200">
                <a:spcBef>
                  <a:spcPts val="0"/>
                </a:spcBef>
                <a:defRPr sz="1800" i="0">
                  <a:solidFill>
                    <a:srgbClr val="000000"/>
                  </a:solidFill>
                  <a:latin typeface="Helvetica Neue Light"/>
                  <a:ea typeface="Helvetica Neue Light"/>
                  <a:cs typeface="Helvetica Neue Light"/>
                  <a:sym typeface="Helvetica Neue Light"/>
                </a:defRPr>
              </a:lvl1pPr>
            </a:lstStyle>
            <a:p>
              <a:r>
                <a:t>PHP</a:t>
              </a:r>
            </a:p>
          </p:txBody>
        </p:sp>
        <p:sp>
          <p:nvSpPr>
            <p:cNvPr id="613" name="Objet"/>
            <p:cNvSpPr/>
            <p:nvPr/>
          </p:nvSpPr>
          <p:spPr>
            <a:xfrm>
              <a:off x="724819" y="3372273"/>
              <a:ext cx="1604872" cy="832457"/>
            </a:xfrm>
            <a:prstGeom prst="ellipse">
              <a:avLst/>
            </a:prstGeom>
            <a:gradFill flip="none" rotWithShape="1">
              <a:gsLst>
                <a:gs pos="0">
                  <a:srgbClr val="FFB7B3"/>
                </a:gs>
                <a:gs pos="100000">
                  <a:srgbClr val="AE9797"/>
                </a:gs>
              </a:gsLst>
              <a:lin ang="5400000" scaled="0"/>
            </a:gra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spcBef>
                  <a:spcPts val="0"/>
                </a:spcBef>
                <a:defRPr sz="1600" i="0">
                  <a:solidFill>
                    <a:srgbClr val="000000"/>
                  </a:solidFill>
                  <a:latin typeface="Helvetica Neue Medium"/>
                  <a:ea typeface="Helvetica Neue Medium"/>
                  <a:cs typeface="Helvetica Neue Medium"/>
                  <a:sym typeface="Helvetica Neue Medium"/>
                </a:defRPr>
              </a:lvl1pPr>
            </a:lstStyle>
            <a:p>
              <a:r>
                <a:t>Objet</a:t>
              </a:r>
            </a:p>
          </p:txBody>
        </p:sp>
        <p:sp>
          <p:nvSpPr>
            <p:cNvPr id="614" name="JSON.stringify"/>
            <p:cNvSpPr/>
            <p:nvPr/>
          </p:nvSpPr>
          <p:spPr>
            <a:xfrm>
              <a:off x="2394490" y="2993103"/>
              <a:ext cx="2052642"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spcBef>
                  <a:spcPts val="0"/>
                </a:spcBef>
                <a:defRPr sz="1600" i="0">
                  <a:solidFill>
                    <a:srgbClr val="000000"/>
                  </a:solidFill>
                  <a:latin typeface="Helvetica Neue Medium"/>
                  <a:ea typeface="Helvetica Neue Medium"/>
                  <a:cs typeface="Helvetica Neue Medium"/>
                  <a:sym typeface="Helvetica Neue Medium"/>
                </a:defRPr>
              </a:lvl1pPr>
            </a:lstStyle>
            <a:p>
              <a:r>
                <a:t>JSON.stringify</a:t>
              </a:r>
            </a:p>
          </p:txBody>
        </p:sp>
        <p:sp>
          <p:nvSpPr>
            <p:cNvPr id="615" name="eval"/>
            <p:cNvSpPr/>
            <p:nvPr/>
          </p:nvSpPr>
          <p:spPr>
            <a:xfrm>
              <a:off x="2435543" y="4020449"/>
              <a:ext cx="2005551"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spcBef>
                  <a:spcPts val="0"/>
                </a:spcBef>
                <a:defRPr sz="1600" i="0">
                  <a:solidFill>
                    <a:srgbClr val="000000"/>
                  </a:solidFill>
                  <a:latin typeface="Helvetica Neue Medium"/>
                  <a:ea typeface="Helvetica Neue Medium"/>
                  <a:cs typeface="Helvetica Neue Medium"/>
                  <a:sym typeface="Helvetica Neue Medium"/>
                </a:defRPr>
              </a:lvl1pPr>
            </a:lstStyle>
            <a:p>
              <a:r>
                <a:t>eval</a:t>
              </a:r>
            </a:p>
          </p:txBody>
        </p:sp>
        <p:sp>
          <p:nvSpPr>
            <p:cNvPr id="616" name="JSON.decode"/>
            <p:cNvSpPr/>
            <p:nvPr/>
          </p:nvSpPr>
          <p:spPr>
            <a:xfrm>
              <a:off x="7041039" y="2993103"/>
              <a:ext cx="2052642"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spcBef>
                  <a:spcPts val="0"/>
                </a:spcBef>
                <a:defRPr sz="1600" i="0">
                  <a:solidFill>
                    <a:srgbClr val="000000"/>
                  </a:solidFill>
                  <a:latin typeface="Helvetica Neue Medium"/>
                  <a:ea typeface="Helvetica Neue Medium"/>
                  <a:cs typeface="Helvetica Neue Medium"/>
                  <a:sym typeface="Helvetica Neue Medium"/>
                </a:defRPr>
              </a:lvl1pPr>
            </a:lstStyle>
            <a:p>
              <a:r>
                <a:t>JSON.decode</a:t>
              </a:r>
            </a:p>
          </p:txBody>
        </p:sp>
        <p:sp>
          <p:nvSpPr>
            <p:cNvPr id="617" name="JSON.encode"/>
            <p:cNvSpPr/>
            <p:nvPr/>
          </p:nvSpPr>
          <p:spPr>
            <a:xfrm>
              <a:off x="7041039" y="4020449"/>
              <a:ext cx="2052642" cy="530930"/>
            </a:xfrm>
            <a:prstGeom prst="rect">
              <a:avLst/>
            </a:prstGeom>
            <a:solidFill>
              <a:srgbClr val="BFBFB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spcBef>
                  <a:spcPts val="0"/>
                </a:spcBef>
                <a:defRPr sz="1600" i="0">
                  <a:solidFill>
                    <a:srgbClr val="000000"/>
                  </a:solidFill>
                  <a:latin typeface="Helvetica Neue Medium"/>
                  <a:ea typeface="Helvetica Neue Medium"/>
                  <a:cs typeface="Helvetica Neue Medium"/>
                  <a:sym typeface="Helvetica Neue Medium"/>
                </a:defRPr>
              </a:lvl1pPr>
            </a:lstStyle>
            <a:p>
              <a:r>
                <a:t>JSON.encode</a:t>
              </a:r>
            </a:p>
          </p:txBody>
        </p:sp>
        <p:sp>
          <p:nvSpPr>
            <p:cNvPr id="618" name="Objet"/>
            <p:cNvSpPr/>
            <p:nvPr/>
          </p:nvSpPr>
          <p:spPr>
            <a:xfrm>
              <a:off x="9340059" y="3372553"/>
              <a:ext cx="1604872" cy="832456"/>
            </a:xfrm>
            <a:prstGeom prst="ellipse">
              <a:avLst/>
            </a:prstGeom>
            <a:gradFill flip="none" rotWithShape="1">
              <a:gsLst>
                <a:gs pos="0">
                  <a:srgbClr val="FFB7B3"/>
                </a:gs>
                <a:gs pos="100000">
                  <a:srgbClr val="AE9797"/>
                </a:gs>
              </a:gsLst>
              <a:lin ang="5400000" scaled="0"/>
            </a:gra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ctr" defTabSz="457200">
                <a:spcBef>
                  <a:spcPts val="0"/>
                </a:spcBef>
                <a:defRPr sz="1600" i="0">
                  <a:solidFill>
                    <a:srgbClr val="000000"/>
                  </a:solidFill>
                  <a:latin typeface="Helvetica Neue Medium"/>
                  <a:ea typeface="Helvetica Neue Medium"/>
                  <a:cs typeface="Helvetica Neue Medium"/>
                  <a:sym typeface="Helvetica Neue Medium"/>
                </a:defRPr>
              </a:lvl1pPr>
            </a:lstStyle>
            <a:p>
              <a:r>
                <a:t>Objet</a:t>
              </a:r>
            </a:p>
          </p:txBody>
        </p:sp>
        <p:sp>
          <p:nvSpPr>
            <p:cNvPr id="619" name="Ajax POST"/>
            <p:cNvSpPr txBox="1"/>
            <p:nvPr/>
          </p:nvSpPr>
          <p:spPr>
            <a:xfrm>
              <a:off x="4815827" y="2669858"/>
              <a:ext cx="1864762" cy="6464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rmAutofit/>
            </a:bodyPr>
            <a:lstStyle>
              <a:lvl1pPr algn="ctr" defTabSz="457200">
                <a:spcBef>
                  <a:spcPts val="0"/>
                </a:spcBef>
                <a:defRPr sz="1600" i="0">
                  <a:solidFill>
                    <a:srgbClr val="000000"/>
                  </a:solidFill>
                  <a:latin typeface="Helvetica Neue Medium"/>
                  <a:ea typeface="Helvetica Neue Medium"/>
                  <a:cs typeface="Helvetica Neue Medium"/>
                  <a:sym typeface="Helvetica Neue Medium"/>
                </a:defRPr>
              </a:lvl1pPr>
            </a:lstStyle>
            <a:p>
              <a:r>
                <a:t>Ajax POST</a:t>
              </a:r>
            </a:p>
          </p:txBody>
        </p:sp>
        <p:sp>
          <p:nvSpPr>
            <p:cNvPr id="620" name="Ajax GET"/>
            <p:cNvSpPr txBox="1"/>
            <p:nvPr/>
          </p:nvSpPr>
          <p:spPr>
            <a:xfrm>
              <a:off x="4850833" y="3685613"/>
              <a:ext cx="1864762" cy="6464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rmAutofit/>
            </a:bodyPr>
            <a:lstStyle>
              <a:lvl1pPr algn="ctr" defTabSz="457200">
                <a:spcBef>
                  <a:spcPts val="0"/>
                </a:spcBef>
                <a:defRPr sz="1600" i="0">
                  <a:solidFill>
                    <a:srgbClr val="000000"/>
                  </a:solidFill>
                  <a:latin typeface="Helvetica Neue Medium"/>
                  <a:ea typeface="Helvetica Neue Medium"/>
                  <a:cs typeface="Helvetica Neue Medium"/>
                  <a:sym typeface="Helvetica Neue Medium"/>
                </a:defRPr>
              </a:lvl1pPr>
            </a:lstStyle>
            <a:p>
              <a:r>
                <a:t>Ajax GET</a:t>
              </a:r>
            </a:p>
          </p:txBody>
        </p:sp>
        <p:sp>
          <p:nvSpPr>
            <p:cNvPr id="621" name="Ligne"/>
            <p:cNvSpPr/>
            <p:nvPr/>
          </p:nvSpPr>
          <p:spPr>
            <a:xfrm flipH="1">
              <a:off x="2003317" y="3280431"/>
              <a:ext cx="451777" cy="189497"/>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622" name="Ligne"/>
            <p:cNvSpPr/>
            <p:nvPr/>
          </p:nvSpPr>
          <p:spPr>
            <a:xfrm flipH="1" flipV="1">
              <a:off x="9094957" y="3387137"/>
              <a:ext cx="428478" cy="179724"/>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623" name="Ligne"/>
            <p:cNvSpPr/>
            <p:nvPr/>
          </p:nvSpPr>
          <p:spPr>
            <a:xfrm flipV="1">
              <a:off x="8982575" y="3963789"/>
              <a:ext cx="469274" cy="196837"/>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624" name="Ligne"/>
            <p:cNvSpPr/>
            <p:nvPr/>
          </p:nvSpPr>
          <p:spPr>
            <a:xfrm>
              <a:off x="2025690" y="4093000"/>
              <a:ext cx="420659" cy="176445"/>
            </a:xfrm>
            <a:prstGeom prst="line">
              <a:avLst/>
            </a:prstGeom>
            <a:noFill/>
            <a:ln w="38100" cap="flat">
              <a:solidFill>
                <a:srgbClr val="515151"/>
              </a:solidFill>
              <a:prstDash val="solid"/>
              <a:miter lim="400000"/>
              <a:headEnd type="stealth" w="med" len="med"/>
            </a:ln>
            <a:effectLst/>
          </p:spPr>
          <p:txBody>
            <a:bodyPr wrap="square" lIns="50800" tIns="50800" rIns="50800" bIns="50800" numCol="1" anchor="ctr">
              <a:noAutofit/>
            </a:bodyPr>
            <a:lstStyle/>
            <a:p>
              <a:pPr defTabSz="360000">
                <a:spcBef>
                  <a:spcPts val="0"/>
                </a:spcBef>
                <a:defRPr sz="1200" i="0">
                  <a:solidFill>
                    <a:srgbClr val="000000"/>
                  </a:solidFill>
                  <a:latin typeface="Helvetica"/>
                  <a:ea typeface="Helvetica"/>
                  <a:cs typeface="Helvetica"/>
                  <a:sym typeface="Helvetica"/>
                </a:defRPr>
              </a:pPr>
              <a:endParaRPr/>
            </a:p>
          </p:txBody>
        </p:sp>
        <p:sp>
          <p:nvSpPr>
            <p:cNvPr id="625" name="Ligne"/>
            <p:cNvSpPr/>
            <p:nvPr/>
          </p:nvSpPr>
          <p:spPr>
            <a:xfrm>
              <a:off x="4452787" y="3289337"/>
              <a:ext cx="2594959"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457200">
                <a:spcBef>
                  <a:spcPts val="0"/>
                </a:spcBef>
                <a:defRPr sz="1200" i="0">
                  <a:solidFill>
                    <a:srgbClr val="000000"/>
                  </a:solidFill>
                  <a:latin typeface="Helvetica Light"/>
                  <a:ea typeface="Helvetica Light"/>
                  <a:cs typeface="Helvetica Light"/>
                  <a:sym typeface="Helvetica Light"/>
                </a:defRPr>
              </a:pPr>
              <a:endParaRPr/>
            </a:p>
          </p:txBody>
        </p:sp>
        <p:sp>
          <p:nvSpPr>
            <p:cNvPr id="626" name="Ligne"/>
            <p:cNvSpPr/>
            <p:nvPr/>
          </p:nvSpPr>
          <p:spPr>
            <a:xfrm flipH="1">
              <a:off x="4429028" y="4278892"/>
              <a:ext cx="2594958" cy="1"/>
            </a:xfrm>
            <a:prstGeom prst="line">
              <a:avLst/>
            </a:prstGeom>
            <a:noFill/>
            <a:ln w="381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457200">
                <a:spcBef>
                  <a:spcPts val="0"/>
                </a:spcBef>
                <a:defRPr sz="1200" i="0">
                  <a:solidFill>
                    <a:srgbClr val="000000"/>
                  </a:solidFill>
                  <a:latin typeface="Helvetica Light"/>
                  <a:ea typeface="Helvetica Light"/>
                  <a:cs typeface="Helvetica Light"/>
                  <a:sym typeface="Helvetica Light"/>
                </a:defRPr>
              </a:pPr>
              <a:endParaRPr/>
            </a:p>
          </p:txBody>
        </p:sp>
      </p:grpSp>
      <p:sp>
        <p:nvSpPr>
          <p:cNvPr id="628" name="Fig 2.6 - Échange via Json entre client et serveur web"/>
          <p:cNvSpPr txBox="1"/>
          <p:nvPr/>
        </p:nvSpPr>
        <p:spPr>
          <a:xfrm>
            <a:off x="530288" y="8625712"/>
            <a:ext cx="5022058"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rmAutofit/>
          </a:bodyPr>
          <a:lstStyle>
            <a:lvl1pPr defTabSz="450000">
              <a:spcBef>
                <a:spcPts val="0"/>
              </a:spcBef>
              <a:defRPr sz="1600" i="0">
                <a:solidFill>
                  <a:srgbClr val="000000"/>
                </a:solidFill>
                <a:latin typeface="+mn-lt"/>
                <a:ea typeface="+mn-ea"/>
                <a:cs typeface="+mn-cs"/>
                <a:sym typeface="Trebuchet MS"/>
              </a:defRPr>
            </a:lvl1pPr>
          </a:lstStyle>
          <a:p>
            <a:r>
              <a:t>Fig 2.6 - Échange via Json entre client et serveur web</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633" name="Front-End, Back-End, Data Base"/>
          <p:cNvSpPr txBox="1">
            <a:spLocks noGrp="1"/>
          </p:cNvSpPr>
          <p:nvPr>
            <p:ph type="body" idx="1"/>
          </p:nvPr>
        </p:nvSpPr>
        <p:spPr>
          <a:xfrm>
            <a:off x="355600" y="1581150"/>
            <a:ext cx="12293600" cy="7445326"/>
          </a:xfrm>
          <a:prstGeom prst="rect">
            <a:avLst/>
          </a:prstGeom>
        </p:spPr>
        <p:txBody>
          <a:bodyPr/>
          <a:lstStyle/>
          <a:p>
            <a:r>
              <a:t>Front-End, Back-End, Data Base</a:t>
            </a:r>
            <a:endParaRPr i="1"/>
          </a:p>
        </p:txBody>
      </p:sp>
      <p:sp>
        <p:nvSpPr>
          <p:cNvPr id="634" name="2.5 - Architectures web 3 tiers"/>
          <p:cNvSpPr txBox="1">
            <a:spLocks noGrp="1"/>
          </p:cNvSpPr>
          <p:nvPr>
            <p:ph type="body" idx="21"/>
          </p:nvPr>
        </p:nvSpPr>
        <p:spPr>
          <a:prstGeom prst="rect">
            <a:avLst/>
          </a:prstGeom>
        </p:spPr>
        <p:txBody>
          <a:bodyPr/>
          <a:lstStyle/>
          <a:p>
            <a:r>
              <a:t>2.5 - Architectures web 3 tiers</a:t>
            </a:r>
          </a:p>
        </p:txBody>
      </p:sp>
      <p:sp>
        <p:nvSpPr>
          <p:cNvPr id="635"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53</a:t>
            </a:fld>
            <a:endParaRPr/>
          </a:p>
        </p:txBody>
      </p:sp>
      <p:pic>
        <p:nvPicPr>
          <p:cNvPr id="636" name="f2.6-Front_backend.png" descr="f2.6-Front_backend.png"/>
          <p:cNvPicPr>
            <a:picLocks noChangeAspect="1"/>
          </p:cNvPicPr>
          <p:nvPr/>
        </p:nvPicPr>
        <p:blipFill>
          <a:blip r:embed="rId3"/>
          <a:stretch>
            <a:fillRect/>
          </a:stretch>
        </p:blipFill>
        <p:spPr>
          <a:xfrm>
            <a:off x="1652934" y="2176142"/>
            <a:ext cx="10131956" cy="6814327"/>
          </a:xfrm>
          <a:prstGeom prst="rect">
            <a:avLst/>
          </a:prstGeom>
          <a:ln w="12700">
            <a:miter lim="400000"/>
          </a:ln>
        </p:spPr>
      </p:pic>
      <p:sp>
        <p:nvSpPr>
          <p:cNvPr id="637" name="Fig 2.7 - Architectures web 3 tiers"/>
          <p:cNvSpPr txBox="1"/>
          <p:nvPr/>
        </p:nvSpPr>
        <p:spPr>
          <a:xfrm>
            <a:off x="855980" y="9123337"/>
            <a:ext cx="3215780"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rmAutofit/>
          </a:bodyPr>
          <a:lstStyle>
            <a:lvl1pPr defTabSz="450000">
              <a:spcBef>
                <a:spcPts val="0"/>
              </a:spcBef>
              <a:defRPr sz="1600" i="0">
                <a:solidFill>
                  <a:srgbClr val="000000"/>
                </a:solidFill>
                <a:latin typeface="+mn-lt"/>
                <a:ea typeface="+mn-ea"/>
                <a:cs typeface="+mn-cs"/>
                <a:sym typeface="Trebuchet MS"/>
              </a:defRPr>
            </a:lvl1pPr>
          </a:lstStyle>
          <a:p>
            <a:r>
              <a:t>Fig 2.7 - Architectures web 3 tiers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1 - Introduction"/>
          <p:cNvSpPr txBox="1">
            <a:spLocks noGrp="1"/>
          </p:cNvSpPr>
          <p:nvPr>
            <p:ph type="title"/>
          </p:nvPr>
        </p:nvSpPr>
        <p:spPr>
          <a:prstGeom prst="rect">
            <a:avLst/>
          </a:prstGeom>
        </p:spPr>
        <p:txBody>
          <a:bodyPr/>
          <a:lstStyle>
            <a:lvl1pPr defTabSz="432308">
              <a:defRPr sz="3404" spc="-68"/>
            </a:lvl1pPr>
          </a:lstStyle>
          <a:p>
            <a:r>
              <a:t>1 - Introduction</a:t>
            </a:r>
          </a:p>
        </p:txBody>
      </p:sp>
      <p:sp>
        <p:nvSpPr>
          <p:cNvPr id="178" name="1.1 - Définitions P2P"/>
          <p:cNvSpPr txBox="1">
            <a:spLocks noGrp="1"/>
          </p:cNvSpPr>
          <p:nvPr>
            <p:ph type="body" idx="21"/>
          </p:nvPr>
        </p:nvSpPr>
        <p:spPr>
          <a:prstGeom prst="rect">
            <a:avLst/>
          </a:prstGeom>
        </p:spPr>
        <p:txBody>
          <a:bodyPr/>
          <a:lstStyle>
            <a:lvl1pPr>
              <a:tabLst>
                <a:tab pos="12039600" algn="r"/>
              </a:tabLst>
            </a:lvl1pPr>
          </a:lstStyle>
          <a:p>
            <a:r>
              <a:t>1.1 - Définitions	P2P</a:t>
            </a:r>
          </a:p>
        </p:txBody>
      </p:sp>
      <p:sp>
        <p:nvSpPr>
          <p:cNvPr id="179" name="P2P…"/>
          <p:cNvSpPr txBox="1">
            <a:spLocks noGrp="1"/>
          </p:cNvSpPr>
          <p:nvPr>
            <p:ph type="body" idx="1"/>
          </p:nvPr>
        </p:nvSpPr>
        <p:spPr>
          <a:xfrm>
            <a:off x="355600" y="1684734"/>
            <a:ext cx="12204701" cy="7652389"/>
          </a:xfrm>
          <a:prstGeom prst="rect">
            <a:avLst/>
          </a:prstGeom>
        </p:spPr>
        <p:txBody>
          <a:bodyPr/>
          <a:lstStyle/>
          <a:p>
            <a:r>
              <a:t>P2P</a:t>
            </a:r>
          </a:p>
          <a:p>
            <a:pPr lvl="1"/>
            <a:r>
              <a:t>Une architecture </a:t>
            </a:r>
            <a:r>
              <a:rPr b="1"/>
              <a:t>pair à pair</a:t>
            </a:r>
            <a:r>
              <a:t> </a:t>
            </a:r>
            <a:br/>
            <a:r>
              <a:t>(</a:t>
            </a:r>
            <a:r>
              <a:rPr b="1" i="1"/>
              <a:t>peer-to-peer</a:t>
            </a:r>
            <a:r>
              <a:t> ou P2P en anglais) </a:t>
            </a:r>
            <a:br/>
            <a:r>
              <a:t>est un environnement client–serveur</a:t>
            </a:r>
            <a:br/>
            <a:r>
              <a:t>où chaque programme connecté </a:t>
            </a:r>
            <a:br/>
            <a:r>
              <a:t>est susceptible de jouer </a:t>
            </a:r>
            <a:r>
              <a:rPr b="1"/>
              <a:t>tour à tour</a:t>
            </a:r>
            <a:r>
              <a:t> </a:t>
            </a:r>
            <a:br/>
            <a:r>
              <a:t>ou </a:t>
            </a:r>
            <a:r>
              <a:rPr b="1"/>
              <a:t>à la fois</a:t>
            </a:r>
            <a:r>
              <a:t> le rôle de client et celui</a:t>
            </a:r>
            <a:br/>
            <a:r>
              <a:t>de serveur.</a:t>
            </a:r>
          </a:p>
          <a:p>
            <a:pPr lvl="1"/>
            <a:r>
              <a:t>Les composants d’un système P2P </a:t>
            </a:r>
            <a:br/>
            <a:r>
              <a:t>sont appelés </a:t>
            </a:r>
            <a:r>
              <a:rPr b="1"/>
              <a:t>nœuds</a:t>
            </a:r>
            <a:r>
              <a:t>, </a:t>
            </a:r>
            <a:r>
              <a:rPr b="1"/>
              <a:t>pairs</a:t>
            </a:r>
            <a:r>
              <a:t> ou </a:t>
            </a:r>
            <a:br/>
            <a:r>
              <a:rPr b="1"/>
              <a:t>utilisateurs</a:t>
            </a:r>
            <a:r>
              <a:t>.</a:t>
            </a:r>
          </a:p>
          <a:p>
            <a:pPr lvl="1"/>
            <a:r>
              <a:t>Certains systèmes sont :</a:t>
            </a:r>
          </a:p>
          <a:p>
            <a:pPr marL="1295400" lvl="2" indent="-279400">
              <a:buChar char="★"/>
            </a:pPr>
            <a:r>
              <a:t>partiellement centralisés ; un </a:t>
            </a:r>
            <a:br/>
            <a:r>
              <a:t>serveur intermédiaire gère une </a:t>
            </a:r>
            <a:br/>
            <a:r>
              <a:t>partie des échanges</a:t>
            </a:r>
          </a:p>
          <a:p>
            <a:pPr marL="1295400" lvl="2" indent="-279400">
              <a:buChar char="★"/>
            </a:pPr>
            <a:r>
              <a:t>totalement décentralisés ; sans </a:t>
            </a:r>
            <a:br/>
            <a:r>
              <a:t>infrastructure particulière</a:t>
            </a:r>
          </a:p>
        </p:txBody>
      </p:sp>
      <p:sp>
        <p:nvSpPr>
          <p:cNvPr id="180" name="Numéro de diapositive"/>
          <p:cNvSpPr txBox="1">
            <a:spLocks noGrp="1"/>
          </p:cNvSpPr>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grpSp>
        <p:nvGrpSpPr>
          <p:cNvPr id="183" name="580px-P2P-network.svg.png"/>
          <p:cNvGrpSpPr/>
          <p:nvPr/>
        </p:nvGrpSpPr>
        <p:grpSpPr>
          <a:xfrm>
            <a:off x="6105493" y="2150742"/>
            <a:ext cx="6769101" cy="6096001"/>
            <a:chOff x="0" y="0"/>
            <a:chExt cx="6769100" cy="6096000"/>
          </a:xfrm>
        </p:grpSpPr>
        <p:pic>
          <p:nvPicPr>
            <p:cNvPr id="182" name="580px-P2P-network.svg.png" descr="580px-P2P-network.svg.png"/>
            <p:cNvPicPr>
              <a:picLocks noChangeAspect="1"/>
            </p:cNvPicPr>
            <p:nvPr/>
          </p:nvPicPr>
          <p:blipFill>
            <a:blip r:embed="rId2"/>
            <a:srcRect/>
            <a:stretch>
              <a:fillRect/>
            </a:stretch>
          </p:blipFill>
          <p:spPr>
            <a:xfrm>
              <a:off x="127000" y="88900"/>
              <a:ext cx="6515100" cy="5765800"/>
            </a:xfrm>
            <a:prstGeom prst="rect">
              <a:avLst/>
            </a:prstGeom>
            <a:ln>
              <a:noFill/>
            </a:ln>
            <a:effectLst/>
          </p:spPr>
        </p:pic>
        <p:pic>
          <p:nvPicPr>
            <p:cNvPr id="181" name="580px-P2P-network.svg.png" descr="580px-P2P-network.svg.png"/>
            <p:cNvPicPr>
              <a:picLocks/>
            </p:cNvPicPr>
            <p:nvPr/>
          </p:nvPicPr>
          <p:blipFill>
            <a:blip r:embed="rId3"/>
            <a:stretch>
              <a:fillRect/>
            </a:stretch>
          </p:blipFill>
          <p:spPr>
            <a:xfrm>
              <a:off x="0" y="0"/>
              <a:ext cx="6769100" cy="6096000"/>
            </a:xfrm>
            <a:prstGeom prst="rect">
              <a:avLst/>
            </a:prstGeom>
            <a:effectLst/>
          </p:spPr>
        </p:pic>
      </p:grpSp>
      <p:sp>
        <p:nvSpPr>
          <p:cNvPr id="184" name="Fig 1.2 - Architecture P2P ou pair à pair"/>
          <p:cNvSpPr txBox="1"/>
          <p:nvPr/>
        </p:nvSpPr>
        <p:spPr>
          <a:xfrm>
            <a:off x="6059694" y="8272029"/>
            <a:ext cx="3733702"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normAutofit/>
          </a:bodyPr>
          <a:lstStyle>
            <a:lvl1pPr defTabSz="450000">
              <a:spcBef>
                <a:spcPts val="0"/>
              </a:spcBef>
              <a:defRPr sz="1600" i="0">
                <a:solidFill>
                  <a:srgbClr val="000000"/>
                </a:solidFill>
                <a:latin typeface="+mn-lt"/>
                <a:ea typeface="+mn-ea"/>
                <a:cs typeface="+mn-cs"/>
                <a:sym typeface="Trebuchet MS"/>
              </a:defRPr>
            </a:lvl1pPr>
          </a:lstStyle>
          <a:p>
            <a:r>
              <a:t>Fig 1.2 - Architecture P2P ou pair à pair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187" name="2.1 - DNS - Domain Name System Introduction      ☞ §2.2"/>
          <p:cNvSpPr txBox="1">
            <a:spLocks noGrp="1"/>
          </p:cNvSpPr>
          <p:nvPr>
            <p:ph type="body" idx="21"/>
          </p:nvPr>
        </p:nvSpPr>
        <p:spPr>
          <a:prstGeom prst="rect">
            <a:avLst/>
          </a:prstGeom>
        </p:spPr>
        <p:txBody>
          <a:bodyPr/>
          <a:lstStyle/>
          <a:p>
            <a:pPr>
              <a:tabLst>
                <a:tab pos="12039600" algn="r"/>
              </a:tabLst>
            </a:pPr>
            <a:r>
              <a:t>2.1 - DNS - Domain Name System	Introduction      </a:t>
            </a:r>
            <a:r>
              <a:rPr sz="2100" baseline="-14285"/>
              <a:t>☞</a:t>
            </a:r>
            <a:r>
              <a:rPr sz="1700"/>
              <a:t> </a:t>
            </a:r>
            <a:r>
              <a:rPr sz="1700" u="sng">
                <a:solidFill>
                  <a:schemeClr val="accent5">
                    <a:satOff val="8112"/>
                    <a:lumOff val="-14630"/>
                  </a:schemeClr>
                </a:solidFill>
                <a:hlinkClick r:id="rId3" action="ppaction://hlinksldjump"/>
              </a:rPr>
              <a:t>§2.2</a:t>
            </a:r>
            <a:r>
              <a:t>                  </a:t>
            </a:r>
          </a:p>
        </p:txBody>
      </p:sp>
      <p:sp>
        <p:nvSpPr>
          <p:cNvPr id="188" name="Introduction…"/>
          <p:cNvSpPr txBox="1">
            <a:spLocks noGrp="1"/>
          </p:cNvSpPr>
          <p:nvPr>
            <p:ph type="body" idx="1"/>
          </p:nvPr>
        </p:nvSpPr>
        <p:spPr>
          <a:xfrm>
            <a:off x="355600" y="1684734"/>
            <a:ext cx="12293600" cy="7652389"/>
          </a:xfrm>
          <a:prstGeom prst="rect">
            <a:avLst/>
          </a:prstGeom>
        </p:spPr>
        <p:txBody>
          <a:bodyPr/>
          <a:lstStyle/>
          <a:p>
            <a:pPr marL="497839" indent="-497839" defTabSz="572516">
              <a:spcBef>
                <a:spcPts val="1100"/>
              </a:spcBef>
              <a:defRPr sz="2744"/>
            </a:pPr>
            <a:r>
              <a:t>Introduction</a:t>
            </a:r>
          </a:p>
          <a:p>
            <a:pPr marL="647191" lvl="1" indent="-298704" defTabSz="572516">
              <a:spcBef>
                <a:spcPts val="700"/>
              </a:spcBef>
              <a:defRPr sz="2352"/>
            </a:pPr>
            <a:r>
              <a:t>DNS, </a:t>
            </a:r>
            <a:r>
              <a:rPr i="1"/>
              <a:t>Domain Name System</a:t>
            </a:r>
            <a:r>
              <a:t> (Système de Nom de Domaine), mis en place en 1988, recouvre deux notions :</a:t>
            </a:r>
          </a:p>
          <a:p>
            <a:pPr marL="1269491" lvl="2" indent="-273812" defTabSz="572516">
              <a:spcBef>
                <a:spcPts val="500"/>
              </a:spcBef>
              <a:buChar char="★"/>
              <a:defRPr sz="2156"/>
            </a:pPr>
            <a:r>
              <a:t>Une </a:t>
            </a:r>
            <a:r>
              <a:rPr b="1"/>
              <a:t>base de données répartie</a:t>
            </a:r>
            <a:r>
              <a:t>, grâce à un grand nombre de serveurs de noms qui communiquent entre eux.</a:t>
            </a:r>
          </a:p>
          <a:p>
            <a:pPr marL="1269491" lvl="2" indent="-273812" defTabSz="572516">
              <a:spcBef>
                <a:spcPts val="500"/>
              </a:spcBef>
              <a:buChar char="★"/>
              <a:defRPr sz="2156"/>
            </a:pPr>
            <a:r>
              <a:t>Un </a:t>
            </a:r>
            <a:r>
              <a:rPr b="1"/>
              <a:t>protocole</a:t>
            </a:r>
            <a:r>
              <a:t>, de niveau application :</a:t>
            </a:r>
          </a:p>
          <a:p>
            <a:pPr marL="1742439" lvl="3" indent="-248920" defTabSz="572516">
              <a:spcBef>
                <a:spcPts val="500"/>
              </a:spcBef>
              <a:buSzPct val="70000"/>
              <a:buChar char="★"/>
              <a:defRPr sz="1960"/>
            </a:pPr>
            <a:r>
              <a:t>Il utilise UDP pour le transport</a:t>
            </a:r>
          </a:p>
          <a:p>
            <a:pPr marL="1742439" lvl="3" indent="-248920" defTabSz="572516">
              <a:spcBef>
                <a:spcPts val="500"/>
              </a:spcBef>
              <a:buSzPct val="70000"/>
              <a:buChar char="★"/>
              <a:defRPr sz="1960"/>
            </a:pPr>
            <a:r>
              <a:t>Le port 53 est utilisé par convention.</a:t>
            </a:r>
          </a:p>
          <a:p>
            <a:pPr marL="647191" lvl="1" indent="-298704" defTabSz="572516">
              <a:spcBef>
                <a:spcPts val="700"/>
              </a:spcBef>
              <a:defRPr sz="2352"/>
            </a:pPr>
            <a:r>
              <a:rPr i="1"/>
              <a:t>Domain Name System</a:t>
            </a:r>
            <a:r>
              <a:t> sert notamment à traduire un nom de domaine en adresse IP, ou en d'informations d'autres types.</a:t>
            </a:r>
          </a:p>
          <a:p>
            <a:pPr marL="647191" lvl="1" indent="-298704" defTabSz="572516">
              <a:spcBef>
                <a:spcPts val="700"/>
              </a:spcBef>
              <a:defRPr sz="2352"/>
            </a:pPr>
            <a:r>
              <a:t>Voir </a:t>
            </a:r>
            <a:r>
              <a:rPr u="sng">
                <a:solidFill>
                  <a:schemeClr val="accent5">
                    <a:satOff val="8112"/>
                    <a:lumOff val="-14630"/>
                  </a:schemeClr>
                </a:solidFill>
                <a:hlinkClick r:id="rId4"/>
              </a:rPr>
              <a:t>STD 13</a:t>
            </a:r>
            <a:r>
              <a:t>, RFC 1034 (</a:t>
            </a:r>
            <a:r>
              <a:rPr i="1"/>
              <a:t>Domain names - concepts and facilities)</a:t>
            </a:r>
            <a:r>
              <a:t>, RFC 1035 (</a:t>
            </a:r>
            <a:r>
              <a:rPr i="1"/>
              <a:t>Domain names - implementation and specification)</a:t>
            </a:r>
            <a:r>
              <a:t>, etc.</a:t>
            </a:r>
          </a:p>
          <a:p>
            <a:pPr marL="348488" indent="-348488" defTabSz="572516">
              <a:spcBef>
                <a:spcPts val="1100"/>
              </a:spcBef>
              <a:buChar char="★"/>
              <a:defRPr sz="2744"/>
            </a:pPr>
            <a:r>
              <a:t>Service de noms</a:t>
            </a:r>
          </a:p>
          <a:p>
            <a:pPr marL="647191" lvl="1" indent="-298704" defTabSz="572516">
              <a:spcBef>
                <a:spcPts val="700"/>
              </a:spcBef>
              <a:defRPr sz="2352"/>
            </a:pPr>
            <a:r>
              <a:t>Un service de noms permet aux utilisateurs d’accéder à une ressource en la désignant par son nom, plutôt que par son adresse.</a:t>
            </a:r>
          </a:p>
          <a:p>
            <a:pPr marL="647191" lvl="1" indent="-298704" defTabSz="572516">
              <a:spcBef>
                <a:spcPts val="700"/>
              </a:spcBef>
              <a:defRPr sz="2352"/>
            </a:pPr>
            <a:r>
              <a:t>DNS est un service de nommage standard sur internet (RFC 1033 à 1035).</a:t>
            </a:r>
          </a:p>
          <a:p>
            <a:pPr marL="647191" lvl="1" indent="-298704" defTabSz="572516">
              <a:spcBef>
                <a:spcPts val="700"/>
              </a:spcBef>
              <a:defRPr sz="2352"/>
            </a:pPr>
            <a:r>
              <a:t>Un des objectifs est donc de retrouver </a:t>
            </a:r>
            <a:r>
              <a:rPr b="1"/>
              <a:t>l’adresse IP</a:t>
            </a:r>
            <a:r>
              <a:t> d’une machine à partir de </a:t>
            </a:r>
            <a:r>
              <a:rPr b="1"/>
              <a:t>son nom de domaine</a:t>
            </a:r>
            <a:r>
              <a:t>.</a:t>
            </a:r>
          </a:p>
        </p:txBody>
      </p:sp>
      <p:sp>
        <p:nvSpPr>
          <p:cNvPr id="189" name="Numéro de diapositive"/>
          <p:cNvSpPr txBox="1">
            <a:spLocks noGrp="1"/>
          </p:cNvSpPr>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90"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ctr"/>
          </a:lstStyle>
          <a:p>
            <a:r>
              <a:t>Annexe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195" name="2.1 - DNS - Domain Name System Nom de domaine"/>
          <p:cNvSpPr txBox="1">
            <a:spLocks noGrp="1"/>
          </p:cNvSpPr>
          <p:nvPr>
            <p:ph type="body" idx="21"/>
          </p:nvPr>
        </p:nvSpPr>
        <p:spPr>
          <a:prstGeom prst="rect">
            <a:avLst/>
          </a:prstGeom>
        </p:spPr>
        <p:txBody>
          <a:bodyPr/>
          <a:lstStyle>
            <a:lvl1pPr>
              <a:tabLst>
                <a:tab pos="12039600" algn="r"/>
              </a:tabLst>
            </a:lvl1pPr>
          </a:lstStyle>
          <a:p>
            <a:r>
              <a:t>2.1 - DNS - Domain Name System	Nom de domaine           </a:t>
            </a:r>
          </a:p>
        </p:txBody>
      </p:sp>
      <p:sp>
        <p:nvSpPr>
          <p:cNvPr id="196" name="Nom de domaine…"/>
          <p:cNvSpPr txBox="1">
            <a:spLocks noGrp="1"/>
          </p:cNvSpPr>
          <p:nvPr>
            <p:ph type="body" idx="1"/>
          </p:nvPr>
        </p:nvSpPr>
        <p:spPr>
          <a:xfrm>
            <a:off x="355600" y="1684734"/>
            <a:ext cx="12293600" cy="7652389"/>
          </a:xfrm>
          <a:prstGeom prst="rect">
            <a:avLst/>
          </a:prstGeom>
        </p:spPr>
        <p:txBody>
          <a:bodyPr/>
          <a:lstStyle/>
          <a:p>
            <a:r>
              <a:t>Nom de domaine</a:t>
            </a:r>
          </a:p>
          <a:p>
            <a:pPr lvl="1"/>
            <a:r>
              <a:t>Il résulte d’un système hiérarchique :</a:t>
            </a:r>
          </a:p>
          <a:p>
            <a:pPr marL="1295400" lvl="2" indent="-279400">
              <a:buChar char="★"/>
            </a:pPr>
            <a:r>
              <a:t>Domaine de haut-niveau (TLD, </a:t>
            </a:r>
            <a:r>
              <a:rPr b="1" i="1"/>
              <a:t>Top Level Domain</a:t>
            </a:r>
            <a:r>
              <a:t>) ou domaine de premier niveau</a:t>
            </a:r>
          </a:p>
          <a:p>
            <a:pPr marL="1778000" lvl="3" indent="-254000">
              <a:buSzPct val="70000"/>
              <a:buChar char="★"/>
            </a:pPr>
            <a:r>
              <a:rPr b="1"/>
              <a:t>Générique</a:t>
            </a:r>
            <a:r>
              <a:t> : gTLD ; </a:t>
            </a:r>
            <a:r>
              <a:rPr i="1"/>
              <a:t>generic TLD</a:t>
            </a:r>
            <a:br/>
            <a:r>
              <a:t>Ex. : .com, .net, .org, .mil, .gov, .biz, .info, .name, .pro, .aero, .coop, .xxx, .museum…</a:t>
            </a:r>
            <a:br/>
            <a:br/>
            <a:r>
              <a:t>Depuis 2014, des milliers de nouveaux gTLD (nommés nTLD pour </a:t>
            </a:r>
            <a:r>
              <a:rPr b="1"/>
              <a:t>News TLD</a:t>
            </a:r>
            <a:r>
              <a:t>) peuvent être demandés, avec priorité aux propriétaires de marques déposées. </a:t>
            </a:r>
            <a:br/>
            <a:r>
              <a:t>Ex. : .paris, .bzh, .sncf, .guru…</a:t>
            </a:r>
            <a:br/>
            <a:endParaRPr/>
          </a:p>
          <a:p>
            <a:pPr marL="1778000" lvl="3" indent="-254000">
              <a:buSzPct val="70000"/>
              <a:buChar char="★"/>
            </a:pPr>
            <a:r>
              <a:rPr b="1"/>
              <a:t>National</a:t>
            </a:r>
            <a:r>
              <a:t> : ccTLD ; </a:t>
            </a:r>
            <a:r>
              <a:rPr i="1"/>
              <a:t>country code TLD</a:t>
            </a:r>
            <a:br/>
            <a:r>
              <a:t>Ex. : .fr, .uk, .nl, .it, .jp, .eu, .us…</a:t>
            </a:r>
            <a:br/>
            <a:endParaRPr/>
          </a:p>
          <a:p>
            <a:pPr marL="1295400" lvl="2" indent="-279400">
              <a:buChar char="★"/>
            </a:pPr>
            <a:r>
              <a:t>Sous-domaine ou </a:t>
            </a:r>
            <a:r>
              <a:rPr b="1" i="1"/>
              <a:t>label</a:t>
            </a:r>
            <a:r>
              <a:t> : chaque sous-domaine est enregistré auprès du domaine supérieur.</a:t>
            </a:r>
            <a:br/>
            <a:r>
              <a:t>Il faut donc :</a:t>
            </a:r>
          </a:p>
          <a:p>
            <a:pPr marL="1778000" lvl="3" indent="-254000">
              <a:buSzPct val="70000"/>
              <a:buChar char="★"/>
            </a:pPr>
            <a:r>
              <a:t>la validation du domaine supérieur</a:t>
            </a:r>
          </a:p>
          <a:p>
            <a:pPr marL="1778000" lvl="3" indent="-254000">
              <a:buSzPct val="70000"/>
              <a:buChar char="★"/>
            </a:pPr>
            <a:r>
              <a:t>ajouter un enregistrement dans les serveurs de noms du domaine supérieur.</a:t>
            </a:r>
            <a:br/>
            <a:endParaRPr/>
          </a:p>
          <a:p>
            <a:pPr marL="1295400" lvl="2" indent="-279400">
              <a:buChar char="★"/>
            </a:pPr>
            <a:r>
              <a:t>Par exemple, dans le domaine </a:t>
            </a:r>
            <a:r>
              <a:rPr>
                <a:solidFill>
                  <a:schemeClr val="accent5">
                    <a:satOff val="8112"/>
                    <a:lumOff val="-14630"/>
                  </a:schemeClr>
                </a:solidFill>
                <a:latin typeface="Menlo Regular"/>
                <a:ea typeface="Menlo Regular"/>
                <a:cs typeface="Menlo Regular"/>
                <a:sym typeface="Menlo Regular"/>
              </a:rPr>
              <a:t>media.nperf.com</a:t>
            </a:r>
            <a:r>
              <a:t>,  </a:t>
            </a:r>
            <a:r>
              <a:rPr>
                <a:solidFill>
                  <a:schemeClr val="accent5">
                    <a:satOff val="8112"/>
                    <a:lumOff val="-14630"/>
                  </a:schemeClr>
                </a:solidFill>
                <a:latin typeface="Menlo Regular"/>
                <a:ea typeface="Menlo Regular"/>
                <a:cs typeface="Menlo Regular"/>
                <a:sym typeface="Menlo Regular"/>
              </a:rPr>
              <a:t>media</a:t>
            </a:r>
            <a:r>
              <a:t> est un sous-domaine de </a:t>
            </a:r>
            <a:r>
              <a:rPr>
                <a:solidFill>
                  <a:schemeClr val="accent5">
                    <a:satOff val="8112"/>
                    <a:lumOff val="-14630"/>
                  </a:schemeClr>
                </a:solidFill>
                <a:latin typeface="Menlo Regular"/>
                <a:ea typeface="Menlo Regular"/>
                <a:cs typeface="Menlo Regular"/>
                <a:sym typeface="Menlo Regular"/>
              </a:rPr>
              <a:t>nperf.com</a:t>
            </a:r>
            <a:r>
              <a:t>.</a:t>
            </a:r>
          </a:p>
        </p:txBody>
      </p:sp>
      <p:sp>
        <p:nvSpPr>
          <p:cNvPr id="197" name="Numéro de diapositive"/>
          <p:cNvSpPr txBox="1">
            <a:spLocks noGrp="1"/>
          </p:cNvSpPr>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98"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ctr"/>
          </a:lstStyle>
          <a:p>
            <a:r>
              <a:t>Annexe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2 - Applications client-serveur dans internet"/>
          <p:cNvSpPr txBox="1">
            <a:spLocks noGrp="1"/>
          </p:cNvSpPr>
          <p:nvPr>
            <p:ph type="title"/>
          </p:nvPr>
        </p:nvSpPr>
        <p:spPr>
          <a:prstGeom prst="rect">
            <a:avLst/>
          </a:prstGeom>
        </p:spPr>
        <p:txBody>
          <a:bodyPr/>
          <a:lstStyle>
            <a:lvl1pPr defTabSz="432308">
              <a:defRPr sz="3404" spc="-68"/>
            </a:lvl1pPr>
          </a:lstStyle>
          <a:p>
            <a:r>
              <a:t>2 - Applications client-serveur dans internet</a:t>
            </a:r>
          </a:p>
        </p:txBody>
      </p:sp>
      <p:sp>
        <p:nvSpPr>
          <p:cNvPr id="203" name="2.1 - DNS - Domain Name System Nom de domaine"/>
          <p:cNvSpPr txBox="1">
            <a:spLocks noGrp="1"/>
          </p:cNvSpPr>
          <p:nvPr>
            <p:ph type="body" idx="21"/>
          </p:nvPr>
        </p:nvSpPr>
        <p:spPr>
          <a:prstGeom prst="rect">
            <a:avLst/>
          </a:prstGeom>
        </p:spPr>
        <p:txBody>
          <a:bodyPr/>
          <a:lstStyle>
            <a:lvl1pPr>
              <a:tabLst>
                <a:tab pos="12039600" algn="r"/>
              </a:tabLst>
            </a:lvl1pPr>
          </a:lstStyle>
          <a:p>
            <a:r>
              <a:t>2.1 - DNS - Domain Name System	Nom de domaine           </a:t>
            </a:r>
          </a:p>
        </p:txBody>
      </p:sp>
      <p:sp>
        <p:nvSpPr>
          <p:cNvPr id="204" name="Nom de domaine…"/>
          <p:cNvSpPr txBox="1">
            <a:spLocks noGrp="1"/>
          </p:cNvSpPr>
          <p:nvPr>
            <p:ph type="body" idx="1"/>
          </p:nvPr>
        </p:nvSpPr>
        <p:spPr>
          <a:xfrm>
            <a:off x="355600" y="1684734"/>
            <a:ext cx="12293600" cy="7652389"/>
          </a:xfrm>
          <a:prstGeom prst="rect">
            <a:avLst/>
          </a:prstGeom>
        </p:spPr>
        <p:txBody>
          <a:bodyPr/>
          <a:lstStyle/>
          <a:p>
            <a:r>
              <a:t>Nom de domaine</a:t>
            </a:r>
          </a:p>
          <a:p>
            <a:pPr lvl="1"/>
            <a:r>
              <a:t>Les TLD sont gérés par l'</a:t>
            </a:r>
            <a:r>
              <a:rPr u="sng">
                <a:solidFill>
                  <a:schemeClr val="accent5">
                    <a:satOff val="8112"/>
                    <a:lumOff val="-14630"/>
                  </a:schemeClr>
                </a:solidFill>
                <a:hlinkClick r:id="rId3"/>
              </a:rPr>
              <a:t>ICANN</a:t>
            </a:r>
            <a:r>
              <a:t> (Internet Corporation for Assigned Names and Numbers) ; l'ICANN délègue la gestion de chaque TLD à un organisme appelé registre de haut-niveau (</a:t>
            </a:r>
            <a:r>
              <a:rPr i="1"/>
              <a:t>registry</a:t>
            </a:r>
            <a:r>
              <a:t>). </a:t>
            </a:r>
          </a:p>
          <a:p>
            <a:pPr lvl="1"/>
            <a:r>
              <a:t>L' </a:t>
            </a:r>
            <a:r>
              <a:rPr u="sng">
                <a:solidFill>
                  <a:srgbClr val="021EAA"/>
                </a:solidFill>
                <a:hlinkClick r:id="rId4"/>
              </a:rPr>
              <a:t>AFNIC</a:t>
            </a:r>
            <a:r>
              <a:t> (l’Association Française pour le Nommage Internet en Coopération) est le registry pour la France. Elle gère les ccTDL .fr, .re, .yt, .wf, .tf et .pm</a:t>
            </a:r>
          </a:p>
          <a:p>
            <a:pPr lvl="1"/>
            <a:r>
              <a:rPr u="sng">
                <a:solidFill>
                  <a:srgbClr val="021EAA"/>
                </a:solidFill>
                <a:hlinkClick r:id="rId5"/>
              </a:rPr>
              <a:t>VeriSign</a:t>
            </a:r>
            <a:r>
              <a:t> est le </a:t>
            </a:r>
            <a:r>
              <a:rPr i="1"/>
              <a:t>registry</a:t>
            </a:r>
            <a:r>
              <a:t> qui gère les .com, .net, .org…</a:t>
            </a:r>
          </a:p>
          <a:p>
            <a:pPr lvl="1"/>
            <a:r>
              <a:t>Exemple 1</a:t>
            </a:r>
          </a:p>
        </p:txBody>
      </p:sp>
      <p:sp>
        <p:nvSpPr>
          <p:cNvPr id="205" name="Numéro de diapositive"/>
          <p:cNvSpPr txBox="1">
            <a:spLocks noGrp="1"/>
          </p:cNvSpPr>
          <p:nvPr>
            <p:ph type="sldNum" sz="quarter" idx="2"/>
          </p:nvPr>
        </p:nvSpPr>
        <p:spPr>
          <a:xfrm>
            <a:off x="12382499" y="9220200"/>
            <a:ext cx="215901" cy="3556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206" name="simon.info.arcep.fr… simon.info.arcep.frfr = ccTLD pour la France ; géré par l’AFNICarcep =Domaine de 2d niveau, enregistré et validé par l’AFNIC (propriétaire : l’Autorité de Régulation des Communications Electroniques et des Postes)info = Service infor" descr="simon.info.arcep.fr… simon.info.arcep.frfr = ccTLD pour la France ; géré par l’AFNICarcep =Domaine de 2d niveau, enregistré et validé par l’AFNIC (propriétaire : l’Autorité de Régulation des Communications Electroniques et des Postes)info = Service informatique enregistré pour l’ARCEP.simon = Nom d’une machine (celle de Simon) au sein du service informatique de l’ARCEP."/>
          <p:cNvPicPr>
            <a:picLocks/>
          </p:cNvPicPr>
          <p:nvPr/>
        </p:nvPicPr>
        <p:blipFill>
          <a:blip r:embed="rId6"/>
          <a:stretch>
            <a:fillRect/>
          </a:stretch>
        </p:blipFill>
        <p:spPr>
          <a:xfrm>
            <a:off x="918386" y="5354028"/>
            <a:ext cx="10822428" cy="4165601"/>
          </a:xfrm>
          <a:prstGeom prst="rect">
            <a:avLst/>
          </a:prstGeom>
          <a:effectLst>
            <a:outerShdw blurRad="190500" dist="8455" dir="5400000" rotWithShape="0">
              <a:srgbClr val="000000">
                <a:alpha val="39871"/>
              </a:srgbClr>
            </a:outerShdw>
          </a:effectLst>
        </p:spPr>
      </p:pic>
      <p:sp>
        <p:nvSpPr>
          <p:cNvPr id="207" name="Annexe"/>
          <p:cNvSpPr txBox="1"/>
          <p:nvPr/>
        </p:nvSpPr>
        <p:spPr>
          <a:xfrm rot="1762377">
            <a:off x="9786165" y="372987"/>
            <a:ext cx="3136331" cy="520701"/>
          </a:xfrm>
          <a:prstGeom prst="rect">
            <a:avLst/>
          </a:prstGeom>
          <a:solidFill>
            <a:srgbClr val="FFCE4C">
              <a:alpha val="83203"/>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ctr"/>
          </a:lstStyle>
          <a:p>
            <a:r>
              <a:t>Annexe </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AAB75D"/>
      </a:dk1>
      <a:lt1>
        <a:srgbClr val="665AB7"/>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Book Antiqua"/>
        <a:ea typeface="Book Antiqua"/>
        <a:cs typeface="Book Antiqua"/>
      </a:majorFont>
      <a:minorFont>
        <a:latin typeface="Trebuchet MS"/>
        <a:ea typeface="Trebuchet MS"/>
        <a:cs typeface="Trebuchet MS"/>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4"/>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normAutofit/>
      </a:bodyPr>
      <a:lstStyle>
        <a:defPPr marL="0" marR="0" indent="0" algn="l" defTabSz="584200" rtl="0" fontAlgn="auto" latinLnBrk="0" hangingPunct="0">
          <a:lnSpc>
            <a:spcPct val="100000"/>
          </a:lnSpc>
          <a:spcBef>
            <a:spcPts val="1000"/>
          </a:spcBef>
          <a:spcAft>
            <a:spcPts val="0"/>
          </a:spcAft>
          <a:buClrTx/>
          <a:buSzTx/>
          <a:buFontTx/>
          <a:buNone/>
          <a:tabLst/>
          <a:defRPr kumimoji="0" sz="2400" b="0" i="1" u="none" strike="noStrike" cap="none" spc="0" normalizeH="0" baseline="0">
            <a:ln>
              <a:noFill/>
            </a:ln>
            <a:solidFill>
              <a:srgbClr val="665AB7"/>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Book Antiqua"/>
        <a:ea typeface="Book Antiqua"/>
        <a:cs typeface="Book Antiqua"/>
      </a:majorFont>
      <a:minorFont>
        <a:latin typeface="Trebuchet MS"/>
        <a:ea typeface="Trebuchet MS"/>
        <a:cs typeface="Trebuchet MS"/>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Book Antiqu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4"/>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normAutofit/>
      </a:bodyPr>
      <a:lstStyle>
        <a:defPPr marL="0" marR="0" indent="0" algn="l" defTabSz="584200" rtl="0" fontAlgn="auto" latinLnBrk="0" hangingPunct="0">
          <a:lnSpc>
            <a:spcPct val="100000"/>
          </a:lnSpc>
          <a:spcBef>
            <a:spcPts val="1000"/>
          </a:spcBef>
          <a:spcAft>
            <a:spcPts val="0"/>
          </a:spcAft>
          <a:buClrTx/>
          <a:buSzTx/>
          <a:buFontTx/>
          <a:buNone/>
          <a:tabLst/>
          <a:defRPr kumimoji="0" sz="2400" b="0" i="1" u="none" strike="noStrike" cap="none" spc="0" normalizeH="0" baseline="0">
            <a:ln>
              <a:noFill/>
            </a:ln>
            <a:solidFill>
              <a:srgbClr val="665AB7"/>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7311</Words>
  <Application>Microsoft Macintosh PowerPoint</Application>
  <PresentationFormat>Personnalisé</PresentationFormat>
  <Paragraphs>824</Paragraphs>
  <Slides>53</Slides>
  <Notes>22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53</vt:i4>
      </vt:variant>
    </vt:vector>
  </HeadingPairs>
  <TitlesOfParts>
    <vt:vector size="61" baseType="lpstr">
      <vt:lpstr>Avenir</vt:lpstr>
      <vt:lpstr>Avenir Next Demi Bold</vt:lpstr>
      <vt:lpstr>Avenir Next Regular</vt:lpstr>
      <vt:lpstr>Book Antiqua</vt:lpstr>
      <vt:lpstr>Helvetica</vt:lpstr>
      <vt:lpstr>Menlo Regular</vt:lpstr>
      <vt:lpstr>Zapf Dingbats</vt:lpstr>
      <vt:lpstr>Editorial</vt:lpstr>
      <vt:lpstr>Technologies pour les applications en réseau : contribution au profil NetDevOps</vt:lpstr>
      <vt:lpstr>Présentation de l’UE</vt:lpstr>
      <vt:lpstr>Préambule</vt:lpstr>
      <vt:lpstr>Préambule</vt:lpstr>
      <vt:lpstr>1 - Introduction</vt:lpstr>
      <vt:lpstr>1 - Introduction</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lpstr>2 - Applications client-serveur dans internet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François LACOMME</cp:lastModifiedBy>
  <cp:revision>1</cp:revision>
  <dcterms:modified xsi:type="dcterms:W3CDTF">2026-01-20T10:59:37Z</dcterms:modified>
</cp:coreProperties>
</file>