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jpe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media/image3.jpeg" ContentType="image/jpeg"/>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media/image4.jpeg" ContentType="image/jpeg"/>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media/image5.jpeg" ContentType="image/jpeg"/>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396" r:id="rId148"/>
    <p:sldId id="397" r:id="rId149"/>
    <p:sldId id="398" r:id="rId150"/>
    <p:sldId id="399" r:id="rId151"/>
    <p:sldId id="400" r:id="rId152"/>
    <p:sldId id="401" r:id="rId153"/>
    <p:sldId id="402" r:id="rId154"/>
    <p:sldId id="403" r:id="rId155"/>
    <p:sldId id="404" r:id="rId156"/>
    <p:sldId id="405" r:id="rId157"/>
    <p:sldId id="406" r:id="rId158"/>
    <p:sldId id="407" r:id="rId159"/>
    <p:sldId id="408" r:id="rId160"/>
    <p:sldId id="409" r:id="rId161"/>
    <p:sldId id="410" r:id="rId162"/>
    <p:sldId id="411" r:id="rId163"/>
    <p:sldId id="412" r:id="rId164"/>
    <p:sldId id="413" r:id="rId165"/>
    <p:sldId id="414" r:id="rId166"/>
    <p:sldId id="415" r:id="rId167"/>
    <p:sldId id="416" r:id="rId168"/>
    <p:sldId id="417" r:id="rId169"/>
    <p:sldId id="418" r:id="rId170"/>
    <p:sldId id="419" r:id="rId17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lvl1pPr>
    <a:lvl2pPr marL="0" marR="0" indent="22860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lvl2pPr>
    <a:lvl3pPr marL="0" marR="0" indent="45720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lvl3pPr>
    <a:lvl4pPr marL="0" marR="0" indent="68580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lvl4pPr>
    <a:lvl5pPr marL="0" marR="0" indent="91440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lvl5pPr>
    <a:lvl6pPr marL="0" marR="0" indent="114300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lvl6pPr>
    <a:lvl7pPr marL="0" marR="0" indent="137160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lvl7pPr>
    <a:lvl8pPr marL="0" marR="0" indent="160020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lvl8pPr>
    <a:lvl9pPr marL="0" marR="0" indent="182880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6D6A67"/>
        </a:fontRef>
        <a:srgbClr val="6D6A67"/>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ajor">
          <a:srgbClr val="F6F4EF"/>
        </a:fontRef>
        <a:srgbClr val="F6F4EF"/>
      </a:tcTxStyle>
      <a:tcStyle>
        <a:tcBdr>
          <a:left>
            <a:ln w="12700" cap="flat">
              <a:solidFill>
                <a:srgbClr val="7695B6"/>
              </a:solidFill>
              <a:prstDash val="solid"/>
              <a:miter lim="400000"/>
            </a:ln>
          </a:left>
          <a:right>
            <a:ln w="12700" cap="flat">
              <a:noFill/>
              <a:miter lim="400000"/>
            </a:ln>
          </a:right>
          <a:top>
            <a:ln w="12700" cap="flat">
              <a:solidFill>
                <a:srgbClr val="D6D3CB">
                  <a:alpha val="85000"/>
                </a:srgbClr>
              </a:solidFill>
              <a:prstDash val="solid"/>
              <a:miter lim="400000"/>
            </a:ln>
          </a:top>
          <a:bottom>
            <a:ln w="12700" cap="flat">
              <a:solidFill>
                <a:srgbClr val="D6D3CB">
                  <a:alpha val="85000"/>
                </a:srgbClr>
              </a:solidFill>
              <a:prstDash val="solid"/>
              <a:miter lim="400000"/>
            </a:ln>
          </a:bottom>
          <a:insideH>
            <a:ln w="12700" cap="flat">
              <a:solidFill>
                <a:srgbClr val="D6D3CB">
                  <a:alpha val="85000"/>
                </a:srgbClr>
              </a:solidFill>
              <a:prstDash val="solid"/>
              <a:miter lim="400000"/>
            </a:ln>
          </a:insideH>
          <a:insideV>
            <a:ln w="12700" cap="flat">
              <a:solidFill>
                <a:srgbClr val="7695B6"/>
              </a:solidFill>
              <a:prstDash val="solid"/>
              <a:miter lim="400000"/>
            </a:ln>
          </a:insideV>
        </a:tcBdr>
        <a:fill>
          <a:noFill/>
        </a:fill>
      </a:tcStyle>
    </a:firstCol>
    <a:lastRow>
      <a:tcTxStyle b="off" i="off">
        <a:fontRef idx="major">
          <a:srgbClr val="6D6A67"/>
        </a:fontRef>
        <a:srgbClr val="6D6A67"/>
      </a:tcTxStyle>
      <a:tcStyle>
        <a:tcBdr>
          <a:left>
            <a:ln w="12700" cap="flat">
              <a:noFill/>
              <a:miter lim="400000"/>
            </a:ln>
          </a:left>
          <a:right>
            <a:ln w="12700" cap="flat">
              <a:noFill/>
              <a:miter lim="400000"/>
            </a:ln>
          </a:right>
          <a:top>
            <a:ln w="254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noFill/>
              <a:miter lim="400000"/>
            </a:ln>
          </a:insideV>
        </a:tcBdr>
        <a:fill>
          <a:noFill/>
        </a:fill>
      </a:tcStyle>
    </a:lastRow>
    <a:firstRow>
      <a:tcTxStyle b="off" i="off">
        <a:fontRef idx="major">
          <a:srgbClr val="F6F4EF"/>
        </a:fontRef>
        <a:srgbClr val="F6F4EF"/>
      </a:tcTxStyle>
      <a:tcStyle>
        <a:tcBdr>
          <a:left>
            <a:ln w="12700" cap="flat">
              <a:noFill/>
              <a:miter lim="400000"/>
            </a:ln>
          </a:left>
          <a:right>
            <a:ln w="12700" cap="flat">
              <a:noFill/>
              <a:miter lim="400000"/>
            </a:ln>
          </a:right>
          <a:top>
            <a:ln w="12700" cap="flat">
              <a:solidFill>
                <a:srgbClr val="7695B6"/>
              </a:solidFill>
              <a:prstDash val="solid"/>
              <a:miter lim="400000"/>
            </a:ln>
          </a:top>
          <a:bottom>
            <a:ln w="12700" cap="flat">
              <a:noFill/>
              <a:miter lim="400000"/>
            </a:ln>
          </a:bottom>
          <a:insideH>
            <a:ln w="12700" cap="flat">
              <a:solidFill>
                <a:srgbClr val="7695B6"/>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Ref idx="major">
          <a:srgbClr val="6D6A67"/>
        </a:fontRef>
        <a:srgbClr val="6D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b="def" i="def"/>
      <a:tcStyle>
        <a:tcBdr/>
        <a:fill>
          <a:solidFill>
            <a:srgbClr val="EEEBE2">
              <a:alpha val="85000"/>
            </a:srgbClr>
          </a:solidFill>
        </a:fill>
      </a:tcStyle>
    </a:band2H>
    <a:firstCol>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ajor">
          <a:srgbClr val="6D6A67"/>
        </a:fontRef>
        <a:srgbClr val="6D6A67"/>
      </a:tcTxStyle>
      <a:tcStyle>
        <a:tcBdr>
          <a:left>
            <a:ln w="12700" cap="flat">
              <a:noFill/>
              <a:miter lim="400000"/>
            </a:ln>
          </a:left>
          <a:right>
            <a:ln w="12700" cap="flat">
              <a:noFill/>
              <a:miter lim="400000"/>
            </a:ln>
          </a:right>
          <a:top>
            <a:ln w="25400" cap="flat">
              <a:solidFill>
                <a:srgbClr val="5D5D5D"/>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Ref idx="major">
          <a:srgbClr val="6D6A67"/>
        </a:fontRef>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noFill/>
        </a:fill>
      </a:tcStyle>
    </a:wholeTbl>
    <a:band2H>
      <a:tcTxStyle b="def" i="def"/>
      <a:tcStyle>
        <a:tcBdr/>
        <a:fill>
          <a:solidFill>
            <a:srgbClr val="DBD8CD">
              <a:alpha val="85000"/>
            </a:srgbClr>
          </a:solidFill>
        </a:fill>
      </a:tcStyle>
    </a:band2H>
    <a:firstCol>
      <a:tcTxStyle b="off" i="off">
        <a:fontRef idx="major">
          <a:srgbClr val="6D6A67"/>
        </a:fontRef>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solidFill>
            <a:srgbClr val="EEEBE2">
              <a:alpha val="85000"/>
            </a:srgbClr>
          </a:solidFill>
        </a:fill>
      </a:tcStyle>
    </a:firstCol>
    <a:la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ajor">
          <a:srgbClr val="6D6A67"/>
        </a:fontRef>
        <a:srgbClr val="6D6A67"/>
      </a:tcTxStyle>
      <a:tcStyle>
        <a:tcBdr>
          <a:left>
            <a:ln w="12700" cap="flat">
              <a:solidFill>
                <a:srgbClr val="A8A49D"/>
              </a:solidFill>
              <a:prstDash val="solid"/>
              <a:miter lim="400000"/>
            </a:ln>
          </a:left>
          <a:right>
            <a:ln w="12700" cap="flat">
              <a:solidFill>
                <a:srgbClr val="A8A49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A8A49D"/>
              </a:solidFill>
              <a:prstDash val="solid"/>
              <a:miter lim="400000"/>
            </a:ln>
          </a:insideV>
        </a:tcBdr>
        <a:fill>
          <a:noFill/>
        </a:fill>
      </a:tcStyle>
    </a:wholeTbl>
    <a:band2H>
      <a:tcTxStyle b="def" i="def"/>
      <a:tcStyle>
        <a:tcBdr/>
        <a:fill>
          <a:solidFill>
            <a:srgbClr val="C4C1BA">
              <a:alpha val="85000"/>
            </a:srgbClr>
          </a:solidFill>
        </a:fill>
      </a:tcStyle>
    </a:band2H>
    <a:firstCol>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ajor">
          <a:srgbClr val="6D6A67"/>
        </a:fontRef>
        <a:srgbClr val="6D6A67"/>
      </a:tcTxStyle>
      <a:tcStyle>
        <a:tcBdr>
          <a:left>
            <a:ln w="12700" cap="flat">
              <a:noFill/>
              <a:miter lim="400000"/>
            </a:ln>
          </a:left>
          <a:right>
            <a:ln w="12700" cap="flat">
              <a:noFill/>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12700" cap="flat">
              <a:noFill/>
              <a:miter lim="400000"/>
            </a:ln>
          </a:insideV>
        </a:tcBdr>
        <a:fill>
          <a:noFill/>
        </a:fill>
      </a:tcStyle>
    </a:wholeTbl>
    <a:band2H>
      <a:tcTxStyle b="def" i="def"/>
      <a:tcStyle>
        <a:tcBdr/>
        <a:fill>
          <a:solidFill>
            <a:srgbClr val="EEEBE2">
              <a:alpha val="85000"/>
            </a:srgbClr>
          </a:solidFill>
        </a:fill>
      </a:tcStyle>
    </a:band2H>
    <a:firstCol>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3CB"/>
              </a:solidFill>
              <a:prstDash val="solid"/>
              <a:miter lim="400000"/>
            </a:ln>
          </a:insideV>
        </a:tcBdr>
        <a:fill>
          <a:solidFill>
            <a:srgbClr val="8C8982"/>
          </a:solidFill>
        </a:fill>
      </a:tcStyle>
    </a:firstCol>
    <a:lastRow>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lastRow>
    <a:firstRow>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firstRow>
  </a:tblStyle>
  <a:tblStyle styleId="{2708684C-4D16-4618-839F-0558EEFCDFE6}" styleName="">
    <a:tblBg/>
    <a:wholeTbl>
      <a:tcTxStyle b="off" i="off">
        <a:fontRef idx="major">
          <a:srgbClr val="6D6A67"/>
        </a:fontRef>
        <a:srgbClr val="6D6A67"/>
      </a:tcTxStyle>
      <a:tcStyle>
        <a:tcBdr>
          <a:left>
            <a:ln w="25400" cap="flat">
              <a:solidFill>
                <a:srgbClr val="D6D3CB"/>
              </a:solidFill>
              <a:custDash>
                <a:ds d="200000" sp="200000"/>
              </a:custDash>
              <a:miter lim="400000"/>
            </a:ln>
          </a:left>
          <a:right>
            <a:ln w="25400" cap="flat">
              <a:solidFill>
                <a:srgbClr val="D6D3CB"/>
              </a:solidFill>
              <a:custDash>
                <a:ds d="200000" sp="200000"/>
              </a:custDash>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custDash>
                <a:ds d="200000" sp="200000"/>
              </a:custDash>
              <a:miter lim="400000"/>
            </a:ln>
          </a:insideV>
        </a:tcBdr>
        <a:fill>
          <a:noFill/>
        </a:fill>
      </a:tcStyle>
    </a:wholeTbl>
    <a:band2H>
      <a:tcTxStyle b="def" i="def"/>
      <a:tcStyle>
        <a:tcBdr/>
        <a:fill>
          <a:solidFill>
            <a:srgbClr val="EEEBE2">
              <a:alpha val="85000"/>
            </a:srgbClr>
          </a:solidFill>
        </a:fill>
      </a:tcStyle>
    </a:band2H>
    <a:firstCol>
      <a:tcTxStyle b="off" i="off">
        <a:fontRef idx="major">
          <a:srgbClr val="6D6A67"/>
        </a:fontRef>
        <a:srgbClr val="6D6A67"/>
      </a:tcTxStyle>
      <a:tcStyle>
        <a:tcBdr>
          <a:left>
            <a:ln w="12700" cap="flat">
              <a:noFill/>
              <a:miter lim="400000"/>
            </a:ln>
          </a:left>
          <a:right>
            <a:ln w="25400" cap="flat">
              <a:solidFill>
                <a:srgbClr val="D6D3CB"/>
              </a:solidFill>
              <a:prstDash val="solid"/>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prstDash val="solid"/>
              <a:miter lim="400000"/>
            </a:ln>
          </a:insideV>
        </a:tcBdr>
        <a:fill>
          <a:noFill/>
        </a:fill>
      </a:tcStyle>
    </a:firstCol>
    <a:lastRow>
      <a:tcTxStyle b="off" i="off">
        <a:fontRef idx="major">
          <a:srgbClr val="6D6A67"/>
        </a:fontRef>
        <a:srgbClr val="6D6A67"/>
      </a:tcTxStyle>
      <a:tcStyle>
        <a:tcBdr>
          <a:left>
            <a:ln w="12700" cap="flat">
              <a:noFill/>
              <a:miter lim="400000"/>
            </a:ln>
          </a:left>
          <a:right>
            <a:ln w="12700" cap="flat">
              <a:noFill/>
              <a:miter lim="400000"/>
            </a:ln>
          </a:right>
          <a:top>
            <a:ln w="25400" cap="flat">
              <a:solidFill>
                <a:srgbClr val="D6D3CB"/>
              </a:solidFill>
              <a:prstDash val="solid"/>
              <a:miter lim="400000"/>
            </a:ln>
          </a:top>
          <a:bottom>
            <a:ln w="12700" cap="flat">
              <a:noFill/>
              <a:miter lim="400000"/>
            </a:ln>
          </a:bottom>
          <a:insideH>
            <a:ln w="25400" cap="flat">
              <a:solidFill>
                <a:srgbClr val="D6D3CB"/>
              </a:solidFill>
              <a:prstDash val="solid"/>
              <a:miter lim="400000"/>
            </a:ln>
          </a:insideH>
          <a:insideV>
            <a:ln w="12700" cap="flat">
              <a:noFill/>
              <a:miter lim="400000"/>
            </a:ln>
          </a:insideV>
        </a:tcBdr>
        <a:fill>
          <a:noFill/>
        </a:fill>
      </a:tcStyle>
    </a:lastRow>
    <a:firstRow>
      <a:tcTxStyle b="off" i="off">
        <a:fontRef idx="major">
          <a:srgbClr val="6D6A67"/>
        </a:fontRef>
        <a:srgbClr val="6D6A67"/>
      </a:tcTxStyle>
      <a:tcStyle>
        <a:tcBdr>
          <a:left>
            <a:ln w="12700" cap="flat">
              <a:noFill/>
              <a:miter lim="400000"/>
            </a:ln>
          </a:left>
          <a:right>
            <a:ln w="12700" cap="flat">
              <a:noFill/>
              <a:miter lim="400000"/>
            </a:ln>
          </a:right>
          <a:top>
            <a:ln w="12700" cap="flat">
              <a:noFill/>
              <a:miter lim="400000"/>
            </a:ln>
          </a:top>
          <a:bottom>
            <a:ln w="25400" cap="flat">
              <a:solidFill>
                <a:srgbClr val="D6D3CB"/>
              </a:solidFill>
              <a:prstDash val="solid"/>
              <a:miter lim="400000"/>
            </a:ln>
          </a:bottom>
          <a:insideH>
            <a:ln w="25400" cap="flat">
              <a:solidFill>
                <a:srgbClr val="D6D3CB"/>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 Id="rId115" Type="http://schemas.openxmlformats.org/officeDocument/2006/relationships/slide" Target="slides/slide108.xml"/><Relationship Id="rId116" Type="http://schemas.openxmlformats.org/officeDocument/2006/relationships/slide" Target="slides/slide109.xml"/><Relationship Id="rId117" Type="http://schemas.openxmlformats.org/officeDocument/2006/relationships/slide" Target="slides/slide110.xml"/><Relationship Id="rId118" Type="http://schemas.openxmlformats.org/officeDocument/2006/relationships/slide" Target="slides/slide111.xml"/><Relationship Id="rId119" Type="http://schemas.openxmlformats.org/officeDocument/2006/relationships/slide" Target="slides/slide112.xml"/><Relationship Id="rId120" Type="http://schemas.openxmlformats.org/officeDocument/2006/relationships/slide" Target="slides/slide113.xml"/><Relationship Id="rId121" Type="http://schemas.openxmlformats.org/officeDocument/2006/relationships/slide" Target="slides/slide114.xml"/><Relationship Id="rId122" Type="http://schemas.openxmlformats.org/officeDocument/2006/relationships/slide" Target="slides/slide115.xml"/><Relationship Id="rId123" Type="http://schemas.openxmlformats.org/officeDocument/2006/relationships/slide" Target="slides/slide116.xml"/><Relationship Id="rId124" Type="http://schemas.openxmlformats.org/officeDocument/2006/relationships/slide" Target="slides/slide117.xml"/><Relationship Id="rId125" Type="http://schemas.openxmlformats.org/officeDocument/2006/relationships/slide" Target="slides/slide118.xml"/><Relationship Id="rId126" Type="http://schemas.openxmlformats.org/officeDocument/2006/relationships/slide" Target="slides/slide119.xml"/><Relationship Id="rId127" Type="http://schemas.openxmlformats.org/officeDocument/2006/relationships/slide" Target="slides/slide120.xml"/><Relationship Id="rId128" Type="http://schemas.openxmlformats.org/officeDocument/2006/relationships/slide" Target="slides/slide121.xml"/><Relationship Id="rId129" Type="http://schemas.openxmlformats.org/officeDocument/2006/relationships/slide" Target="slides/slide122.xml"/><Relationship Id="rId130" Type="http://schemas.openxmlformats.org/officeDocument/2006/relationships/slide" Target="slides/slide123.xml"/><Relationship Id="rId131" Type="http://schemas.openxmlformats.org/officeDocument/2006/relationships/slide" Target="slides/slide124.xml"/><Relationship Id="rId132" Type="http://schemas.openxmlformats.org/officeDocument/2006/relationships/slide" Target="slides/slide125.xml"/><Relationship Id="rId133" Type="http://schemas.openxmlformats.org/officeDocument/2006/relationships/slide" Target="slides/slide126.xml"/><Relationship Id="rId134" Type="http://schemas.openxmlformats.org/officeDocument/2006/relationships/slide" Target="slides/slide127.xml"/><Relationship Id="rId135" Type="http://schemas.openxmlformats.org/officeDocument/2006/relationships/slide" Target="slides/slide128.xml"/><Relationship Id="rId136" Type="http://schemas.openxmlformats.org/officeDocument/2006/relationships/slide" Target="slides/slide129.xml"/><Relationship Id="rId137" Type="http://schemas.openxmlformats.org/officeDocument/2006/relationships/slide" Target="slides/slide130.xml"/><Relationship Id="rId138" Type="http://schemas.openxmlformats.org/officeDocument/2006/relationships/slide" Target="slides/slide131.xml"/><Relationship Id="rId139" Type="http://schemas.openxmlformats.org/officeDocument/2006/relationships/slide" Target="slides/slide132.xml"/><Relationship Id="rId140" Type="http://schemas.openxmlformats.org/officeDocument/2006/relationships/slide" Target="slides/slide133.xml"/><Relationship Id="rId141" Type="http://schemas.openxmlformats.org/officeDocument/2006/relationships/slide" Target="slides/slide134.xml"/><Relationship Id="rId142" Type="http://schemas.openxmlformats.org/officeDocument/2006/relationships/slide" Target="slides/slide135.xml"/><Relationship Id="rId143" Type="http://schemas.openxmlformats.org/officeDocument/2006/relationships/slide" Target="slides/slide136.xml"/><Relationship Id="rId144" Type="http://schemas.openxmlformats.org/officeDocument/2006/relationships/slide" Target="slides/slide137.xml"/><Relationship Id="rId145" Type="http://schemas.openxmlformats.org/officeDocument/2006/relationships/slide" Target="slides/slide138.xml"/><Relationship Id="rId146" Type="http://schemas.openxmlformats.org/officeDocument/2006/relationships/slide" Target="slides/slide139.xml"/><Relationship Id="rId147" Type="http://schemas.openxmlformats.org/officeDocument/2006/relationships/slide" Target="slides/slide140.xml"/><Relationship Id="rId148" Type="http://schemas.openxmlformats.org/officeDocument/2006/relationships/slide" Target="slides/slide141.xml"/><Relationship Id="rId149" Type="http://schemas.openxmlformats.org/officeDocument/2006/relationships/slide" Target="slides/slide142.xml"/><Relationship Id="rId150" Type="http://schemas.openxmlformats.org/officeDocument/2006/relationships/slide" Target="slides/slide143.xml"/><Relationship Id="rId151" Type="http://schemas.openxmlformats.org/officeDocument/2006/relationships/slide" Target="slides/slide144.xml"/><Relationship Id="rId152" Type="http://schemas.openxmlformats.org/officeDocument/2006/relationships/slide" Target="slides/slide145.xml"/><Relationship Id="rId153" Type="http://schemas.openxmlformats.org/officeDocument/2006/relationships/slide" Target="slides/slide146.xml"/><Relationship Id="rId154" Type="http://schemas.openxmlformats.org/officeDocument/2006/relationships/slide" Target="slides/slide147.xml"/><Relationship Id="rId155" Type="http://schemas.openxmlformats.org/officeDocument/2006/relationships/slide" Target="slides/slide148.xml"/><Relationship Id="rId156" Type="http://schemas.openxmlformats.org/officeDocument/2006/relationships/slide" Target="slides/slide149.xml"/><Relationship Id="rId157" Type="http://schemas.openxmlformats.org/officeDocument/2006/relationships/slide" Target="slides/slide150.xml"/><Relationship Id="rId158" Type="http://schemas.openxmlformats.org/officeDocument/2006/relationships/slide" Target="slides/slide151.xml"/><Relationship Id="rId159" Type="http://schemas.openxmlformats.org/officeDocument/2006/relationships/slide" Target="slides/slide152.xml"/><Relationship Id="rId160" Type="http://schemas.openxmlformats.org/officeDocument/2006/relationships/slide" Target="slides/slide153.xml"/><Relationship Id="rId161" Type="http://schemas.openxmlformats.org/officeDocument/2006/relationships/slide" Target="slides/slide154.xml"/><Relationship Id="rId162" Type="http://schemas.openxmlformats.org/officeDocument/2006/relationships/slide" Target="slides/slide155.xml"/><Relationship Id="rId163" Type="http://schemas.openxmlformats.org/officeDocument/2006/relationships/slide" Target="slides/slide156.xml"/><Relationship Id="rId164" Type="http://schemas.openxmlformats.org/officeDocument/2006/relationships/slide" Target="slides/slide157.xml"/><Relationship Id="rId165" Type="http://schemas.openxmlformats.org/officeDocument/2006/relationships/slide" Target="slides/slide158.xml"/><Relationship Id="rId166" Type="http://schemas.openxmlformats.org/officeDocument/2006/relationships/slide" Target="slides/slide159.xml"/><Relationship Id="rId167" Type="http://schemas.openxmlformats.org/officeDocument/2006/relationships/slide" Target="slides/slide160.xml"/><Relationship Id="rId168" Type="http://schemas.openxmlformats.org/officeDocument/2006/relationships/slide" Target="slides/slide161.xml"/><Relationship Id="rId169" Type="http://schemas.openxmlformats.org/officeDocument/2006/relationships/slide" Target="slides/slide162.xml"/><Relationship Id="rId170" Type="http://schemas.openxmlformats.org/officeDocument/2006/relationships/slide" Target="slides/slide163.xml"/><Relationship Id="rId171" Type="http://schemas.openxmlformats.org/officeDocument/2006/relationships/slide" Target="slides/slide16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9" name="Shape 139"/>
          <p:cNvSpPr/>
          <p:nvPr>
            <p:ph type="sldImg"/>
          </p:nvPr>
        </p:nvSpPr>
        <p:spPr>
          <a:xfrm>
            <a:off x="1143000" y="685800"/>
            <a:ext cx="4572000" cy="3429000"/>
          </a:xfrm>
          <a:prstGeom prst="rect">
            <a:avLst/>
          </a:prstGeom>
        </p:spPr>
        <p:txBody>
          <a:bodyPr/>
          <a:lstStyle/>
          <a:p>
            <a:pPr/>
          </a:p>
        </p:txBody>
      </p:sp>
      <p:sp>
        <p:nvSpPr>
          <p:cNvPr id="140" name="Shape 14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 Id="rId3" Type="http://schemas.openxmlformats.org/officeDocument/2006/relationships/hyperlink" Target="https://http3-explained.haxx.se/fr" TargetMode="External"/></Relationships>

</file>

<file path=ppt/notesSlides/_rels/notesSlide17.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75.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76.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77.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78.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79.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80.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82.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83.xml"/><Relationship Id="rId2" Type="http://schemas.openxmlformats.org/officeDocument/2006/relationships/notesMaster" Target="../notesMasters/notesMaster1.xml"/></Relationships>

</file>

<file path=ppt/notesSlides/_rels/notesSlide43.xml.rels><?xml version="1.0" encoding="UTF-8"?>
<Relationships xmlns="http://schemas.openxmlformats.org/package/2006/relationships"><Relationship Id="rId1" Type="http://schemas.openxmlformats.org/officeDocument/2006/relationships/slide" Target="../slides/slide84.xml"/><Relationship Id="rId2" Type="http://schemas.openxmlformats.org/officeDocument/2006/relationships/notesMaster" Target="../notesMasters/notesMaster1.xml"/></Relationships>

</file>

<file path=ppt/notesSlides/_rels/notesSlide44.xml.rels><?xml version="1.0" encoding="UTF-8"?>
<Relationships xmlns="http://schemas.openxmlformats.org/package/2006/relationships"><Relationship Id="rId1" Type="http://schemas.openxmlformats.org/officeDocument/2006/relationships/slide" Target="../slides/slide86.xml"/><Relationship Id="rId2" Type="http://schemas.openxmlformats.org/officeDocument/2006/relationships/notesMaster" Target="../notesMasters/notesMaster1.xml"/></Relationships>

</file>

<file path=ppt/notesSlides/_rels/notesSlide45.xml.rels><?xml version="1.0" encoding="UTF-8"?>
<Relationships xmlns="http://schemas.openxmlformats.org/package/2006/relationships"><Relationship Id="rId1" Type="http://schemas.openxmlformats.org/officeDocument/2006/relationships/slide" Target="../slides/slide89.xml"/><Relationship Id="rId2" Type="http://schemas.openxmlformats.org/officeDocument/2006/relationships/notesMaster" Target="../notesMasters/notesMaster1.xml"/></Relationships>

</file>

<file path=ppt/notesSlides/_rels/notesSlide46.xml.rels><?xml version="1.0" encoding="UTF-8"?>
<Relationships xmlns="http://schemas.openxmlformats.org/package/2006/relationships"><Relationship Id="rId1" Type="http://schemas.openxmlformats.org/officeDocument/2006/relationships/slide" Target="../slides/slide90.xml"/><Relationship Id="rId2" Type="http://schemas.openxmlformats.org/officeDocument/2006/relationships/notesMaster" Target="../notesMasters/notesMaster1.xml"/></Relationships>

</file>

<file path=ppt/notesSlides/_rels/notesSlide47.xml.rels><?xml version="1.0" encoding="UTF-8"?>
<Relationships xmlns="http://schemas.openxmlformats.org/package/2006/relationships"><Relationship Id="rId1" Type="http://schemas.openxmlformats.org/officeDocument/2006/relationships/slide" Target="../slides/slide97.xml"/><Relationship Id="rId2" Type="http://schemas.openxmlformats.org/officeDocument/2006/relationships/notesMaster" Target="../notesMasters/notesMaster1.xml"/></Relationships>

</file>

<file path=ppt/notesSlides/_rels/notesSlide48.xml.rels><?xml version="1.0" encoding="UTF-8"?>
<Relationships xmlns="http://schemas.openxmlformats.org/package/2006/relationships"><Relationship Id="rId1" Type="http://schemas.openxmlformats.org/officeDocument/2006/relationships/slide" Target="../slides/slide98.xml"/><Relationship Id="rId2" Type="http://schemas.openxmlformats.org/officeDocument/2006/relationships/notesMaster" Target="../notesMasters/notesMaster1.xml"/></Relationships>

</file>

<file path=ppt/notesSlides/_rels/notesSlide49.xml.rels><?xml version="1.0" encoding="UTF-8"?>
<Relationships xmlns="http://schemas.openxmlformats.org/package/2006/relationships"><Relationship Id="rId1" Type="http://schemas.openxmlformats.org/officeDocument/2006/relationships/slide" Target="../slides/slide100.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50.xml.rels><?xml version="1.0" encoding="UTF-8"?>
<Relationships xmlns="http://schemas.openxmlformats.org/package/2006/relationships"><Relationship Id="rId1" Type="http://schemas.openxmlformats.org/officeDocument/2006/relationships/slide" Target="../slides/slide101.xml"/><Relationship Id="rId2" Type="http://schemas.openxmlformats.org/officeDocument/2006/relationships/notesMaster" Target="../notesMasters/notesMaster1.xml"/></Relationships>

</file>

<file path=ppt/notesSlides/_rels/notesSlide51.xml.rels><?xml version="1.0" encoding="UTF-8"?>
<Relationships xmlns="http://schemas.openxmlformats.org/package/2006/relationships"><Relationship Id="rId1" Type="http://schemas.openxmlformats.org/officeDocument/2006/relationships/slide" Target="../slides/slide102.xml"/><Relationship Id="rId2" Type="http://schemas.openxmlformats.org/officeDocument/2006/relationships/notesMaster" Target="../notesMasters/notesMaster1.xml"/></Relationships>

</file>

<file path=ppt/notesSlides/_rels/notesSlide52.xml.rels><?xml version="1.0" encoding="UTF-8"?>
<Relationships xmlns="http://schemas.openxmlformats.org/package/2006/relationships"><Relationship Id="rId1" Type="http://schemas.openxmlformats.org/officeDocument/2006/relationships/slide" Target="../slides/slide103.xml"/><Relationship Id="rId2" Type="http://schemas.openxmlformats.org/officeDocument/2006/relationships/notesMaster" Target="../notesMasters/notesMaster1.xml"/></Relationships>

</file>

<file path=ppt/notesSlides/_rels/notesSlide53.xml.rels><?xml version="1.0" encoding="UTF-8"?>
<Relationships xmlns="http://schemas.openxmlformats.org/package/2006/relationships"><Relationship Id="rId1" Type="http://schemas.openxmlformats.org/officeDocument/2006/relationships/slide" Target="../slides/slide105.xml"/><Relationship Id="rId2" Type="http://schemas.openxmlformats.org/officeDocument/2006/relationships/notesMaster" Target="../notesMasters/notesMaster1.xml"/></Relationships>

</file>

<file path=ppt/notesSlides/_rels/notesSlide54.xml.rels><?xml version="1.0" encoding="UTF-8"?>
<Relationships xmlns="http://schemas.openxmlformats.org/package/2006/relationships"><Relationship Id="rId1" Type="http://schemas.openxmlformats.org/officeDocument/2006/relationships/slide" Target="../slides/slide106.xml"/><Relationship Id="rId2" Type="http://schemas.openxmlformats.org/officeDocument/2006/relationships/notesMaster" Target="../notesMasters/notesMaster1.xml"/></Relationships>

</file>

<file path=ppt/notesSlides/_rels/notesSlide55.xml.rels><?xml version="1.0" encoding="UTF-8"?>
<Relationships xmlns="http://schemas.openxmlformats.org/package/2006/relationships"><Relationship Id="rId1" Type="http://schemas.openxmlformats.org/officeDocument/2006/relationships/slide" Target="../slides/slide107.xml"/><Relationship Id="rId2" Type="http://schemas.openxmlformats.org/officeDocument/2006/relationships/notesMaster" Target="../notesMasters/notesMaster1.xml"/></Relationships>

</file>

<file path=ppt/notesSlides/_rels/notesSlide56.xml.rels><?xml version="1.0" encoding="UTF-8"?>
<Relationships xmlns="http://schemas.openxmlformats.org/package/2006/relationships"><Relationship Id="rId1" Type="http://schemas.openxmlformats.org/officeDocument/2006/relationships/slide" Target="../slides/slide111.xml"/><Relationship Id="rId2" Type="http://schemas.openxmlformats.org/officeDocument/2006/relationships/notesMaster" Target="../notesMasters/notesMaster1.xml"/></Relationships>

</file>

<file path=ppt/notesSlides/_rels/notesSlide57.xml.rels><?xml version="1.0" encoding="UTF-8"?>
<Relationships xmlns="http://schemas.openxmlformats.org/package/2006/relationships"><Relationship Id="rId1" Type="http://schemas.openxmlformats.org/officeDocument/2006/relationships/slide" Target="../slides/slide112.xml"/><Relationship Id="rId2" Type="http://schemas.openxmlformats.org/officeDocument/2006/relationships/notesMaster" Target="../notesMasters/notesMaster1.xml"/></Relationships>

</file>

<file path=ppt/notesSlides/_rels/notesSlide58.xml.rels><?xml version="1.0" encoding="UTF-8"?>
<Relationships xmlns="http://schemas.openxmlformats.org/package/2006/relationships"><Relationship Id="rId1" Type="http://schemas.openxmlformats.org/officeDocument/2006/relationships/slide" Target="../slides/slide115.xml"/><Relationship Id="rId2" Type="http://schemas.openxmlformats.org/officeDocument/2006/relationships/notesMaster" Target="../notesMasters/notesMaster1.xml"/></Relationships>

</file>

<file path=ppt/notesSlides/_rels/notesSlide59.xml.rels><?xml version="1.0" encoding="UTF-8"?>
<Relationships xmlns="http://schemas.openxmlformats.org/package/2006/relationships"><Relationship Id="rId1" Type="http://schemas.openxmlformats.org/officeDocument/2006/relationships/slide" Target="../slides/slide118.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60.xml.rels><?xml version="1.0" encoding="UTF-8"?>
<Relationships xmlns="http://schemas.openxmlformats.org/package/2006/relationships"><Relationship Id="rId1" Type="http://schemas.openxmlformats.org/officeDocument/2006/relationships/slide" Target="../slides/slide122.xml"/><Relationship Id="rId2" Type="http://schemas.openxmlformats.org/officeDocument/2006/relationships/notesMaster" Target="../notesMasters/notesMaster1.xml"/></Relationships>

</file>

<file path=ppt/notesSlides/_rels/notesSlide61.xml.rels><?xml version="1.0" encoding="UTF-8"?>
<Relationships xmlns="http://schemas.openxmlformats.org/package/2006/relationships"><Relationship Id="rId1" Type="http://schemas.openxmlformats.org/officeDocument/2006/relationships/slide" Target="../slides/slide123.xml"/><Relationship Id="rId2" Type="http://schemas.openxmlformats.org/officeDocument/2006/relationships/notesMaster" Target="../notesMasters/notesMaster1.xml"/></Relationships>

</file>

<file path=ppt/notesSlides/_rels/notesSlide62.xml.rels><?xml version="1.0" encoding="UTF-8"?>
<Relationships xmlns="http://schemas.openxmlformats.org/package/2006/relationships"><Relationship Id="rId1" Type="http://schemas.openxmlformats.org/officeDocument/2006/relationships/slide" Target="../slides/slide124.xml"/><Relationship Id="rId2" Type="http://schemas.openxmlformats.org/officeDocument/2006/relationships/notesMaster" Target="../notesMasters/notesMaster1.xml"/></Relationships>

</file>

<file path=ppt/notesSlides/_rels/notesSlide63.xml.rels><?xml version="1.0" encoding="UTF-8"?>
<Relationships xmlns="http://schemas.openxmlformats.org/package/2006/relationships"><Relationship Id="rId1" Type="http://schemas.openxmlformats.org/officeDocument/2006/relationships/slide" Target="../slides/slide125.xml"/><Relationship Id="rId2" Type="http://schemas.openxmlformats.org/officeDocument/2006/relationships/notesMaster" Target="../notesMasters/notesMaster1.xml"/></Relationships>

</file>

<file path=ppt/notesSlides/_rels/notesSlide64.xml.rels><?xml version="1.0" encoding="UTF-8"?>
<Relationships xmlns="http://schemas.openxmlformats.org/package/2006/relationships"><Relationship Id="rId1" Type="http://schemas.openxmlformats.org/officeDocument/2006/relationships/slide" Target="../slides/slide134.xml"/><Relationship Id="rId2" Type="http://schemas.openxmlformats.org/officeDocument/2006/relationships/notesMaster" Target="../notesMasters/notesMaster1.xml"/></Relationships>

</file>

<file path=ppt/notesSlides/_rels/notesSlide65.xml.rels><?xml version="1.0" encoding="UTF-8"?>
<Relationships xmlns="http://schemas.openxmlformats.org/package/2006/relationships"><Relationship Id="rId1" Type="http://schemas.openxmlformats.org/officeDocument/2006/relationships/slide" Target="../slides/slide139.xml"/><Relationship Id="rId2" Type="http://schemas.openxmlformats.org/officeDocument/2006/relationships/notesMaster" Target="../notesMasters/notesMaster1.xml"/></Relationships>

</file>

<file path=ppt/notesSlides/_rels/notesSlide66.xml.rels><?xml version="1.0" encoding="UTF-8"?>
<Relationships xmlns="http://schemas.openxmlformats.org/package/2006/relationships"><Relationship Id="rId1" Type="http://schemas.openxmlformats.org/officeDocument/2006/relationships/slide" Target="../slides/slide147.xml"/><Relationship Id="rId2" Type="http://schemas.openxmlformats.org/officeDocument/2006/relationships/notesMaster" Target="../notesMasters/notesMaster1.xml"/></Relationships>

</file>

<file path=ppt/notesSlides/_rels/notesSlide67.xml.rels><?xml version="1.0" encoding="UTF-8"?>
<Relationships xmlns="http://schemas.openxmlformats.org/package/2006/relationships"><Relationship Id="rId1" Type="http://schemas.openxmlformats.org/officeDocument/2006/relationships/slide" Target="../slides/slide148.xml"/><Relationship Id="rId2" Type="http://schemas.openxmlformats.org/officeDocument/2006/relationships/notesMaster" Target="../notesMasters/notesMaster1.xml"/></Relationships>

</file>

<file path=ppt/notesSlides/_rels/notesSlide68.xml.rels><?xml version="1.0" encoding="UTF-8"?>
<Relationships xmlns="http://schemas.openxmlformats.org/package/2006/relationships"><Relationship Id="rId1" Type="http://schemas.openxmlformats.org/officeDocument/2006/relationships/slide" Target="../slides/slide149.xml"/><Relationship Id="rId2" Type="http://schemas.openxmlformats.org/officeDocument/2006/relationships/notesMaster" Target="../notesMasters/notesMaster1.xml"/></Relationships>

</file>

<file path=ppt/notesSlides/_rels/notesSlide69.xml.rels><?xml version="1.0" encoding="UTF-8"?>
<Relationships xmlns="http://schemas.openxmlformats.org/package/2006/relationships"><Relationship Id="rId1" Type="http://schemas.openxmlformats.org/officeDocument/2006/relationships/slide" Target="../slides/slide150.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70.xml.rels><?xml version="1.0" encoding="UTF-8"?>
<Relationships xmlns="http://schemas.openxmlformats.org/package/2006/relationships"><Relationship Id="rId1" Type="http://schemas.openxmlformats.org/officeDocument/2006/relationships/slide" Target="../slides/slide155.xml"/><Relationship Id="rId2" Type="http://schemas.openxmlformats.org/officeDocument/2006/relationships/notesMaster" Target="../notesMasters/notesMaster1.xml"/><Relationship Id="rId3" Type="http://schemas.openxmlformats.org/officeDocument/2006/relationships/hyperlink" Target="https://www.illustradata.com/lecosysteme-hadoop/" TargetMode="External"/><Relationship Id="rId4" Type="http://schemas.openxmlformats.org/officeDocument/2006/relationships/hyperlink" Target="https://www.data-transitionnumerique.com/introduction-a-hadoop-et-l-ecosysteme-big-data/" TargetMode="External"/></Relationships>

</file>

<file path=ppt/notesSlides/_rels/notesSlide8.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Shape 147"/>
          <p:cNvSpPr/>
          <p:nvPr>
            <p:ph type="sldImg"/>
          </p:nvPr>
        </p:nvSpPr>
        <p:spPr>
          <a:prstGeom prst="rect">
            <a:avLst/>
          </a:prstGeom>
        </p:spPr>
        <p:txBody>
          <a:bodyPr/>
          <a:lstStyle/>
          <a:p>
            <a:pPr/>
          </a:p>
        </p:txBody>
      </p:sp>
      <p:sp>
        <p:nvSpPr>
          <p:cNvPr id="148" name="Shape 148"/>
          <p:cNvSpPr/>
          <p:nvPr>
            <p:ph type="body" sz="quarter" idx="1"/>
          </p:nvPr>
        </p:nvSpPr>
        <p:spPr>
          <a:prstGeom prst="rect">
            <a:avLst/>
          </a:prstGeom>
        </p:spPr>
        <p:txBody>
          <a:bodyPr/>
          <a:lstStyle/>
          <a:p>
            <a:pPr/>
            <a:r>
              <a:t>C3I-02 10/09/2024 - 1re séance (9h-12 &amp; 13h30-17h30)</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Shape 298"/>
          <p:cNvSpPr/>
          <p:nvPr>
            <p:ph type="sldImg"/>
          </p:nvPr>
        </p:nvSpPr>
        <p:spPr>
          <a:prstGeom prst="rect">
            <a:avLst/>
          </a:prstGeom>
        </p:spPr>
        <p:txBody>
          <a:bodyPr/>
          <a:lstStyle/>
          <a:p>
            <a:pPr/>
          </a:p>
        </p:txBody>
      </p:sp>
      <p:sp>
        <p:nvSpPr>
          <p:cNvPr id="299" name="Shape 299"/>
          <p:cNvSpPr/>
          <p:nvPr>
            <p:ph type="body" sz="quarter" idx="1"/>
          </p:nvPr>
        </p:nvSpPr>
        <p:spPr>
          <a:prstGeom prst="rect">
            <a:avLst/>
          </a:prstGeom>
        </p:spPr>
        <p:txBody>
          <a:bodyPr/>
          <a:lstStyle/>
          <a:p>
            <a:pPr/>
            <a:r>
              <a:t>23/02/21 matin 2h</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Shape 311"/>
          <p:cNvSpPr/>
          <p:nvPr>
            <p:ph type="sldImg"/>
          </p:nvPr>
        </p:nvSpPr>
        <p:spPr>
          <a:prstGeom prst="rect">
            <a:avLst/>
          </a:prstGeom>
        </p:spPr>
        <p:txBody>
          <a:bodyPr/>
          <a:lstStyle/>
          <a:p>
            <a:pPr/>
          </a:p>
        </p:txBody>
      </p:sp>
      <p:sp>
        <p:nvSpPr>
          <p:cNvPr id="312" name="Shape 312"/>
          <p:cNvSpPr/>
          <p:nvPr>
            <p:ph type="body" sz="quarter" idx="1"/>
          </p:nvPr>
        </p:nvSpPr>
        <p:spPr>
          <a:prstGeom prst="rect">
            <a:avLst/>
          </a:prstGeom>
        </p:spPr>
        <p:txBody>
          <a:bodyPr/>
          <a:lstStyle/>
          <a:p>
            <a:pPr/>
            <a:r>
              <a:t>Robert Cailliau a contribué au développement et, de façon cruciale, à la diffusion du World Wide Web dès son invention avec Tim Berners-Lee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Shape 376"/>
          <p:cNvSpPr/>
          <p:nvPr>
            <p:ph type="sldImg"/>
          </p:nvPr>
        </p:nvSpPr>
        <p:spPr>
          <a:prstGeom prst="rect">
            <a:avLst/>
          </a:prstGeom>
        </p:spPr>
        <p:txBody>
          <a:bodyPr/>
          <a:lstStyle/>
          <a:p>
            <a:pPr/>
          </a:p>
        </p:txBody>
      </p:sp>
      <p:sp>
        <p:nvSpPr>
          <p:cNvPr id="377" name="Shape 377"/>
          <p:cNvSpPr/>
          <p:nvPr>
            <p:ph type="body" sz="quarter" idx="1"/>
          </p:nvPr>
        </p:nvSpPr>
        <p:spPr>
          <a:prstGeom prst="rect">
            <a:avLst/>
          </a:prstGeom>
        </p:spPr>
        <p:txBody>
          <a:bodyPr/>
          <a:lstStyle/>
          <a:p>
            <a:pPr/>
            <a:r>
              <a:t>RS09 : todo : Revoir la police pour le pptx</a:t>
            </a:r>
          </a:p>
          <a:p>
            <a:pPr/>
            <a:r>
              <a:t>Todo: faire des images…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4" name="Shape 394"/>
          <p:cNvSpPr/>
          <p:nvPr>
            <p:ph type="sldImg"/>
          </p:nvPr>
        </p:nvSpPr>
        <p:spPr>
          <a:prstGeom prst="rect">
            <a:avLst/>
          </a:prstGeom>
        </p:spPr>
        <p:txBody>
          <a:bodyPr/>
          <a:lstStyle/>
          <a:p>
            <a:pPr/>
          </a:p>
        </p:txBody>
      </p:sp>
      <p:sp>
        <p:nvSpPr>
          <p:cNvPr id="395" name="Shape 395"/>
          <p:cNvSpPr/>
          <p:nvPr>
            <p:ph type="body" sz="quarter" idx="1"/>
          </p:nvPr>
        </p:nvSpPr>
        <p:spPr>
          <a:prstGeom prst="rect">
            <a:avLst/>
          </a:prstGeom>
        </p:spPr>
        <p:txBody>
          <a:bodyPr/>
          <a:lstStyle/>
          <a:p>
            <a:pPr/>
            <a:r>
              <a:t>Ajouté pour v4 après le 17/03/2026</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0" name="Shape 420"/>
          <p:cNvSpPr/>
          <p:nvPr>
            <p:ph type="sldImg"/>
          </p:nvPr>
        </p:nvSpPr>
        <p:spPr>
          <a:prstGeom prst="rect">
            <a:avLst/>
          </a:prstGeom>
        </p:spPr>
        <p:txBody>
          <a:bodyPr/>
          <a:lstStyle/>
          <a:p>
            <a:pPr/>
          </a:p>
        </p:txBody>
      </p:sp>
      <p:sp>
        <p:nvSpPr>
          <p:cNvPr id="421" name="Shape 421"/>
          <p:cNvSpPr/>
          <p:nvPr>
            <p:ph type="body" sz="quarter" idx="1"/>
          </p:nvPr>
        </p:nvSpPr>
        <p:spPr>
          <a:prstGeom prst="rect">
            <a:avLst/>
          </a:prstGeom>
        </p:spPr>
        <p:txBody>
          <a:bodyPr/>
          <a:lstStyle/>
          <a:p>
            <a:pPr/>
            <a:r>
              <a:t>SSL : Secure Sockets Layer -TLS : Transport Layer Security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2" name="Shape 432"/>
          <p:cNvSpPr/>
          <p:nvPr>
            <p:ph type="sldImg"/>
          </p:nvPr>
        </p:nvSpPr>
        <p:spPr>
          <a:prstGeom prst="rect">
            <a:avLst/>
          </a:prstGeom>
        </p:spPr>
        <p:txBody>
          <a:bodyPr/>
          <a:lstStyle/>
          <a:p>
            <a:pPr/>
          </a:p>
        </p:txBody>
      </p:sp>
      <p:sp>
        <p:nvSpPr>
          <p:cNvPr id="433" name="Shape 433"/>
          <p:cNvSpPr/>
          <p:nvPr>
            <p:ph type="body" sz="quarter" idx="1"/>
          </p:nvPr>
        </p:nvSpPr>
        <p:spPr>
          <a:prstGeom prst="rect">
            <a:avLst/>
          </a:prstGeom>
        </p:spPr>
        <p:txBody>
          <a:bodyPr/>
          <a:lstStyle/>
          <a:p>
            <a:pPr/>
            <a:r>
              <a:t>Le head-of-line blocking (blocage de tête de file, ou HOL blocking) désigne un goulot d'étranglement de performance qui se produit lorsqu'une file d'attente de paquets est bloquée par le premier paquet, même si d'autres paquets pourraient être traités.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1" name="Shape 441"/>
          <p:cNvSpPr/>
          <p:nvPr>
            <p:ph type="sldImg"/>
          </p:nvPr>
        </p:nvSpPr>
        <p:spPr>
          <a:prstGeom prst="rect">
            <a:avLst/>
          </a:prstGeom>
        </p:spPr>
        <p:txBody>
          <a:bodyPr/>
          <a:lstStyle/>
          <a:p>
            <a:pPr/>
          </a:p>
        </p:txBody>
      </p:sp>
      <p:sp>
        <p:nvSpPr>
          <p:cNvPr id="442" name="Shape 442"/>
          <p:cNvSpPr/>
          <p:nvPr>
            <p:ph type="body" sz="quarter" idx="1"/>
          </p:nvPr>
        </p:nvSpPr>
        <p:spPr>
          <a:prstGeom prst="rect">
            <a:avLst/>
          </a:prstGeom>
        </p:spPr>
        <p:txBody>
          <a:bodyPr/>
          <a:lstStyle/>
          <a:p>
            <a:pPr/>
            <a:r>
              <a:t>à vérifier : Développer HTTP/3. Cf. </a:t>
            </a:r>
            <a:r>
              <a:rPr u="sng">
                <a:solidFill>
                  <a:schemeClr val="accent5">
                    <a:satOff val="8112"/>
                    <a:lumOff val="-14630"/>
                  </a:schemeClr>
                </a:solidFill>
                <a:hlinkClick r:id="rId3" invalidUrl="" action="" tgtFrame="" tooltip="" history="1" highlightClick="0" endSnd="0"/>
              </a:rPr>
              <a:t>https://http3-explained.haxx.se/fr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4" name="Shape 464"/>
          <p:cNvSpPr/>
          <p:nvPr>
            <p:ph type="sldImg"/>
          </p:nvPr>
        </p:nvSpPr>
        <p:spPr>
          <a:prstGeom prst="rect">
            <a:avLst/>
          </a:prstGeom>
        </p:spPr>
        <p:txBody>
          <a:bodyPr/>
          <a:lstStyle/>
          <a:p>
            <a:pPr/>
          </a:p>
        </p:txBody>
      </p:sp>
      <p:sp>
        <p:nvSpPr>
          <p:cNvPr id="465" name="Shape 465"/>
          <p:cNvSpPr/>
          <p:nvPr>
            <p:ph type="body" sz="quarter" idx="1"/>
          </p:nvPr>
        </p:nvSpPr>
        <p:spPr>
          <a:prstGeom prst="rect">
            <a:avLst/>
          </a:prstGeom>
        </p:spPr>
        <p:txBody>
          <a:bodyPr/>
          <a:lstStyle/>
          <a:p>
            <a:pPr/>
            <a:r>
              <a:t>Dans Firefox, Outils / Developpement web / Réseau on peut sélectionner une URL est clic-droit / Copier / Copier comme cURL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1" name="Shape 471"/>
          <p:cNvSpPr/>
          <p:nvPr>
            <p:ph type="sldImg"/>
          </p:nvPr>
        </p:nvSpPr>
        <p:spPr>
          <a:prstGeom prst="rect">
            <a:avLst/>
          </a:prstGeom>
        </p:spPr>
        <p:txBody>
          <a:bodyPr/>
          <a:lstStyle/>
          <a:p>
            <a:pPr/>
          </a:p>
        </p:txBody>
      </p:sp>
      <p:sp>
        <p:nvSpPr>
          <p:cNvPr id="472" name="Shape 472"/>
          <p:cNvSpPr/>
          <p:nvPr>
            <p:ph type="body" sz="quarter" idx="1"/>
          </p:nvPr>
        </p:nvSpPr>
        <p:spPr>
          <a:prstGeom prst="rect">
            <a:avLst/>
          </a:prstGeom>
        </p:spPr>
        <p:txBody>
          <a:bodyPr/>
          <a:lstStyle/>
          <a:p>
            <a:pPr/>
            <a:r>
              <a:t>CSS3 est en développement continu.</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8" name="Shape 478"/>
          <p:cNvSpPr/>
          <p:nvPr>
            <p:ph type="sldImg"/>
          </p:nvPr>
        </p:nvSpPr>
        <p:spPr>
          <a:prstGeom prst="rect">
            <a:avLst/>
          </a:prstGeom>
        </p:spPr>
        <p:txBody>
          <a:bodyPr/>
          <a:lstStyle/>
          <a:p>
            <a:pPr/>
          </a:p>
        </p:txBody>
      </p:sp>
      <p:sp>
        <p:nvSpPr>
          <p:cNvPr id="479" name="Shape 479"/>
          <p:cNvSpPr/>
          <p:nvPr>
            <p:ph type="body" sz="quarter" idx="1"/>
          </p:nvPr>
        </p:nvSpPr>
        <p:spPr>
          <a:prstGeom prst="rect">
            <a:avLst/>
          </a:prstGeom>
        </p:spPr>
        <p:txBody>
          <a:bodyPr/>
          <a:lstStyle/>
          <a:p>
            <a:pPr/>
            <a:r>
              <a:t>03/2026 : ajout de WebAssembly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Shape 155"/>
          <p:cNvSpPr/>
          <p:nvPr>
            <p:ph type="sldImg"/>
          </p:nvPr>
        </p:nvSpPr>
        <p:spPr>
          <a:prstGeom prst="rect">
            <a:avLst/>
          </a:prstGeom>
        </p:spPr>
        <p:txBody>
          <a:bodyPr/>
          <a:lstStyle/>
          <a:p>
            <a:pPr/>
          </a:p>
        </p:txBody>
      </p:sp>
      <p:sp>
        <p:nvSpPr>
          <p:cNvPr id="156" name="Shape 156"/>
          <p:cNvSpPr/>
          <p:nvPr>
            <p:ph type="body" sz="quarter" idx="1"/>
          </p:nvPr>
        </p:nvSpPr>
        <p:spPr>
          <a:prstGeom prst="rect">
            <a:avLst/>
          </a:prstGeom>
        </p:spPr>
        <p:txBody>
          <a:bodyPr/>
          <a:lstStyle/>
          <a:p>
            <a:pPr/>
            <a:r>
              <a:t>Couches OSI : pas oralement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6" name="Shape 486"/>
          <p:cNvSpPr/>
          <p:nvPr>
            <p:ph type="sldImg"/>
          </p:nvPr>
        </p:nvSpPr>
        <p:spPr>
          <a:prstGeom prst="rect">
            <a:avLst/>
          </a:prstGeom>
        </p:spPr>
        <p:txBody>
          <a:bodyPr/>
          <a:lstStyle/>
          <a:p>
            <a:pPr/>
          </a:p>
        </p:txBody>
      </p:sp>
      <p:sp>
        <p:nvSpPr>
          <p:cNvPr id="487" name="Shape 487"/>
          <p:cNvSpPr/>
          <p:nvPr>
            <p:ph type="body" sz="quarter" idx="1"/>
          </p:nvPr>
        </p:nvSpPr>
        <p:spPr>
          <a:prstGeom prst="rect">
            <a:avLst/>
          </a:prstGeom>
        </p:spPr>
        <p:txBody>
          <a:bodyPr/>
          <a:lstStyle/>
          <a:p>
            <a:pPr/>
            <a:r>
              <a:t>Définir asynchrone : Du point de vue du développeur, une méthode est asynchrone si elle est lancée en parallèle de l'exécution du programme. Le programme continue donc à s'exécuter en attendant la réponse de la méthode asynchrone.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4" name="Shape 494"/>
          <p:cNvSpPr/>
          <p:nvPr>
            <p:ph type="sldImg"/>
          </p:nvPr>
        </p:nvSpPr>
        <p:spPr>
          <a:prstGeom prst="rect">
            <a:avLst/>
          </a:prstGeom>
        </p:spPr>
        <p:txBody>
          <a:bodyPr/>
          <a:lstStyle/>
          <a:p>
            <a:pPr/>
          </a:p>
        </p:txBody>
      </p:sp>
      <p:sp>
        <p:nvSpPr>
          <p:cNvPr id="495" name="Shape 495"/>
          <p:cNvSpPr/>
          <p:nvPr>
            <p:ph type="body" sz="quarter" idx="1"/>
          </p:nvPr>
        </p:nvSpPr>
        <p:spPr>
          <a:prstGeom prst="rect">
            <a:avLst/>
          </a:prstGeom>
        </p:spPr>
        <p:txBody>
          <a:bodyPr/>
          <a:lstStyle/>
          <a:p>
            <a:pPr/>
            <a:r>
              <a:t>Définir asynchrone : Du point de vue du développeur, une méthode est asynchrone si elle est lancée en parallèle de l'exécution du programme. Le programme continue donc à s'exécuter en attendant la réponse de la méthode asynchrone.</a:t>
            </a:r>
          </a:p>
          <a:p>
            <a:pPr/>
            <a:r>
              <a:t>La programmation synchrone exécute les tâches de manière séquentielle, bloquant l'opération suivante jusqu'à la fin de l'opération en cours. Elle est plus simple à écrire et à déboguer, mais peut ralentir les applications.</a:t>
            </a:r>
          </a:p>
          <a:p>
            <a:pPr/>
            <a:r>
              <a:t>La programmation asynchrone permet à plusieurs tâches de s'exécuter simultanément sans attente, améliorant ainsi la réactivité et l'expérience utilisateur mais augmentant la complexité du code.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1" name="Shape 511"/>
          <p:cNvSpPr/>
          <p:nvPr>
            <p:ph type="sldImg"/>
          </p:nvPr>
        </p:nvSpPr>
        <p:spPr>
          <a:prstGeom prst="rect">
            <a:avLst/>
          </a:prstGeom>
        </p:spPr>
        <p:txBody>
          <a:bodyPr/>
          <a:lstStyle/>
          <a:p>
            <a:pPr/>
          </a:p>
        </p:txBody>
      </p:sp>
      <p:sp>
        <p:nvSpPr>
          <p:cNvPr id="512" name="Shape 512"/>
          <p:cNvSpPr/>
          <p:nvPr>
            <p:ph type="body" sz="quarter" idx="1"/>
          </p:nvPr>
        </p:nvSpPr>
        <p:spPr>
          <a:prstGeom prst="rect">
            <a:avLst/>
          </a:prstGeom>
        </p:spPr>
        <p:txBody>
          <a:bodyPr/>
          <a:lstStyle/>
          <a:p>
            <a:pPr/>
            <a:r>
              <a:t>2025_01 20/01/2026 4h 40-12p. = 28 p = 7*4</a:t>
            </a:r>
          </a:p>
          <a:p>
            <a:pPr/>
            <a:r>
              <a:t>Donner exemples :</a:t>
            </a:r>
          </a:p>
          <a:p>
            <a:pPr marL="435428" indent="-435428">
              <a:buClr>
                <a:srgbClr val="991200"/>
              </a:buClr>
              <a:buSzPct val="70000"/>
              <a:buFont typeface="Zapf Dingbats"/>
              <a:buChar char="-"/>
            </a:pPr>
            <a:r>
              <a:t>module php d’apache</a:t>
            </a:r>
          </a:p>
          <a:p>
            <a:pPr marL="435428" indent="-435428">
              <a:buClr>
                <a:srgbClr val="991200"/>
              </a:buClr>
              <a:buSzPct val="70000"/>
              <a:buFont typeface="Zapf Dingbats"/>
              <a:buChar char="-"/>
            </a:pPr>
            <a:r>
              <a:t>un script php</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8" name="Shape 518"/>
          <p:cNvSpPr/>
          <p:nvPr>
            <p:ph type="sldImg"/>
          </p:nvPr>
        </p:nvSpPr>
        <p:spPr>
          <a:prstGeom prst="rect">
            <a:avLst/>
          </a:prstGeom>
        </p:spPr>
        <p:txBody>
          <a:bodyPr/>
          <a:lstStyle/>
          <a:p>
            <a:pPr/>
          </a:p>
        </p:txBody>
      </p:sp>
      <p:sp>
        <p:nvSpPr>
          <p:cNvPr id="519" name="Shape 519"/>
          <p:cNvSpPr/>
          <p:nvPr>
            <p:ph type="body" sz="quarter" idx="1"/>
          </p:nvPr>
        </p:nvSpPr>
        <p:spPr>
          <a:prstGeom prst="rect">
            <a:avLst/>
          </a:prstGeom>
        </p:spPr>
        <p:txBody>
          <a:bodyPr/>
          <a:lstStyle/>
          <a:p>
            <a:pPr/>
            <a:r>
              <a:t>2025_01 20/01/2026 4h 40-12p. = 28 p = 7*4</a:t>
            </a:r>
          </a:p>
          <a:p>
            <a:pPr/>
            <a:r>
              <a:t>Donner exemples :</a:t>
            </a:r>
          </a:p>
          <a:p>
            <a:pPr marL="435428" indent="-435428">
              <a:buClr>
                <a:srgbClr val="991200"/>
              </a:buClr>
              <a:buSzPct val="70000"/>
              <a:buFont typeface="Zapf Dingbats"/>
              <a:buChar char="-"/>
            </a:pPr>
            <a:r>
              <a:t>module php d’apache</a:t>
            </a:r>
          </a:p>
          <a:p>
            <a:pPr marL="435428" indent="-435428">
              <a:buClr>
                <a:srgbClr val="991200"/>
              </a:buClr>
              <a:buSzPct val="70000"/>
              <a:buFont typeface="Zapf Dingbats"/>
              <a:buChar char="-"/>
            </a:pPr>
            <a:r>
              <a:t>un script php</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5" name="Shape 525"/>
          <p:cNvSpPr/>
          <p:nvPr>
            <p:ph type="sldImg"/>
          </p:nvPr>
        </p:nvSpPr>
        <p:spPr>
          <a:prstGeom prst="rect">
            <a:avLst/>
          </a:prstGeom>
        </p:spPr>
        <p:txBody>
          <a:bodyPr/>
          <a:lstStyle/>
          <a:p>
            <a:pPr/>
          </a:p>
        </p:txBody>
      </p:sp>
      <p:sp>
        <p:nvSpPr>
          <p:cNvPr id="526" name="Shape 526"/>
          <p:cNvSpPr/>
          <p:nvPr>
            <p:ph type="body" sz="quarter" idx="1"/>
          </p:nvPr>
        </p:nvSpPr>
        <p:spPr>
          <a:prstGeom prst="rect">
            <a:avLst/>
          </a:prstGeom>
        </p:spPr>
        <p:txBody>
          <a:bodyPr/>
          <a:lstStyle/>
          <a:p>
            <a:pPr/>
            <a:r>
              <a:t>SVG (Scalable Vector Graphics)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5" name="Shape 545"/>
          <p:cNvSpPr/>
          <p:nvPr>
            <p:ph type="sldImg"/>
          </p:nvPr>
        </p:nvSpPr>
        <p:spPr>
          <a:prstGeom prst="rect">
            <a:avLst/>
          </a:prstGeom>
        </p:spPr>
        <p:txBody>
          <a:bodyPr/>
          <a:lstStyle/>
          <a:p>
            <a:pPr/>
          </a:p>
        </p:txBody>
      </p:sp>
      <p:sp>
        <p:nvSpPr>
          <p:cNvPr id="546" name="Shape 546"/>
          <p:cNvSpPr/>
          <p:nvPr>
            <p:ph type="body" sz="quarter" idx="1"/>
          </p:nvPr>
        </p:nvSpPr>
        <p:spPr>
          <a:prstGeom prst="rect">
            <a:avLst/>
          </a:prstGeom>
        </p:spPr>
        <p:txBody>
          <a:bodyPr/>
          <a:lstStyle/>
          <a:p>
            <a:pPr/>
            <a:r>
              <a:t>Quel est l’élément de la balise ‘Prix’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2" name="Shape 552"/>
          <p:cNvSpPr/>
          <p:nvPr>
            <p:ph type="sldImg"/>
          </p:nvPr>
        </p:nvSpPr>
        <p:spPr>
          <a:prstGeom prst="rect">
            <a:avLst/>
          </a:prstGeom>
        </p:spPr>
        <p:txBody>
          <a:bodyPr/>
          <a:lstStyle/>
          <a:p>
            <a:pPr/>
          </a:p>
        </p:txBody>
      </p:sp>
      <p:sp>
        <p:nvSpPr>
          <p:cNvPr id="553" name="Shape 553"/>
          <p:cNvSpPr/>
          <p:nvPr>
            <p:ph type="body" sz="quarter" idx="1"/>
          </p:nvPr>
        </p:nvSpPr>
        <p:spPr>
          <a:prstGeom prst="rect">
            <a:avLst/>
          </a:prstGeom>
        </p:spPr>
        <p:txBody>
          <a:bodyPr/>
          <a:lstStyle/>
          <a:p>
            <a:pPr/>
            <a:r>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5" name="Shape 695"/>
          <p:cNvSpPr/>
          <p:nvPr>
            <p:ph type="sldImg"/>
          </p:nvPr>
        </p:nvSpPr>
        <p:spPr>
          <a:prstGeom prst="rect">
            <a:avLst/>
          </a:prstGeom>
        </p:spPr>
        <p:txBody>
          <a:bodyPr/>
          <a:lstStyle/>
          <a:p>
            <a:pPr/>
          </a:p>
        </p:txBody>
      </p:sp>
      <p:sp>
        <p:nvSpPr>
          <p:cNvPr id="696" name="Shape 696"/>
          <p:cNvSpPr/>
          <p:nvPr>
            <p:ph type="body" sz="quarter" idx="1"/>
          </p:nvPr>
        </p:nvSpPr>
        <p:spPr>
          <a:prstGeom prst="rect">
            <a:avLst/>
          </a:prstGeom>
        </p:spPr>
        <p:txBody>
          <a:bodyPr/>
          <a:lstStyle/>
          <a:p>
            <a:pPr/>
            <a:r>
              <a:t>RS08 - 17/02/22 - 4h revoir xml (applications)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4" name="Shape 714"/>
          <p:cNvSpPr/>
          <p:nvPr>
            <p:ph type="sldImg"/>
          </p:nvPr>
        </p:nvSpPr>
        <p:spPr>
          <a:prstGeom prst="rect">
            <a:avLst/>
          </a:prstGeom>
        </p:spPr>
        <p:txBody>
          <a:bodyPr/>
          <a:lstStyle/>
          <a:p>
            <a:pPr/>
          </a:p>
        </p:txBody>
      </p:sp>
      <p:sp>
        <p:nvSpPr>
          <p:cNvPr id="715" name="Shape 715"/>
          <p:cNvSpPr/>
          <p:nvPr>
            <p:ph type="body" sz="quarter" idx="1"/>
          </p:nvPr>
        </p:nvSpPr>
        <p:spPr>
          <a:prstGeom prst="rect">
            <a:avLst/>
          </a:prstGeom>
        </p:spPr>
        <p:txBody>
          <a:bodyPr/>
          <a:lstStyle/>
          <a:p>
            <a:pPr/>
            <a:r>
              <a:t>RS09 5/09/23 - 52p. 6h</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3" name="Shape 743"/>
          <p:cNvSpPr/>
          <p:nvPr>
            <p:ph type="sldImg"/>
          </p:nvPr>
        </p:nvSpPr>
        <p:spPr>
          <a:prstGeom prst="rect">
            <a:avLst/>
          </a:prstGeom>
        </p:spPr>
        <p:txBody>
          <a:bodyPr/>
          <a:lstStyle/>
          <a:p>
            <a:pPr/>
          </a:p>
        </p:txBody>
      </p:sp>
      <p:sp>
        <p:nvSpPr>
          <p:cNvPr id="744" name="Shape 744"/>
          <p:cNvSpPr/>
          <p:nvPr>
            <p:ph type="body" sz="quarter" idx="1"/>
          </p:nvPr>
        </p:nvSpPr>
        <p:spPr>
          <a:prstGeom prst="rect">
            <a:avLst/>
          </a:prstGeom>
        </p:spPr>
        <p:txBody>
          <a:bodyPr/>
          <a:lstStyle/>
          <a:p>
            <a:pPr/>
            <a:r>
              <a:t>C3I-02 lien API REST modifié.</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Shape 191"/>
          <p:cNvSpPr/>
          <p:nvPr>
            <p:ph type="sldImg"/>
          </p:nvPr>
        </p:nvSpPr>
        <p:spPr>
          <a:prstGeom prst="rect">
            <a:avLst/>
          </a:prstGeom>
        </p:spPr>
        <p:txBody>
          <a:bodyPr/>
          <a:lstStyle/>
          <a:p>
            <a:pPr/>
          </a:p>
        </p:txBody>
      </p:sp>
      <p:sp>
        <p:nvSpPr>
          <p:cNvPr id="192" name="Shape 192"/>
          <p:cNvSpPr/>
          <p:nvPr>
            <p:ph type="body" sz="quarter" idx="1"/>
          </p:nvPr>
        </p:nvSpPr>
        <p:spPr>
          <a:prstGeom prst="rect">
            <a:avLst/>
          </a:prstGeom>
        </p:spPr>
        <p:txBody>
          <a:bodyPr/>
          <a:lstStyle/>
          <a:p>
            <a:pPr/>
            <a:r>
              <a:t>Annexe de p7 à p19 soit 13p</a:t>
            </a:r>
          </a:p>
          <a:p>
            <a:pPr/>
            <a:r>
              <a:t>11/2020 : ajout de : Voir STD 13,…</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0" name="Shape 750"/>
          <p:cNvSpPr/>
          <p:nvPr>
            <p:ph type="sldImg"/>
          </p:nvPr>
        </p:nvSpPr>
        <p:spPr>
          <a:prstGeom prst="rect">
            <a:avLst/>
          </a:prstGeom>
        </p:spPr>
        <p:txBody>
          <a:bodyPr/>
          <a:lstStyle/>
          <a:p>
            <a:pPr/>
          </a:p>
        </p:txBody>
      </p:sp>
      <p:sp>
        <p:nvSpPr>
          <p:cNvPr id="751" name="Shape 751"/>
          <p:cNvSpPr/>
          <p:nvPr>
            <p:ph type="body" sz="quarter" idx="1"/>
          </p:nvPr>
        </p:nvSpPr>
        <p:spPr>
          <a:prstGeom prst="rect">
            <a:avLst/>
          </a:prstGeom>
        </p:spPr>
        <p:txBody>
          <a:bodyPr/>
          <a:lstStyle/>
          <a:p>
            <a:pPr/>
            <a:r>
              <a:t>Attaque par repli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4" name="Shape 764"/>
          <p:cNvSpPr/>
          <p:nvPr>
            <p:ph type="sldImg"/>
          </p:nvPr>
        </p:nvSpPr>
        <p:spPr>
          <a:prstGeom prst="rect">
            <a:avLst/>
          </a:prstGeom>
        </p:spPr>
        <p:txBody>
          <a:bodyPr/>
          <a:lstStyle/>
          <a:p>
            <a:pPr/>
          </a:p>
        </p:txBody>
      </p:sp>
      <p:sp>
        <p:nvSpPr>
          <p:cNvPr id="765" name="Shape 765"/>
          <p:cNvSpPr/>
          <p:nvPr>
            <p:ph type="body" sz="quarter" idx="1"/>
          </p:nvPr>
        </p:nvSpPr>
        <p:spPr>
          <a:prstGeom prst="rect">
            <a:avLst/>
          </a:prstGeom>
        </p:spPr>
        <p:txBody>
          <a:bodyPr/>
          <a:lstStyle/>
          <a:p>
            <a:pPr/>
            <a:r>
              <a:t>En bleu, le handshake de TCP - En jaune, les étapes de la connexion TLS ;</a:t>
            </a:r>
          </a:p>
          <a:p>
            <a:pPr/>
            <a:r>
              <a:t>Le client et le serveur négocient les versions TLS et le type de code de chiffrement à utiliser dans la communication.</a:t>
            </a:r>
          </a:p>
          <a:p>
            <a:pPr/>
            <a:r>
              <a:t>Le client et le serveur prennent des mesures pour assurer une communication mutuellement authentique.</a:t>
            </a:r>
          </a:p>
          <a:p>
            <a:pPr/>
            <a:r>
              <a:t>L'échange d'une clé à utiliser dans les futures communications chiffrées a lieu.</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6" name="Shape 776"/>
          <p:cNvSpPr/>
          <p:nvPr>
            <p:ph type="sldImg"/>
          </p:nvPr>
        </p:nvSpPr>
        <p:spPr>
          <a:prstGeom prst="rect">
            <a:avLst/>
          </a:prstGeom>
        </p:spPr>
        <p:txBody>
          <a:bodyPr/>
          <a:lstStyle/>
          <a:p>
            <a:pPr/>
          </a:p>
        </p:txBody>
      </p:sp>
      <p:sp>
        <p:nvSpPr>
          <p:cNvPr id="777" name="Shape 777"/>
          <p:cNvSpPr/>
          <p:nvPr>
            <p:ph type="body" sz="quarter" idx="1"/>
          </p:nvPr>
        </p:nvSpPr>
        <p:spPr>
          <a:prstGeom prst="rect">
            <a:avLst/>
          </a:prstGeom>
        </p:spPr>
        <p:txBody>
          <a:bodyPr/>
          <a:lstStyle/>
          <a:p>
            <a:pPr/>
            <a:r>
              <a:t>C3I-02 10/09/2024 7h (matin et aprem)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3" name="Shape 803"/>
          <p:cNvSpPr/>
          <p:nvPr>
            <p:ph type="sldImg"/>
          </p:nvPr>
        </p:nvSpPr>
        <p:spPr>
          <a:prstGeom prst="rect">
            <a:avLst/>
          </a:prstGeom>
        </p:spPr>
        <p:txBody>
          <a:bodyPr/>
          <a:lstStyle/>
          <a:p>
            <a:pPr/>
          </a:p>
        </p:txBody>
      </p:sp>
      <p:sp>
        <p:nvSpPr>
          <p:cNvPr id="804" name="Shape 804"/>
          <p:cNvSpPr/>
          <p:nvPr>
            <p:ph type="body" sz="quarter" idx="1"/>
          </p:nvPr>
        </p:nvSpPr>
        <p:spPr>
          <a:prstGeom prst="rect">
            <a:avLst/>
          </a:prstGeom>
        </p:spPr>
        <p:txBody>
          <a:bodyPr/>
          <a:lstStyle/>
          <a:p>
            <a:pPr/>
            <a:r>
              <a:t>proxy =&gt; mandataire, pro­cu­ra­tion, délégation</a:t>
            </a:r>
          </a:p>
          <a:p>
            <a:pPr/>
          </a:p>
          <a:p>
            <a:pPr/>
            <a:r>
              <a:t>2.9 - Serveurs proxy et reverse proxy ajouté en mai 2026</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0" name="Shape 810"/>
          <p:cNvSpPr/>
          <p:nvPr>
            <p:ph type="sldImg"/>
          </p:nvPr>
        </p:nvSpPr>
        <p:spPr>
          <a:prstGeom prst="rect">
            <a:avLst/>
          </a:prstGeom>
        </p:spPr>
        <p:txBody>
          <a:bodyPr/>
          <a:lstStyle/>
          <a:p>
            <a:pPr/>
          </a:p>
        </p:txBody>
      </p:sp>
      <p:sp>
        <p:nvSpPr>
          <p:cNvPr id="811" name="Shape 811"/>
          <p:cNvSpPr/>
          <p:nvPr>
            <p:ph type="body" sz="quarter" idx="1"/>
          </p:nvPr>
        </p:nvSpPr>
        <p:spPr>
          <a:prstGeom prst="rect">
            <a:avLst/>
          </a:prstGeom>
        </p:spPr>
        <p:txBody>
          <a:bodyPr/>
          <a:lstStyle/>
          <a:p>
            <a:pPr/>
            <a:r>
              <a:t>proxy =&gt; mandataire, pro­cu­ra­tion, délégation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4" name="Shape 834"/>
          <p:cNvSpPr/>
          <p:nvPr>
            <p:ph type="sldImg"/>
          </p:nvPr>
        </p:nvSpPr>
        <p:spPr>
          <a:prstGeom prst="rect">
            <a:avLst/>
          </a:prstGeom>
        </p:spPr>
        <p:txBody>
          <a:bodyPr/>
          <a:lstStyle/>
          <a:p>
            <a:pPr/>
          </a:p>
        </p:txBody>
      </p:sp>
      <p:sp>
        <p:nvSpPr>
          <p:cNvPr id="835" name="Shape 835"/>
          <p:cNvSpPr/>
          <p:nvPr>
            <p:ph type="body" sz="quarter" idx="1"/>
          </p:nvPr>
        </p:nvSpPr>
        <p:spPr>
          <a:prstGeom prst="rect">
            <a:avLst/>
          </a:prstGeom>
        </p:spPr>
        <p:txBody>
          <a:bodyPr/>
          <a:lstStyle/>
          <a:p>
            <a:pPr/>
            <a:r>
              <a:t>Todo : développer NFS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2" name="Shape 842"/>
          <p:cNvSpPr/>
          <p:nvPr>
            <p:ph type="sldImg"/>
          </p:nvPr>
        </p:nvSpPr>
        <p:spPr>
          <a:prstGeom prst="rect">
            <a:avLst/>
          </a:prstGeom>
        </p:spPr>
        <p:txBody>
          <a:bodyPr/>
          <a:lstStyle/>
          <a:p>
            <a:pPr/>
          </a:p>
        </p:txBody>
      </p:sp>
      <p:sp>
        <p:nvSpPr>
          <p:cNvPr id="843" name="Shape 843"/>
          <p:cNvSpPr/>
          <p:nvPr>
            <p:ph type="body" sz="quarter" idx="1"/>
          </p:nvPr>
        </p:nvSpPr>
        <p:spPr>
          <a:prstGeom prst="rect">
            <a:avLst/>
          </a:prstGeom>
        </p:spPr>
        <p:txBody>
          <a:bodyPr/>
          <a:lstStyle/>
          <a:p>
            <a:pPr/>
            <a:r>
              <a:t>Todo : développer NFS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9" name="Shape 849"/>
          <p:cNvSpPr/>
          <p:nvPr>
            <p:ph type="sldImg"/>
          </p:nvPr>
        </p:nvSpPr>
        <p:spPr>
          <a:prstGeom prst="rect">
            <a:avLst/>
          </a:prstGeom>
        </p:spPr>
        <p:txBody>
          <a:bodyPr/>
          <a:lstStyle/>
          <a:p>
            <a:pPr/>
          </a:p>
        </p:txBody>
      </p:sp>
      <p:sp>
        <p:nvSpPr>
          <p:cNvPr id="850" name="Shape 850"/>
          <p:cNvSpPr/>
          <p:nvPr>
            <p:ph type="body" sz="quarter" idx="1"/>
          </p:nvPr>
        </p:nvSpPr>
        <p:spPr>
          <a:prstGeom prst="rect">
            <a:avLst/>
          </a:prstGeom>
        </p:spPr>
        <p:txBody>
          <a:bodyPr/>
          <a:lstStyle/>
          <a:p>
            <a:pPr/>
            <a:r>
              <a:t>Todo : développer NFS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6" name="Shape 856"/>
          <p:cNvSpPr/>
          <p:nvPr>
            <p:ph type="sldImg"/>
          </p:nvPr>
        </p:nvSpPr>
        <p:spPr>
          <a:prstGeom prst="rect">
            <a:avLst/>
          </a:prstGeom>
        </p:spPr>
        <p:txBody>
          <a:bodyPr/>
          <a:lstStyle/>
          <a:p>
            <a:pPr/>
          </a:p>
        </p:txBody>
      </p:sp>
      <p:sp>
        <p:nvSpPr>
          <p:cNvPr id="857" name="Shape 857"/>
          <p:cNvSpPr/>
          <p:nvPr>
            <p:ph type="body" sz="quarter" idx="1"/>
          </p:nvPr>
        </p:nvSpPr>
        <p:spPr>
          <a:prstGeom prst="rect">
            <a:avLst/>
          </a:prstGeom>
        </p:spPr>
        <p:txBody>
          <a:bodyPr/>
          <a:lstStyle/>
          <a:p>
            <a:pPr/>
            <a:r>
              <a:t>Todo : développer NFS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3" name="Shape 863"/>
          <p:cNvSpPr/>
          <p:nvPr>
            <p:ph type="sldImg"/>
          </p:nvPr>
        </p:nvSpPr>
        <p:spPr>
          <a:prstGeom prst="rect">
            <a:avLst/>
          </a:prstGeom>
        </p:spPr>
        <p:txBody>
          <a:bodyPr/>
          <a:lstStyle/>
          <a:p>
            <a:pPr/>
          </a:p>
        </p:txBody>
      </p:sp>
      <p:sp>
        <p:nvSpPr>
          <p:cNvPr id="864" name="Shape 864"/>
          <p:cNvSpPr/>
          <p:nvPr>
            <p:ph type="body" sz="quarter" idx="1"/>
          </p:nvPr>
        </p:nvSpPr>
        <p:spPr>
          <a:prstGeom prst="rect">
            <a:avLst/>
          </a:prstGeom>
        </p:spPr>
        <p:txBody>
          <a:bodyPr/>
          <a:lstStyle/>
          <a:p>
            <a:pPr/>
            <a:r>
              <a:t>Todo : développer NFS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Shape 199"/>
          <p:cNvSpPr/>
          <p:nvPr>
            <p:ph type="sldImg"/>
          </p:nvPr>
        </p:nvSpPr>
        <p:spPr>
          <a:prstGeom prst="rect">
            <a:avLst/>
          </a:prstGeom>
        </p:spPr>
        <p:txBody>
          <a:bodyPr/>
          <a:lstStyle/>
          <a:p>
            <a:pPr/>
          </a:p>
        </p:txBody>
      </p:sp>
      <p:sp>
        <p:nvSpPr>
          <p:cNvPr id="200" name="Shape 200"/>
          <p:cNvSpPr/>
          <p:nvPr>
            <p:ph type="body" sz="quarter" idx="1"/>
          </p:nvPr>
        </p:nvSpPr>
        <p:spPr>
          <a:prstGeom prst="rect">
            <a:avLst/>
          </a:prstGeom>
        </p:spPr>
        <p:txBody>
          <a:bodyPr/>
          <a:lstStyle/>
          <a:p>
            <a:pPr/>
            <a:r>
              <a:t>ou domaine de premier niveau</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0" name="Shape 870"/>
          <p:cNvSpPr/>
          <p:nvPr>
            <p:ph type="sldImg"/>
          </p:nvPr>
        </p:nvSpPr>
        <p:spPr>
          <a:prstGeom prst="rect">
            <a:avLst/>
          </a:prstGeom>
        </p:spPr>
        <p:txBody>
          <a:bodyPr/>
          <a:lstStyle/>
          <a:p>
            <a:pPr/>
          </a:p>
        </p:txBody>
      </p:sp>
      <p:sp>
        <p:nvSpPr>
          <p:cNvPr id="871" name="Shape 871"/>
          <p:cNvSpPr/>
          <p:nvPr>
            <p:ph type="body" sz="quarter" idx="1"/>
          </p:nvPr>
        </p:nvSpPr>
        <p:spPr>
          <a:prstGeom prst="rect">
            <a:avLst/>
          </a:prstGeom>
        </p:spPr>
        <p:txBody>
          <a:bodyPr/>
          <a:lstStyle/>
          <a:p>
            <a:pPr/>
            <a:r>
              <a:t>Todo : développer NFS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2" name="Shape 882"/>
          <p:cNvSpPr/>
          <p:nvPr>
            <p:ph type="sldImg"/>
          </p:nvPr>
        </p:nvSpPr>
        <p:spPr>
          <a:prstGeom prst="rect">
            <a:avLst/>
          </a:prstGeom>
        </p:spPr>
        <p:txBody>
          <a:bodyPr/>
          <a:lstStyle/>
          <a:p>
            <a:pPr/>
          </a:p>
        </p:txBody>
      </p:sp>
      <p:sp>
        <p:nvSpPr>
          <p:cNvPr id="883" name="Shape 883"/>
          <p:cNvSpPr/>
          <p:nvPr>
            <p:ph type="body" sz="quarter" idx="1"/>
          </p:nvPr>
        </p:nvSpPr>
        <p:spPr>
          <a:prstGeom prst="rect">
            <a:avLst/>
          </a:prstGeom>
        </p:spPr>
        <p:txBody>
          <a:bodyPr/>
          <a:lstStyle/>
          <a:p>
            <a:pPr/>
            <a:r>
              <a:t>TCP a été développé en 1973 puis adopté pour Arpanet en 1983. RFC: 793 en 1981.</a:t>
            </a:r>
          </a:p>
          <a:p>
            <a:pPr/>
            <a:r>
              <a:t>RS09 - 7/11/2023 matin 2h (65-52=23p)</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5" name="Shape 895"/>
          <p:cNvSpPr/>
          <p:nvPr>
            <p:ph type="sldImg"/>
          </p:nvPr>
        </p:nvSpPr>
        <p:spPr>
          <a:prstGeom prst="rect">
            <a:avLst/>
          </a:prstGeom>
        </p:spPr>
        <p:txBody>
          <a:bodyPr/>
          <a:lstStyle/>
          <a:p>
            <a:pPr/>
          </a:p>
        </p:txBody>
      </p:sp>
      <p:sp>
        <p:nvSpPr>
          <p:cNvPr id="896" name="Shape 896"/>
          <p:cNvSpPr/>
          <p:nvPr>
            <p:ph type="body" sz="quarter" idx="1"/>
          </p:nvPr>
        </p:nvSpPr>
        <p:spPr>
          <a:prstGeom prst="rect">
            <a:avLst/>
          </a:prstGeom>
        </p:spPr>
        <p:txBody>
          <a:bodyPr/>
          <a:lstStyle/>
          <a:p>
            <a:pPr/>
            <a:r>
              <a:t>TCP a été développé en 1973 puis adopté pour Arpanet en 1983. RFC: 793 en 1981.</a:t>
            </a:r>
          </a:p>
          <a:p>
            <a:pPr/>
            <a:r>
              <a:t>TLS : Transport Layer Security</a:t>
            </a:r>
          </a:p>
          <a:p>
            <a:pPr/>
            <a:r>
              <a:t>SSL : Secure Socket Layer</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5" name="Shape 905"/>
          <p:cNvSpPr/>
          <p:nvPr>
            <p:ph type="sldImg"/>
          </p:nvPr>
        </p:nvSpPr>
        <p:spPr>
          <a:prstGeom prst="rect">
            <a:avLst/>
          </a:prstGeom>
        </p:spPr>
        <p:txBody>
          <a:bodyPr/>
          <a:lstStyle/>
          <a:p>
            <a:pPr/>
          </a:p>
        </p:txBody>
      </p:sp>
      <p:sp>
        <p:nvSpPr>
          <p:cNvPr id="906" name="Shape 906"/>
          <p:cNvSpPr/>
          <p:nvPr>
            <p:ph type="body" sz="quarter" idx="1"/>
          </p:nvPr>
        </p:nvSpPr>
        <p:spPr>
          <a:prstGeom prst="rect">
            <a:avLst/>
          </a:prstGeom>
        </p:spPr>
        <p:txBody>
          <a:bodyPr/>
          <a:lstStyle/>
          <a:p>
            <a:pPr/>
            <a:r>
              <a:t>16/03/2021  2h — p58 à 70 (12p) + TP FTP</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1" name="Shape 921"/>
          <p:cNvSpPr/>
          <p:nvPr>
            <p:ph type="sldImg"/>
          </p:nvPr>
        </p:nvSpPr>
        <p:spPr>
          <a:prstGeom prst="rect">
            <a:avLst/>
          </a:prstGeom>
        </p:spPr>
        <p:txBody>
          <a:bodyPr/>
          <a:lstStyle/>
          <a:p>
            <a:pPr/>
          </a:p>
        </p:txBody>
      </p:sp>
      <p:sp>
        <p:nvSpPr>
          <p:cNvPr id="922" name="Shape 922"/>
          <p:cNvSpPr/>
          <p:nvPr>
            <p:ph type="body" sz="quarter" idx="1"/>
          </p:nvPr>
        </p:nvSpPr>
        <p:spPr>
          <a:prstGeom prst="rect">
            <a:avLst/>
          </a:prstGeom>
        </p:spPr>
        <p:txBody>
          <a:bodyPr/>
          <a:lstStyle/>
          <a:p>
            <a:pPr/>
            <a:r>
              <a:t>2025_01 17/02/2026 3h+4h   cours et TP  81-41p. = 40 p ~ 6h x 7p</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0" name="Shape 940"/>
          <p:cNvSpPr/>
          <p:nvPr>
            <p:ph type="sldImg"/>
          </p:nvPr>
        </p:nvSpPr>
        <p:spPr>
          <a:prstGeom prst="rect">
            <a:avLst/>
          </a:prstGeom>
        </p:spPr>
        <p:txBody>
          <a:bodyPr/>
          <a:lstStyle/>
          <a:p>
            <a:pPr/>
          </a:p>
        </p:txBody>
      </p:sp>
      <p:sp>
        <p:nvSpPr>
          <p:cNvPr id="941" name="Shape 941"/>
          <p:cNvSpPr/>
          <p:nvPr>
            <p:ph type="body" sz="quarter" idx="1"/>
          </p:nvPr>
        </p:nvSpPr>
        <p:spPr>
          <a:prstGeom prst="rect">
            <a:avLst/>
          </a:prstGeom>
        </p:spPr>
        <p:txBody>
          <a:bodyPr/>
          <a:lstStyle/>
          <a:p>
            <a:pPr/>
            <a:r>
              <a:t>RS08 - 17/03/2022 - 6h, dont TP FTP et minimum.html</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7" name="Shape 947"/>
          <p:cNvSpPr/>
          <p:nvPr>
            <p:ph type="sldImg"/>
          </p:nvPr>
        </p:nvSpPr>
        <p:spPr>
          <a:prstGeom prst="rect">
            <a:avLst/>
          </a:prstGeom>
        </p:spPr>
        <p:txBody>
          <a:bodyPr/>
          <a:lstStyle/>
          <a:p>
            <a:pPr/>
          </a:p>
        </p:txBody>
      </p:sp>
      <p:sp>
        <p:nvSpPr>
          <p:cNvPr id="948" name="Shape 948"/>
          <p:cNvSpPr/>
          <p:nvPr>
            <p:ph type="body" sz="quarter" idx="1"/>
          </p:nvPr>
        </p:nvSpPr>
        <p:spPr>
          <a:prstGeom prst="rect">
            <a:avLst/>
          </a:prstGeom>
        </p:spPr>
        <p:txBody>
          <a:bodyPr/>
          <a:lstStyle/>
          <a:p>
            <a:pPr/>
            <a:r>
              <a:t>13/04/21 - 4h dont TP node.js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9" name="Shape 1069"/>
          <p:cNvSpPr/>
          <p:nvPr>
            <p:ph type="sldImg"/>
          </p:nvPr>
        </p:nvSpPr>
        <p:spPr>
          <a:prstGeom prst="rect">
            <a:avLst/>
          </a:prstGeom>
        </p:spPr>
        <p:txBody>
          <a:bodyPr/>
          <a:lstStyle/>
          <a:p>
            <a:pPr/>
          </a:p>
        </p:txBody>
      </p:sp>
      <p:sp>
        <p:nvSpPr>
          <p:cNvPr id="1070" name="Shape 1070"/>
          <p:cNvSpPr/>
          <p:nvPr>
            <p:ph type="body" sz="quarter" idx="1"/>
          </p:nvPr>
        </p:nvSpPr>
        <p:spPr>
          <a:prstGeom prst="rect">
            <a:avLst/>
          </a:prstGeom>
        </p:spPr>
        <p:txBody>
          <a:bodyPr/>
          <a:lstStyle/>
          <a:p>
            <a:pPr/>
            <a:r>
              <a:t>Certains CDN s’appuient sur une architecture P2P</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8" name="Shape 1078"/>
          <p:cNvSpPr/>
          <p:nvPr>
            <p:ph type="sldImg"/>
          </p:nvPr>
        </p:nvSpPr>
        <p:spPr>
          <a:prstGeom prst="rect">
            <a:avLst/>
          </a:prstGeom>
        </p:spPr>
        <p:txBody>
          <a:bodyPr/>
          <a:lstStyle/>
          <a:p>
            <a:pPr/>
          </a:p>
        </p:txBody>
      </p:sp>
      <p:sp>
        <p:nvSpPr>
          <p:cNvPr id="1079" name="Shape 1079"/>
          <p:cNvSpPr/>
          <p:nvPr>
            <p:ph type="body" sz="quarter" idx="1"/>
          </p:nvPr>
        </p:nvSpPr>
        <p:spPr>
          <a:prstGeom prst="rect">
            <a:avLst/>
          </a:prstGeom>
        </p:spPr>
        <p:txBody>
          <a:bodyPr/>
          <a:lstStyle/>
          <a:p>
            <a:pPr/>
            <a:r>
              <a:t>Réseau de diffusion de contenu.  Certains CDN s’appuient sur une architecture P2P</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4" name="Shape 1094"/>
          <p:cNvSpPr/>
          <p:nvPr>
            <p:ph type="sldImg"/>
          </p:nvPr>
        </p:nvSpPr>
        <p:spPr>
          <a:prstGeom prst="rect">
            <a:avLst/>
          </a:prstGeom>
        </p:spPr>
        <p:txBody>
          <a:bodyPr/>
          <a:lstStyle/>
          <a:p>
            <a:pPr/>
          </a:p>
        </p:txBody>
      </p:sp>
      <p:sp>
        <p:nvSpPr>
          <p:cNvPr id="1095" name="Shape 1095"/>
          <p:cNvSpPr/>
          <p:nvPr>
            <p:ph type="body" sz="quarter" idx="1"/>
          </p:nvPr>
        </p:nvSpPr>
        <p:spPr>
          <a:prstGeom prst="rect">
            <a:avLst/>
          </a:prstGeom>
        </p:spPr>
        <p:txBody>
          <a:bodyPr/>
          <a:lstStyle/>
          <a:p>
            <a:pPr/>
            <a:r>
              <a:t>Développer Blockchain et bitcoins. Illustrer.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Shape 208"/>
          <p:cNvSpPr/>
          <p:nvPr>
            <p:ph type="sldImg"/>
          </p:nvPr>
        </p:nvSpPr>
        <p:spPr>
          <a:prstGeom prst="rect">
            <a:avLst/>
          </a:prstGeom>
        </p:spPr>
        <p:txBody>
          <a:bodyPr/>
          <a:lstStyle/>
          <a:p>
            <a:pPr/>
          </a:p>
        </p:txBody>
      </p:sp>
      <p:sp>
        <p:nvSpPr>
          <p:cNvPr id="209" name="Shape 209"/>
          <p:cNvSpPr/>
          <p:nvPr>
            <p:ph type="body" sz="quarter" idx="1"/>
          </p:nvPr>
        </p:nvSpPr>
        <p:spPr>
          <a:prstGeom prst="rect">
            <a:avLst/>
          </a:prstGeom>
        </p:spPr>
        <p:txBody>
          <a:bodyPr/>
          <a:lstStyle/>
          <a:p>
            <a:pPr/>
            <a:r>
              <a:t>arcep est le domaine de second niveau (SLD : Second Level Domain)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3" name="Shape 1103"/>
          <p:cNvSpPr/>
          <p:nvPr>
            <p:ph type="sldImg"/>
          </p:nvPr>
        </p:nvSpPr>
        <p:spPr>
          <a:prstGeom prst="rect">
            <a:avLst/>
          </a:prstGeom>
        </p:spPr>
        <p:txBody>
          <a:bodyPr/>
          <a:lstStyle/>
          <a:p>
            <a:pPr/>
          </a:p>
        </p:txBody>
      </p:sp>
      <p:sp>
        <p:nvSpPr>
          <p:cNvPr id="1104" name="Shape 1104"/>
          <p:cNvSpPr/>
          <p:nvPr>
            <p:ph type="body" sz="quarter" idx="1"/>
          </p:nvPr>
        </p:nvSpPr>
        <p:spPr>
          <a:prstGeom prst="rect">
            <a:avLst/>
          </a:prstGeom>
        </p:spPr>
        <p:txBody>
          <a:bodyPr/>
          <a:lstStyle/>
          <a:p>
            <a:pPr/>
            <a:r>
              <a:t>Développer Blockchain et bitcoins. Illustrer.</a:t>
            </a:r>
          </a:p>
          <a:p>
            <a:pPr/>
            <a:r>
              <a:t>Représentation d’une chaîne de blocs. La chaîne principale (en noir) est composée de la plus longue suite de blocs après le bloc initial (vert). Les blocs orphelins sont représentés en violet.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2" name="Shape 1112"/>
          <p:cNvSpPr/>
          <p:nvPr>
            <p:ph type="sldImg"/>
          </p:nvPr>
        </p:nvSpPr>
        <p:spPr>
          <a:prstGeom prst="rect">
            <a:avLst/>
          </a:prstGeom>
        </p:spPr>
        <p:txBody>
          <a:bodyPr/>
          <a:lstStyle/>
          <a:p>
            <a:pPr/>
          </a:p>
        </p:txBody>
      </p:sp>
      <p:sp>
        <p:nvSpPr>
          <p:cNvPr id="1113" name="Shape 1113"/>
          <p:cNvSpPr/>
          <p:nvPr>
            <p:ph type="body" sz="quarter" idx="1"/>
          </p:nvPr>
        </p:nvSpPr>
        <p:spPr>
          <a:prstGeom prst="rect">
            <a:avLst/>
          </a:prstGeom>
        </p:spPr>
        <p:txBody>
          <a:bodyPr/>
          <a:lstStyle/>
          <a:p>
            <a:pPr/>
            <a:r>
              <a:t>Développer Blockchain et bitcoins. Illustrer.</a:t>
            </a:r>
          </a:p>
          <a:p>
            <a:pPr/>
            <a:r>
              <a:t>Représentation d’une chaîne de blocs. La chaîne principale (en noir) est composée de la plus longue suite de blocs après le bloc initial (vert). Les blocs orphelins sont représentés en violet.</a:t>
            </a:r>
          </a:p>
          <a:p>
            <a:pPr/>
            <a:r>
              <a:t>https://blockchainhub.net/blog/infographics/what-is-a-blockchain/</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9" name="Shape 1119"/>
          <p:cNvSpPr/>
          <p:nvPr>
            <p:ph type="sldImg"/>
          </p:nvPr>
        </p:nvSpPr>
        <p:spPr>
          <a:prstGeom prst="rect">
            <a:avLst/>
          </a:prstGeom>
        </p:spPr>
        <p:txBody>
          <a:bodyPr/>
          <a:lstStyle/>
          <a:p>
            <a:pPr/>
          </a:p>
        </p:txBody>
      </p:sp>
      <p:sp>
        <p:nvSpPr>
          <p:cNvPr id="1120" name="Shape 1120"/>
          <p:cNvSpPr/>
          <p:nvPr>
            <p:ph type="body" sz="quarter" idx="1"/>
          </p:nvPr>
        </p:nvSpPr>
        <p:spPr>
          <a:prstGeom prst="rect">
            <a:avLst/>
          </a:prstGeom>
        </p:spPr>
        <p:txBody>
          <a:bodyPr/>
          <a:lstStyle/>
          <a:p>
            <a:pPr/>
            <a:r>
              <a:t>Développer Blockchain et bitcoins. Illustrer.</a:t>
            </a:r>
          </a:p>
          <a:p>
            <a:pPr/>
            <a:r>
              <a:t>Représentation d’une chaîne de blocs. La chaîne principale (en noir) est composée de la plus longue suite de blocs après le bloc initial (vert). Les blocs orphelins sont représentés en violet.</a:t>
            </a:r>
          </a:p>
          <a:p>
            <a:pPr/>
            <a:r>
              <a:t>https://blockchainhub.net/blog/infographics/what-is-a-blockchain/</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1" name="Shape 1131"/>
          <p:cNvSpPr/>
          <p:nvPr>
            <p:ph type="sldImg"/>
          </p:nvPr>
        </p:nvSpPr>
        <p:spPr>
          <a:prstGeom prst="rect">
            <a:avLst/>
          </a:prstGeom>
        </p:spPr>
        <p:txBody>
          <a:bodyPr/>
          <a:lstStyle/>
          <a:p>
            <a:pPr/>
          </a:p>
        </p:txBody>
      </p:sp>
      <p:sp>
        <p:nvSpPr>
          <p:cNvPr id="1132" name="Shape 1132"/>
          <p:cNvSpPr/>
          <p:nvPr>
            <p:ph type="body" sz="quarter" idx="1"/>
          </p:nvPr>
        </p:nvSpPr>
        <p:spPr>
          <a:prstGeom prst="rect">
            <a:avLst/>
          </a:prstGeom>
        </p:spPr>
        <p:txBody>
          <a:bodyPr/>
          <a:lstStyle/>
          <a:p>
            <a:pPr/>
            <a:r>
              <a:t>RS09 - 7/11/2023 2 matin+4h aprem avec TP-FTP et TP-html5 (86-65=21p aprem)</a:t>
            </a:r>
          </a:p>
          <a:p>
            <a:pPr/>
            <a:r>
              <a:t>hébergement partagé : location d’un espace mutualisé</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8" name="Shape 1138"/>
          <p:cNvSpPr/>
          <p:nvPr>
            <p:ph type="sldImg"/>
          </p:nvPr>
        </p:nvSpPr>
        <p:spPr>
          <a:prstGeom prst="rect">
            <a:avLst/>
          </a:prstGeom>
        </p:spPr>
        <p:txBody>
          <a:bodyPr/>
          <a:lstStyle/>
          <a:p>
            <a:pPr/>
          </a:p>
        </p:txBody>
      </p:sp>
      <p:sp>
        <p:nvSpPr>
          <p:cNvPr id="1139" name="Shape 1139"/>
          <p:cNvSpPr/>
          <p:nvPr>
            <p:ph type="body" sz="quarter" idx="1"/>
          </p:nvPr>
        </p:nvSpPr>
        <p:spPr>
          <a:prstGeom prst="rect">
            <a:avLst/>
          </a:prstGeom>
        </p:spPr>
        <p:txBody>
          <a:bodyPr/>
          <a:lstStyle/>
          <a:p>
            <a:pPr/>
            <a:r>
              <a:t>RS09 - 7/11/2023 2 matin+4h aprem avec TP-FTP et TP-html5 (86-65=21p aprem)</a:t>
            </a:r>
          </a:p>
          <a:p>
            <a:pPr/>
            <a:r>
              <a:t>Revoir Serveur privé virtuel. Cf proxmox</a:t>
            </a:r>
          </a:p>
          <a:p>
            <a:pPr/>
            <a:r>
              <a:t>hébergement partagé : location d’un espace mutualisé</a:t>
            </a:r>
          </a:p>
          <a:p>
            <a:pPr/>
            <a:r>
              <a:t>VPS : le propriétaire du VPS doit assurer le bon fonctionnement du serveur virtuel (OS, applications, stockage, etc.)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5" name="Shape 1145"/>
          <p:cNvSpPr/>
          <p:nvPr>
            <p:ph type="sldImg"/>
          </p:nvPr>
        </p:nvSpPr>
        <p:spPr>
          <a:prstGeom prst="rect">
            <a:avLst/>
          </a:prstGeom>
        </p:spPr>
        <p:txBody>
          <a:bodyPr/>
          <a:lstStyle/>
          <a:p>
            <a:pPr/>
          </a:p>
        </p:txBody>
      </p:sp>
      <p:sp>
        <p:nvSpPr>
          <p:cNvPr id="1146" name="Shape 1146"/>
          <p:cNvSpPr/>
          <p:nvPr>
            <p:ph type="body" sz="quarter" idx="1"/>
          </p:nvPr>
        </p:nvSpPr>
        <p:spPr>
          <a:prstGeom prst="rect">
            <a:avLst/>
          </a:prstGeom>
        </p:spPr>
        <p:txBody>
          <a:bodyPr/>
          <a:lstStyle/>
          <a:p>
            <a:pPr/>
            <a:r>
              <a:t>RS09 - 7/11/2023 2 matin+4h aprem avec TP-FTP et TP-html5 (86-65=21p aprem)</a:t>
            </a:r>
          </a:p>
          <a:p>
            <a:pPr/>
            <a:r>
              <a:t>hébergement partagé : location d’un espace mutualisé</a:t>
            </a:r>
          </a:p>
          <a:p>
            <a:pPr/>
            <a:r>
              <a:t>VPS : le propriétaire du VPS doit assurer le bon fonctionnement du serveur virtuel (OS, applications, stockage, etc.)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1" name="Shape 1171"/>
          <p:cNvSpPr/>
          <p:nvPr>
            <p:ph type="sldImg"/>
          </p:nvPr>
        </p:nvSpPr>
        <p:spPr>
          <a:prstGeom prst="rect">
            <a:avLst/>
          </a:prstGeom>
        </p:spPr>
        <p:txBody>
          <a:bodyPr/>
          <a:lstStyle/>
          <a:p>
            <a:pPr/>
          </a:p>
        </p:txBody>
      </p:sp>
      <p:sp>
        <p:nvSpPr>
          <p:cNvPr id="1172" name="Shape 1172"/>
          <p:cNvSpPr/>
          <p:nvPr>
            <p:ph type="body" sz="quarter" idx="1"/>
          </p:nvPr>
        </p:nvSpPr>
        <p:spPr>
          <a:prstGeom prst="rect">
            <a:avLst/>
          </a:prstGeom>
        </p:spPr>
        <p:txBody>
          <a:bodyPr/>
          <a:lstStyle/>
          <a:p>
            <a:pPr/>
            <a:r>
              <a:t>mnémotechnique : SPI ou ordre alphabétique : I-P-S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8" name="Shape 1178"/>
          <p:cNvSpPr/>
          <p:nvPr>
            <p:ph type="sldImg"/>
          </p:nvPr>
        </p:nvSpPr>
        <p:spPr>
          <a:prstGeom prst="rect">
            <a:avLst/>
          </a:prstGeom>
        </p:spPr>
        <p:txBody>
          <a:bodyPr/>
          <a:lstStyle/>
          <a:p>
            <a:pPr/>
          </a:p>
        </p:txBody>
      </p:sp>
      <p:sp>
        <p:nvSpPr>
          <p:cNvPr id="1179" name="Shape 1179"/>
          <p:cNvSpPr/>
          <p:nvPr>
            <p:ph type="body" sz="quarter" idx="1"/>
          </p:nvPr>
        </p:nvSpPr>
        <p:spPr>
          <a:prstGeom prst="rect">
            <a:avLst/>
          </a:prstGeom>
        </p:spPr>
        <p:txBody>
          <a:bodyPr/>
          <a:lstStyle/>
          <a:p>
            <a:pPr/>
            <a:r>
              <a:t>mnémotechnique : SPI ou ordre alphabétique : I-P-S</a:t>
            </a:r>
          </a:p>
          <a:p>
            <a:pPr/>
            <a:r>
              <a:t>serverless : cf. AWS Lambda</a:t>
            </a:r>
          </a:p>
          <a:p>
            <a:pPr/>
            <a:r>
              <a:t>XaaS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7" name="Shape 1207"/>
          <p:cNvSpPr/>
          <p:nvPr>
            <p:ph type="sldImg"/>
          </p:nvPr>
        </p:nvSpPr>
        <p:spPr>
          <a:prstGeom prst="rect">
            <a:avLst/>
          </a:prstGeom>
        </p:spPr>
        <p:txBody>
          <a:bodyPr/>
          <a:lstStyle/>
          <a:p>
            <a:pPr/>
          </a:p>
        </p:txBody>
      </p:sp>
      <p:sp>
        <p:nvSpPr>
          <p:cNvPr id="1208" name="Shape 1208"/>
          <p:cNvSpPr/>
          <p:nvPr>
            <p:ph type="body" sz="quarter" idx="1"/>
          </p:nvPr>
        </p:nvSpPr>
        <p:spPr>
          <a:prstGeom prst="rect">
            <a:avLst/>
          </a:prstGeom>
        </p:spPr>
        <p:txBody>
          <a:bodyPr/>
          <a:lstStyle/>
          <a:p>
            <a:pPr/>
            <a:r>
              <a:t>RS09 : revoir Serverless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6" name="Shape 1226"/>
          <p:cNvSpPr/>
          <p:nvPr>
            <p:ph type="sldImg"/>
          </p:nvPr>
        </p:nvSpPr>
        <p:spPr>
          <a:prstGeom prst="rect">
            <a:avLst/>
          </a:prstGeom>
        </p:spPr>
        <p:txBody>
          <a:bodyPr/>
          <a:lstStyle/>
          <a:p>
            <a:pPr/>
          </a:p>
        </p:txBody>
      </p:sp>
      <p:sp>
        <p:nvSpPr>
          <p:cNvPr id="1227" name="Shape 1227"/>
          <p:cNvSpPr/>
          <p:nvPr>
            <p:ph type="body" sz="quarter" idx="1"/>
          </p:nvPr>
        </p:nvSpPr>
        <p:spPr>
          <a:prstGeom prst="rect">
            <a:avLst/>
          </a:prstGeom>
        </p:spPr>
        <p:txBody>
          <a:bodyPr/>
          <a:lstStyle/>
          <a:p>
            <a:pPr/>
            <a:r>
              <a:t>/ 16/04/19 PM (+TP Ajax)  / 28/05/20 (+TP FTP ; début Ajax</a:t>
            </a:r>
          </a:p>
          <a:p>
            <a:pPr/>
            <a:r>
              <a:t>supprimé : Cloudwatt, avait été fondé en 2012 par Orange, Thales et la Caisse des Dépôts et Consignations puis propriété d’Orange seul en 2015, puis fusionné avec Orange Business Services. En cessation d’activité depuis le 31 janvier 2020. </a:t>
            </a:r>
          </a:p>
          <a:p>
            <a:pPr/>
            <a:r>
              <a:t>Suite Infrastructure Cloud ex Numergy avec SFR et Bull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Shape 217"/>
          <p:cNvSpPr/>
          <p:nvPr>
            <p:ph type="sldImg"/>
          </p:nvPr>
        </p:nvSpPr>
        <p:spPr>
          <a:prstGeom prst="rect">
            <a:avLst/>
          </a:prstGeom>
        </p:spPr>
        <p:txBody>
          <a:bodyPr/>
          <a:lstStyle/>
          <a:p>
            <a:pPr/>
          </a:p>
        </p:txBody>
      </p:sp>
      <p:sp>
        <p:nvSpPr>
          <p:cNvPr id="218" name="Shape 218"/>
          <p:cNvSpPr/>
          <p:nvPr>
            <p:ph type="body" sz="quarter" idx="1"/>
          </p:nvPr>
        </p:nvSpPr>
        <p:spPr>
          <a:prstGeom prst="rect">
            <a:avLst/>
          </a:prstGeom>
        </p:spPr>
        <p:txBody>
          <a:bodyPr/>
          <a:lstStyle/>
          <a:p>
            <a:pPr/>
            <a:r>
              <a:t>Depuis le 15 mars 2013, l’enregistrement de noms de domaine sous les extensions .tm.fr, .asso.fr, .asso.re, .com.fr et .com.re n’est plus possible.</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4" name="Shape 1254"/>
          <p:cNvSpPr/>
          <p:nvPr>
            <p:ph type="sldImg"/>
          </p:nvPr>
        </p:nvSpPr>
        <p:spPr>
          <a:prstGeom prst="rect">
            <a:avLst/>
          </a:prstGeom>
        </p:spPr>
        <p:txBody>
          <a:bodyPr/>
          <a:lstStyle/>
          <a:p>
            <a:pPr/>
          </a:p>
        </p:txBody>
      </p:sp>
      <p:sp>
        <p:nvSpPr>
          <p:cNvPr id="1255" name="Shape 1255"/>
          <p:cNvSpPr/>
          <p:nvPr>
            <p:ph type="body" sz="quarter" idx="1"/>
          </p:nvPr>
        </p:nvSpPr>
        <p:spPr>
          <a:prstGeom prst="rect">
            <a:avLst/>
          </a:prstGeom>
        </p:spPr>
        <p:txBody>
          <a:bodyPr/>
          <a:lstStyle/>
          <a:p>
            <a:pPr/>
            <a:r>
              <a:t>C3I-02 : 5/11/2024 - 7h p60 à p103 + TP FTP-SSL et TP HTML</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1" name="Shape 1261"/>
          <p:cNvSpPr/>
          <p:nvPr>
            <p:ph type="sldImg"/>
          </p:nvPr>
        </p:nvSpPr>
        <p:spPr>
          <a:prstGeom prst="rect">
            <a:avLst/>
          </a:prstGeom>
        </p:spPr>
        <p:txBody>
          <a:bodyPr/>
          <a:lstStyle/>
          <a:p>
            <a:pPr/>
          </a:p>
        </p:txBody>
      </p:sp>
      <p:sp>
        <p:nvSpPr>
          <p:cNvPr id="1262" name="Shape 1262"/>
          <p:cNvSpPr/>
          <p:nvPr>
            <p:ph type="body" sz="quarter" idx="1"/>
          </p:nvPr>
        </p:nvSpPr>
        <p:spPr>
          <a:prstGeom prst="rect">
            <a:avLst/>
          </a:prstGeom>
        </p:spPr>
        <p:txBody>
          <a:bodyPr/>
          <a:lstStyle/>
          <a:p>
            <a:pPr/>
            <a:r>
              <a:t>15/04/21 - 4h dont TP node.js</a:t>
            </a:r>
          </a:p>
          <a:p>
            <a:pPr/>
            <a:r>
              <a:t>À voir 2026 : proposer une illustration de DMZ et de pare-feu.</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8" name="Shape 1268"/>
          <p:cNvSpPr/>
          <p:nvPr>
            <p:ph type="sldImg"/>
          </p:nvPr>
        </p:nvSpPr>
        <p:spPr>
          <a:prstGeom prst="rect">
            <a:avLst/>
          </a:prstGeom>
        </p:spPr>
        <p:txBody>
          <a:bodyPr/>
          <a:lstStyle/>
          <a:p>
            <a:pPr/>
          </a:p>
        </p:txBody>
      </p:sp>
      <p:sp>
        <p:nvSpPr>
          <p:cNvPr id="1269" name="Shape 1269"/>
          <p:cNvSpPr/>
          <p:nvPr>
            <p:ph type="body" sz="quarter" idx="1"/>
          </p:nvPr>
        </p:nvSpPr>
        <p:spPr>
          <a:prstGeom prst="rect">
            <a:avLst/>
          </a:prstGeom>
        </p:spPr>
        <p:txBody>
          <a:bodyPr/>
          <a:lstStyle/>
          <a:p>
            <a:pPr/>
            <a:r>
              <a:t>RS09 - 9/11/2023 - 4h + TP Node.js (102-86 = 16p)</a:t>
            </a:r>
          </a:p>
          <a:p>
            <a:pPr/>
            <a:r>
              <a:t>GRE ?</a:t>
            </a:r>
          </a:p>
          <a:p>
            <a:pPr/>
            <a:r>
              <a:t>11/04/2026 : VPN sur 2 pages pour ajouter les types de VPN</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5" name="Shape 1275"/>
          <p:cNvSpPr/>
          <p:nvPr>
            <p:ph type="sldImg"/>
          </p:nvPr>
        </p:nvSpPr>
        <p:spPr>
          <a:prstGeom prst="rect">
            <a:avLst/>
          </a:prstGeom>
        </p:spPr>
        <p:txBody>
          <a:bodyPr/>
          <a:lstStyle/>
          <a:p>
            <a:pPr/>
          </a:p>
        </p:txBody>
      </p:sp>
      <p:sp>
        <p:nvSpPr>
          <p:cNvPr id="1276" name="Shape 1276"/>
          <p:cNvSpPr/>
          <p:nvPr>
            <p:ph type="body" sz="quarter" idx="1"/>
          </p:nvPr>
        </p:nvSpPr>
        <p:spPr>
          <a:prstGeom prst="rect">
            <a:avLst/>
          </a:prstGeom>
        </p:spPr>
        <p:txBody>
          <a:bodyPr/>
          <a:lstStyle/>
          <a:p>
            <a:pPr/>
            <a:r>
              <a:t>11/04/2026 : VPN sur 2 pages pour ajouter les types de VPN</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3" name="Shape 1373"/>
          <p:cNvSpPr/>
          <p:nvPr>
            <p:ph type="sldImg"/>
          </p:nvPr>
        </p:nvSpPr>
        <p:spPr>
          <a:prstGeom prst="rect">
            <a:avLst/>
          </a:prstGeom>
        </p:spPr>
        <p:txBody>
          <a:bodyPr/>
          <a:lstStyle/>
          <a:p>
            <a:pPr/>
          </a:p>
        </p:txBody>
      </p:sp>
      <p:sp>
        <p:nvSpPr>
          <p:cNvPr id="1374" name="Shape 1374"/>
          <p:cNvSpPr/>
          <p:nvPr>
            <p:ph type="body" sz="quarter" idx="1"/>
          </p:nvPr>
        </p:nvSpPr>
        <p:spPr>
          <a:prstGeom prst="rect">
            <a:avLst/>
          </a:prstGeom>
        </p:spPr>
        <p:txBody>
          <a:bodyPr/>
          <a:lstStyle/>
          <a:p>
            <a:pPr/>
            <a:r>
              <a:t>C3i : remontrer les différentes communications : Sockets / RPC / Services Web, etc</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4" name="Shape 1404"/>
          <p:cNvSpPr/>
          <p:nvPr>
            <p:ph type="sldImg"/>
          </p:nvPr>
        </p:nvSpPr>
        <p:spPr>
          <a:prstGeom prst="rect">
            <a:avLst/>
          </a:prstGeom>
        </p:spPr>
        <p:txBody>
          <a:bodyPr/>
          <a:lstStyle/>
          <a:p>
            <a:pPr/>
          </a:p>
        </p:txBody>
      </p:sp>
      <p:sp>
        <p:nvSpPr>
          <p:cNvPr id="1405" name="Shape 1405"/>
          <p:cNvSpPr/>
          <p:nvPr>
            <p:ph type="body" sz="quarter" idx="1"/>
          </p:nvPr>
        </p:nvSpPr>
        <p:spPr>
          <a:prstGeom prst="rect">
            <a:avLst/>
          </a:prstGeom>
        </p:spPr>
        <p:txBody>
          <a:bodyPr/>
          <a:lstStyle/>
          <a:p>
            <a:pPr/>
            <a:r>
              <a:t>2025_01 - 17/03/2026  3h+4h   cours et TP  132-80p. = 52 p ~ 7h x 7,4p</a:t>
            </a:r>
          </a:p>
          <a:p>
            <a:pPr/>
            <a:r>
              <a:t>TP : cURL et SSL-TLS</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2" name="Shape 1492"/>
          <p:cNvSpPr/>
          <p:nvPr>
            <p:ph type="sldImg"/>
          </p:nvPr>
        </p:nvSpPr>
        <p:spPr>
          <a:prstGeom prst="rect">
            <a:avLst/>
          </a:prstGeom>
        </p:spPr>
        <p:txBody>
          <a:bodyPr/>
          <a:lstStyle/>
          <a:p>
            <a:pPr/>
          </a:p>
        </p:txBody>
      </p:sp>
      <p:sp>
        <p:nvSpPr>
          <p:cNvPr id="1493" name="Shape 1493"/>
          <p:cNvSpPr/>
          <p:nvPr>
            <p:ph type="body" sz="quarter" idx="1"/>
          </p:nvPr>
        </p:nvSpPr>
        <p:spPr>
          <a:prstGeom prst="rect">
            <a:avLst/>
          </a:prstGeom>
        </p:spPr>
        <p:txBody>
          <a:bodyPr/>
          <a:lstStyle/>
          <a:p>
            <a:pPr/>
            <a:r>
              <a:t>Avant, on considérait ses 3V (les 3 1er)</a:t>
            </a:r>
          </a:p>
          <a:p>
            <a:pPr/>
            <a:r>
              <a:t>               ko, Mo, Go, To, Po pétaoctet, Eo exaoctet, Zo zettaoctet, Yo yottaoctet</a:t>
            </a:r>
          </a:p>
          <a:p>
            <a:pPr/>
            <a:r>
              <a:t>10^		3   6     9	   12  15				18				21				  24</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1" name="Shape 1501"/>
          <p:cNvSpPr/>
          <p:nvPr>
            <p:ph type="sldImg"/>
          </p:nvPr>
        </p:nvSpPr>
        <p:spPr>
          <a:prstGeom prst="rect">
            <a:avLst/>
          </a:prstGeom>
        </p:spPr>
        <p:txBody>
          <a:bodyPr/>
          <a:lstStyle/>
          <a:p>
            <a:pPr/>
          </a:p>
        </p:txBody>
      </p:sp>
      <p:sp>
        <p:nvSpPr>
          <p:cNvPr id="1502" name="Shape 1502"/>
          <p:cNvSpPr/>
          <p:nvPr>
            <p:ph type="body" sz="quarter" idx="1"/>
          </p:nvPr>
        </p:nvSpPr>
        <p:spPr>
          <a:prstGeom prst="rect">
            <a:avLst/>
          </a:prstGeom>
        </p:spPr>
        <p:txBody>
          <a:bodyPr/>
          <a:lstStyle/>
          <a:p>
            <a:pPr/>
            <a:r>
              <a:t>Avant, on considérait ses 3V (les 3 1er)</a:t>
            </a:r>
          </a:p>
          <a:p>
            <a:pPr/>
            <a:r>
              <a:t>               ko, Mo, Go, To, Po pétaoctet, Eo exaoctet, Zo zettaoctet, Yo yottaoctet</a:t>
            </a:r>
          </a:p>
          <a:p>
            <a:pPr/>
            <a:r>
              <a:t>10^		3   6     9	   12  15				18				21				  24</a:t>
            </a:r>
          </a:p>
          <a:p>
            <a:pPr/>
            <a:r>
              <a:t>Véracité : exactitude, authenticité, franchise</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8" name="Shape 1508"/>
          <p:cNvSpPr/>
          <p:nvPr>
            <p:ph type="sldImg"/>
          </p:nvPr>
        </p:nvSpPr>
        <p:spPr>
          <a:prstGeom prst="rect">
            <a:avLst/>
          </a:prstGeom>
        </p:spPr>
        <p:txBody>
          <a:bodyPr/>
          <a:lstStyle/>
          <a:p>
            <a:pPr/>
          </a:p>
        </p:txBody>
      </p:sp>
      <p:sp>
        <p:nvSpPr>
          <p:cNvPr id="1509" name="Shape 1509"/>
          <p:cNvSpPr/>
          <p:nvPr>
            <p:ph type="body" sz="quarter" idx="1"/>
          </p:nvPr>
        </p:nvSpPr>
        <p:spPr>
          <a:prstGeom prst="rect">
            <a:avLst/>
          </a:prstGeom>
        </p:spPr>
        <p:txBody>
          <a:bodyPr/>
          <a:lstStyle/>
          <a:p>
            <a:pPr/>
            <a:r>
              <a:t>Cohérence relâchée à détaillé</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5" name="Shape 1515"/>
          <p:cNvSpPr/>
          <p:nvPr>
            <p:ph type="sldImg"/>
          </p:nvPr>
        </p:nvSpPr>
        <p:spPr>
          <a:prstGeom prst="rect">
            <a:avLst/>
          </a:prstGeom>
        </p:spPr>
        <p:txBody>
          <a:bodyPr/>
          <a:lstStyle/>
          <a:p>
            <a:pPr/>
          </a:p>
        </p:txBody>
      </p:sp>
      <p:sp>
        <p:nvSpPr>
          <p:cNvPr id="1516" name="Shape 1516"/>
          <p:cNvSpPr/>
          <p:nvPr>
            <p:ph type="body" sz="quarter" idx="1"/>
          </p:nvPr>
        </p:nvSpPr>
        <p:spPr>
          <a:prstGeom prst="rect">
            <a:avLst/>
          </a:prstGeom>
        </p:spPr>
        <p:txBody>
          <a:bodyPr/>
          <a:lstStyle/>
          <a:p>
            <a:pPr>
              <a:defRPr sz="2000"/>
            </a:pPr>
            <a:r>
              <a:t>CAP : </a:t>
            </a:r>
            <a:r>
              <a:rPr>
                <a:latin typeface="Avenir Heavy"/>
                <a:ea typeface="Avenir Heavy"/>
                <a:cs typeface="Avenir Heavy"/>
                <a:sym typeface="Avenir Heavy"/>
              </a:rPr>
              <a:t>Consistency</a:t>
            </a:r>
            <a:r>
              <a:t> (cohérence) : tous les clients voient les mêmes données au même moment.</a:t>
            </a:r>
          </a:p>
          <a:p>
            <a:pPr>
              <a:defRPr sz="2000"/>
            </a:pPr>
            <a:r>
              <a:rPr>
                <a:latin typeface="Avenir Heavy"/>
                <a:ea typeface="Avenir Heavy"/>
                <a:cs typeface="Avenir Heavy"/>
                <a:sym typeface="Avenir Heavy"/>
              </a:rPr>
              <a:t>Availability</a:t>
            </a:r>
            <a:r>
              <a:t> (disponibilité) : l’ensemble des clients peuvent procéder à tout moment à des accès en lecture et en écriture puisque le système est en mesure d’y répondre en permanence.</a:t>
            </a:r>
          </a:p>
          <a:p>
            <a:pPr>
              <a:defRPr sz="2000"/>
            </a:pPr>
            <a:r>
              <a:rPr>
                <a:latin typeface="Avenir Heavy"/>
                <a:ea typeface="Avenir Heavy"/>
                <a:cs typeface="Avenir Heavy"/>
                <a:sym typeface="Avenir Heavy"/>
              </a:rPr>
              <a:t>Partition Tolerance</a:t>
            </a:r>
            <a:r>
              <a:t> (tolérance au partitionnement) : en cas de panne d’un nœud individuel ou lorsque des nœuds individuels ne sont plus en mesure de communiquer ensemble, le système peut continuer à fonctionner comme un tout.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Shape 237"/>
          <p:cNvSpPr/>
          <p:nvPr>
            <p:ph type="sldImg"/>
          </p:nvPr>
        </p:nvSpPr>
        <p:spPr>
          <a:prstGeom prst="rect">
            <a:avLst/>
          </a:prstGeom>
        </p:spPr>
        <p:txBody>
          <a:bodyPr/>
          <a:lstStyle/>
          <a:p>
            <a:pPr/>
          </a:p>
        </p:txBody>
      </p:sp>
      <p:sp>
        <p:nvSpPr>
          <p:cNvPr id="238" name="Shape 238"/>
          <p:cNvSpPr/>
          <p:nvPr>
            <p:ph type="body" sz="quarter" idx="1"/>
          </p:nvPr>
        </p:nvSpPr>
        <p:spPr>
          <a:prstGeom prst="rect">
            <a:avLst/>
          </a:prstGeom>
        </p:spPr>
        <p:txBody>
          <a:bodyPr/>
          <a:lstStyle/>
          <a:p>
            <a:pPr/>
            <a:r>
              <a:t>suite : ‘Avec un point final’</a:t>
            </a:r>
          </a:p>
          <a:p>
            <a:pPr/>
            <a:r>
              <a:t>sous-domaine &lt;=&gt; label dans RFC 1035 (Domain names - implementation and specification)</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0" name="Shape 1550"/>
          <p:cNvSpPr/>
          <p:nvPr>
            <p:ph type="sldImg"/>
          </p:nvPr>
        </p:nvSpPr>
        <p:spPr>
          <a:prstGeom prst="rect">
            <a:avLst/>
          </a:prstGeom>
        </p:spPr>
        <p:txBody>
          <a:bodyPr/>
          <a:lstStyle/>
          <a:p>
            <a:pPr/>
          </a:p>
        </p:txBody>
      </p:sp>
      <p:sp>
        <p:nvSpPr>
          <p:cNvPr id="1551" name="Shape 1551"/>
          <p:cNvSpPr/>
          <p:nvPr>
            <p:ph type="body" sz="quarter" idx="1"/>
          </p:nvPr>
        </p:nvSpPr>
        <p:spPr>
          <a:prstGeom prst="rect">
            <a:avLst/>
          </a:prstGeom>
        </p:spPr>
        <p:txBody>
          <a:bodyPr/>
          <a:lstStyle/>
          <a:p>
            <a:pPr/>
            <a:r>
              <a:t>Voir </a:t>
            </a:r>
            <a:r>
              <a:rPr u="sng">
                <a:solidFill>
                  <a:schemeClr val="accent5">
                    <a:satOff val="8112"/>
                    <a:lumOff val="-14630"/>
                  </a:schemeClr>
                </a:solidFill>
                <a:hlinkClick r:id="rId3" invalidUrl="" action="" tgtFrame="" tooltip="" history="1" highlightClick="0" endSnd="0"/>
              </a:rPr>
              <a:t>https://www.illustradata.com/lecosysteme-hadoop/</a:t>
            </a:r>
          </a:p>
          <a:p>
            <a:pPr/>
            <a:r>
              <a:t>et </a:t>
            </a:r>
            <a:r>
              <a:rPr u="sng">
                <a:solidFill>
                  <a:schemeClr val="accent5">
                    <a:satOff val="8112"/>
                    <a:lumOff val="-14630"/>
                  </a:schemeClr>
                </a:solidFill>
                <a:hlinkClick r:id="rId4" invalidUrl="" action="" tgtFrame="" tooltip="" history="1" highlightClick="0" endSnd="0"/>
              </a:rPr>
              <a:t>https://www.data-transitionnumerique.com/introduction-a-hadoop-et-l-ecosysteme-big-data/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Shape 270"/>
          <p:cNvSpPr/>
          <p:nvPr>
            <p:ph type="sldImg"/>
          </p:nvPr>
        </p:nvSpPr>
        <p:spPr>
          <a:prstGeom prst="rect">
            <a:avLst/>
          </a:prstGeom>
        </p:spPr>
        <p:txBody>
          <a:bodyPr/>
          <a:lstStyle/>
          <a:p>
            <a:pPr/>
          </a:p>
        </p:txBody>
      </p:sp>
      <p:sp>
        <p:nvSpPr>
          <p:cNvPr id="271" name="Shape 271"/>
          <p:cNvSpPr/>
          <p:nvPr>
            <p:ph type="body" sz="quarter" idx="1"/>
          </p:nvPr>
        </p:nvSpPr>
        <p:spPr>
          <a:prstGeom prst="rect">
            <a:avLst/>
          </a:prstGeom>
        </p:spPr>
        <p:txBody>
          <a:bodyPr/>
          <a:lstStyle/>
          <a:p>
            <a:pPr/>
            <a:r>
              <a:t>6 clics</a:t>
            </a:r>
          </a:p>
          <a:p>
            <a:pPr/>
            <a:r>
              <a:t>La commande ; le status ; les réponses</a:t>
            </a:r>
          </a:p>
          <a:p>
            <a:pPr/>
            <a:r>
              <a:t>Question section : rappel de la question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Shape 278"/>
          <p:cNvSpPr/>
          <p:nvPr>
            <p:ph type="sldImg"/>
          </p:nvPr>
        </p:nvSpPr>
        <p:spPr>
          <a:prstGeom prst="rect">
            <a:avLst/>
          </a:prstGeom>
        </p:spPr>
        <p:txBody>
          <a:bodyPr/>
          <a:lstStyle/>
          <a:p>
            <a:pPr/>
          </a:p>
        </p:txBody>
      </p:sp>
      <p:sp>
        <p:nvSpPr>
          <p:cNvPr id="279" name="Shape 279"/>
          <p:cNvSpPr/>
          <p:nvPr>
            <p:ph type="body" sz="quarter" idx="1"/>
          </p:nvPr>
        </p:nvSpPr>
        <p:spPr>
          <a:prstGeom prst="rect">
            <a:avLst/>
          </a:prstGeom>
        </p:spPr>
        <p:txBody>
          <a:bodyPr/>
          <a:lstStyle/>
          <a:p>
            <a:pPr/>
            <a:r>
              <a:t>À détailler</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re et sous-titre">
    <p:spTree>
      <p:nvGrpSpPr>
        <p:cNvPr id="1" name=""/>
        <p:cNvGrpSpPr/>
        <p:nvPr/>
      </p:nvGrpSpPr>
      <p:grpSpPr>
        <a:xfrm>
          <a:off x="0" y="0"/>
          <a:ext cx="0" cy="0"/>
          <a:chOff x="0" y="0"/>
          <a:chExt cx="0" cy="0"/>
        </a:xfrm>
      </p:grpSpPr>
      <p:sp>
        <p:nvSpPr>
          <p:cNvPr id="13" name="Losange"/>
          <p:cNvSpPr/>
          <p:nvPr/>
        </p:nvSpPr>
        <p:spPr>
          <a:xfrm>
            <a:off x="406400" y="86233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14" name="Losange"/>
          <p:cNvSpPr/>
          <p:nvPr/>
        </p:nvSpPr>
        <p:spPr>
          <a:xfrm>
            <a:off x="406400" y="86741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15" name="Date"/>
          <p:cNvSpPr/>
          <p:nvPr>
            <p:ph type="body" sz="quarter" idx="21"/>
          </p:nvPr>
        </p:nvSpPr>
        <p:spPr>
          <a:xfrm>
            <a:off x="369422" y="8807450"/>
            <a:ext cx="12255501" cy="406400"/>
          </a:xfrm>
          <a:prstGeom prst="rect">
            <a:avLst/>
          </a:prstGeom>
        </p:spPr>
        <p:txBody>
          <a:bodyPr anchor="ctr">
            <a:spAutoFit/>
          </a:bodyPr>
          <a:lstStyle>
            <a:lvl1pPr marL="0" indent="0">
              <a:spcBef>
                <a:spcPts val="0"/>
              </a:spcBef>
              <a:buClrTx/>
              <a:buSzTx/>
              <a:buFontTx/>
              <a:buNone/>
              <a:defRPr b="0" i="1" sz="1800">
                <a:solidFill>
                  <a:srgbClr val="5C86B9"/>
                </a:solidFill>
              </a:defRPr>
            </a:lvl1pPr>
          </a:lstStyle>
          <a:p>
            <a:pPr/>
            <a:r>
              <a:t>Date</a:t>
            </a:r>
          </a:p>
        </p:txBody>
      </p:sp>
      <p:sp>
        <p:nvSpPr>
          <p:cNvPr id="16" name="Texte du titre"/>
          <p:cNvSpPr txBox="1"/>
          <p:nvPr>
            <p:ph type="title"/>
          </p:nvPr>
        </p:nvSpPr>
        <p:spPr>
          <a:xfrm>
            <a:off x="355600" y="914896"/>
            <a:ext cx="12293600" cy="1183184"/>
          </a:xfrm>
          <a:prstGeom prst="rect">
            <a:avLst/>
          </a:prstGeom>
        </p:spPr>
        <p:txBody>
          <a:bodyPr anchor="b"/>
          <a:lstStyle>
            <a:lvl1pPr>
              <a:defRPr>
                <a:latin typeface="+mj-lt"/>
                <a:ea typeface="+mj-ea"/>
                <a:cs typeface="+mj-cs"/>
                <a:sym typeface="Book Antiqua"/>
              </a:defRPr>
            </a:lvl1pPr>
          </a:lstStyle>
          <a:p>
            <a:pPr/>
            <a:r>
              <a:t>Texte du titre</a:t>
            </a:r>
          </a:p>
        </p:txBody>
      </p:sp>
      <p:sp>
        <p:nvSpPr>
          <p:cNvPr id="17" name="Texte niveau 1…"/>
          <p:cNvSpPr txBox="1"/>
          <p:nvPr>
            <p:ph type="body" sz="quarter" idx="1"/>
          </p:nvPr>
        </p:nvSpPr>
        <p:spPr>
          <a:xfrm>
            <a:off x="355600" y="8001000"/>
            <a:ext cx="12293600" cy="681959"/>
          </a:xfrm>
          <a:prstGeom prst="rect">
            <a:avLst/>
          </a:prstGeom>
        </p:spPr>
        <p:txBody>
          <a:bodyPr/>
          <a:lstStyle>
            <a:lvl1pPr marL="0" indent="0">
              <a:spcBef>
                <a:spcPts val="1000"/>
              </a:spcBef>
              <a:buClrTx/>
              <a:buSzTx/>
              <a:buFontTx/>
              <a:buNone/>
              <a:defRPr b="0" i="1" sz="2400">
                <a:solidFill>
                  <a:srgbClr val="665AB7"/>
                </a:solidFill>
                <a:latin typeface="Avenir Next Demi Bold"/>
                <a:ea typeface="Avenir Next Demi Bold"/>
                <a:cs typeface="Avenir Next Demi Bold"/>
                <a:sym typeface="Avenir Next Demi Bold"/>
              </a:defRPr>
            </a:lvl1pPr>
            <a:lvl2pPr marL="0" indent="228600">
              <a:spcBef>
                <a:spcPts val="1000"/>
              </a:spcBef>
              <a:buClrTx/>
              <a:buSzTx/>
              <a:buFontTx/>
              <a:buNone/>
              <a:defRPr i="1">
                <a:solidFill>
                  <a:srgbClr val="665AB7"/>
                </a:solidFill>
                <a:latin typeface="Avenir Next Demi Bold"/>
                <a:ea typeface="Avenir Next Demi Bold"/>
                <a:cs typeface="Avenir Next Demi Bold"/>
                <a:sym typeface="Avenir Next Demi Bold"/>
              </a:defRPr>
            </a:lvl2pPr>
            <a:lvl3pPr marL="0" indent="457200">
              <a:spcBef>
                <a:spcPts val="1000"/>
              </a:spcBef>
              <a:buClrTx/>
              <a:buSzTx/>
              <a:buFontTx/>
              <a:buNone/>
              <a:defRPr i="1" sz="2400">
                <a:solidFill>
                  <a:srgbClr val="665AB7"/>
                </a:solidFill>
                <a:latin typeface="Avenir Next Demi Bold"/>
                <a:ea typeface="Avenir Next Demi Bold"/>
                <a:cs typeface="Avenir Next Demi Bold"/>
                <a:sym typeface="Avenir Next Demi Bold"/>
              </a:defRPr>
            </a:lvl3pPr>
            <a:lvl4pPr marL="0" indent="685800">
              <a:spcBef>
                <a:spcPts val="1000"/>
              </a:spcBef>
              <a:buClrTx/>
              <a:buSzTx/>
              <a:buFontTx/>
              <a:buNone/>
              <a:defRPr i="1" sz="2400">
                <a:solidFill>
                  <a:srgbClr val="665AB7"/>
                </a:solidFill>
                <a:latin typeface="Avenir Next Demi Bold"/>
                <a:ea typeface="Avenir Next Demi Bold"/>
                <a:cs typeface="Avenir Next Demi Bold"/>
                <a:sym typeface="Avenir Next Demi Bold"/>
              </a:defRPr>
            </a:lvl4pPr>
            <a:lvl5pPr marL="0" indent="914400">
              <a:spcBef>
                <a:spcPts val="1000"/>
              </a:spcBef>
              <a:buClrTx/>
              <a:buSzTx/>
              <a:buFontTx/>
              <a:buNone/>
              <a:defRPr i="1" sz="2400">
                <a:solidFill>
                  <a:srgbClr val="665AB7"/>
                </a:solidFill>
                <a:latin typeface="Avenir Next Demi Bold"/>
                <a:ea typeface="Avenir Next Demi Bold"/>
                <a:cs typeface="Avenir Next Demi Bold"/>
                <a:sym typeface="Avenir Next Demi Bold"/>
              </a:defRPr>
            </a:lvl5pPr>
          </a:lstStyle>
          <a:p>
            <a:pPr/>
            <a:r>
              <a:t>Texte niveau 1</a:t>
            </a:r>
          </a:p>
          <a:p>
            <a:pPr lvl="1"/>
            <a:r>
              <a:t>Texte niveau 2</a:t>
            </a:r>
          </a:p>
          <a:p>
            <a:pPr lvl="2"/>
            <a:r>
              <a:t>Texte niveau 3</a:t>
            </a:r>
          </a:p>
          <a:p>
            <a:pPr lvl="3"/>
            <a:r>
              <a:t>Texte niveau 4</a:t>
            </a:r>
          </a:p>
          <a:p>
            <a:pPr lvl="4"/>
            <a:r>
              <a:t>Texte niveau 5</a:t>
            </a:r>
          </a:p>
        </p:txBody>
      </p:sp>
      <p:sp>
        <p:nvSpPr>
          <p:cNvPr id="18" name="Numéro de diapositive"/>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ierge">
    <p:spTree>
      <p:nvGrpSpPr>
        <p:cNvPr id="1" name=""/>
        <p:cNvGrpSpPr/>
        <p:nvPr/>
      </p:nvGrpSpPr>
      <p:grpSpPr>
        <a:xfrm>
          <a:off x="0" y="0"/>
          <a:ext cx="0" cy="0"/>
          <a:chOff x="0" y="0"/>
          <a:chExt cx="0" cy="0"/>
        </a:xfrm>
      </p:grpSpPr>
      <p:sp>
        <p:nvSpPr>
          <p:cNvPr id="109" name="Numéro de diapositive"/>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re - Haut">
    <p:spTree>
      <p:nvGrpSpPr>
        <p:cNvPr id="1" name=""/>
        <p:cNvGrpSpPr/>
        <p:nvPr/>
      </p:nvGrpSpPr>
      <p:grpSpPr>
        <a:xfrm>
          <a:off x="0" y="0"/>
          <a:ext cx="0" cy="0"/>
          <a:chOff x="0" y="0"/>
          <a:chExt cx="0" cy="0"/>
        </a:xfrm>
      </p:grpSpPr>
      <p:sp>
        <p:nvSpPr>
          <p:cNvPr id="116" name="Losange"/>
          <p:cNvSpPr/>
          <p:nvPr/>
        </p:nvSpPr>
        <p:spPr>
          <a:xfrm>
            <a:off x="406400" y="14351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rgbClr val="991200"/>
            </a:solidFill>
            <a:miter lim="400000"/>
          </a:ln>
          <a:effectLst>
            <a:outerShdw sx="100000" sy="100000" kx="0" ky="0" algn="b" rotWithShape="0" blurRad="63500" dist="25400" dir="5400000">
              <a:srgbClr val="000000">
                <a:alpha val="50000"/>
              </a:srgbClr>
            </a:outerShdw>
          </a:effectLst>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117" name="Losange"/>
          <p:cNvSpPr/>
          <p:nvPr/>
        </p:nvSpPr>
        <p:spPr>
          <a:xfrm>
            <a:off x="406400" y="14859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rgbClr val="991200"/>
            </a:solidFill>
            <a:miter lim="400000"/>
          </a:ln>
          <a:effectLst>
            <a:outerShdw sx="100000" sy="100000" kx="0" ky="0" algn="b" rotWithShape="0" blurRad="63500" dist="25400" dir="5400000">
              <a:srgbClr val="000000">
                <a:alpha val="50000"/>
              </a:srgbClr>
            </a:outerShdw>
          </a:effectLst>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118" name="Texte du titre"/>
          <p:cNvSpPr txBox="1"/>
          <p:nvPr>
            <p:ph type="title"/>
          </p:nvPr>
        </p:nvSpPr>
        <p:spPr>
          <a:prstGeom prst="rect">
            <a:avLst/>
          </a:prstGeom>
        </p:spPr>
        <p:txBody>
          <a:bodyPr/>
          <a:lstStyle>
            <a:lvl1pPr>
              <a:defRPr spc="-72" sz="3600">
                <a:solidFill>
                  <a:schemeClr val="accent1">
                    <a:hueOff val="54751"/>
                    <a:satOff val="-1697"/>
                    <a:lumOff val="-18038"/>
                  </a:schemeClr>
                </a:solidFill>
              </a:defRPr>
            </a:lvl1pPr>
          </a:lstStyle>
          <a:p>
            <a:pPr/>
            <a:r>
              <a:t>Texte du titre</a:t>
            </a:r>
          </a:p>
        </p:txBody>
      </p:sp>
      <p:sp>
        <p:nvSpPr>
          <p:cNvPr id="119" name="Texte du titre"/>
          <p:cNvSpPr txBox="1"/>
          <p:nvPr>
            <p:ph type="body" sz="quarter" idx="21"/>
          </p:nvPr>
        </p:nvSpPr>
        <p:spPr>
          <a:xfrm>
            <a:off x="355600" y="696593"/>
            <a:ext cx="12293600" cy="694185"/>
          </a:xfrm>
          <a:prstGeom prst="rect">
            <a:avLst/>
          </a:prstGeom>
        </p:spPr>
        <p:txBody>
          <a:bodyPr anchor="ctr"/>
          <a:lstStyle>
            <a:lvl1pPr marL="0" indent="0">
              <a:spcBef>
                <a:spcPts val="1000"/>
              </a:spcBef>
              <a:buClrTx/>
              <a:buSzTx/>
              <a:buFontTx/>
              <a:buNone/>
              <a:defRPr b="0" i="1" sz="2400">
                <a:solidFill>
                  <a:srgbClr val="B95337"/>
                </a:solidFill>
                <a:latin typeface="Avenir Next Demi Bold"/>
                <a:ea typeface="Avenir Next Demi Bold"/>
                <a:cs typeface="Avenir Next Demi Bold"/>
                <a:sym typeface="Avenir Next Demi Bold"/>
              </a:defRPr>
            </a:lvl1pPr>
          </a:lstStyle>
          <a:p>
            <a:pPr/>
            <a:r>
              <a:t>Texte du titre</a:t>
            </a:r>
          </a:p>
        </p:txBody>
      </p:sp>
      <p:sp>
        <p:nvSpPr>
          <p:cNvPr id="120" name="Texte niveau 1…"/>
          <p:cNvSpPr txBox="1"/>
          <p:nvPr>
            <p:ph type="body" idx="1"/>
          </p:nvPr>
        </p:nvSpPr>
        <p:spPr>
          <a:prstGeom prst="rect">
            <a:avLst/>
          </a:prstGeom>
        </p:spPr>
        <p:txBody>
          <a:bodyPr/>
          <a:lstStyle>
            <a:lvl1pPr marL="374315" indent="-374315">
              <a:spcBef>
                <a:spcPts val="1600"/>
              </a:spcBef>
            </a:lvl1pPr>
          </a:lstStyle>
          <a:p>
            <a:pPr/>
            <a:r>
              <a:t>Texte niveau 1</a:t>
            </a:r>
          </a:p>
          <a:p>
            <a:pPr lvl="1"/>
            <a:r>
              <a:t>Texte niveau 2</a:t>
            </a:r>
          </a:p>
          <a:p>
            <a:pPr lvl="2"/>
            <a:r>
              <a:t>Texte niveau 3</a:t>
            </a:r>
          </a:p>
          <a:p>
            <a:pPr lvl="3"/>
            <a:r>
              <a:t>Texte niveau 4</a:t>
            </a:r>
          </a:p>
          <a:p>
            <a:pPr lvl="4"/>
            <a:r>
              <a:t>Texte niveau 5</a:t>
            </a:r>
          </a:p>
        </p:txBody>
      </p:sp>
      <p:sp>
        <p:nvSpPr>
          <p:cNvPr id="12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re - Haut">
    <p:spTree>
      <p:nvGrpSpPr>
        <p:cNvPr id="1" name=""/>
        <p:cNvGrpSpPr/>
        <p:nvPr/>
      </p:nvGrpSpPr>
      <p:grpSpPr>
        <a:xfrm>
          <a:off x="0" y="0"/>
          <a:ext cx="0" cy="0"/>
          <a:chOff x="0" y="0"/>
          <a:chExt cx="0" cy="0"/>
        </a:xfrm>
      </p:grpSpPr>
      <p:sp>
        <p:nvSpPr>
          <p:cNvPr id="128" name="Losange"/>
          <p:cNvSpPr/>
          <p:nvPr/>
        </p:nvSpPr>
        <p:spPr>
          <a:xfrm>
            <a:off x="406400" y="14351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rgbClr val="991200"/>
            </a:solidFill>
            <a:miter lim="400000"/>
          </a:ln>
          <a:effectLst>
            <a:outerShdw sx="100000" sy="100000" kx="0" ky="0" algn="b" rotWithShape="0" blurRad="63500" dist="25400" dir="5400000">
              <a:srgbClr val="000000">
                <a:alpha val="50000"/>
              </a:srgbClr>
            </a:outerShdw>
          </a:effectLst>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129" name="Losange"/>
          <p:cNvSpPr/>
          <p:nvPr/>
        </p:nvSpPr>
        <p:spPr>
          <a:xfrm>
            <a:off x="406400" y="14859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rgbClr val="991200"/>
            </a:solidFill>
            <a:miter lim="400000"/>
          </a:ln>
          <a:effectLst>
            <a:outerShdw sx="100000" sy="100000" kx="0" ky="0" algn="b" rotWithShape="0" blurRad="63500" dist="25400" dir="5400000">
              <a:srgbClr val="000000">
                <a:alpha val="50000"/>
              </a:srgbClr>
            </a:outerShdw>
          </a:effectLst>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130" name="Texte du titre"/>
          <p:cNvSpPr txBox="1"/>
          <p:nvPr>
            <p:ph type="body" sz="quarter" idx="21"/>
          </p:nvPr>
        </p:nvSpPr>
        <p:spPr>
          <a:xfrm>
            <a:off x="355600" y="696593"/>
            <a:ext cx="12293600" cy="694185"/>
          </a:xfrm>
          <a:prstGeom prst="rect">
            <a:avLst/>
          </a:prstGeom>
        </p:spPr>
        <p:txBody>
          <a:bodyPr anchor="ctr">
            <a:noAutofit/>
          </a:bodyPr>
          <a:lstStyle>
            <a:lvl1pPr marL="0" indent="0">
              <a:spcBef>
                <a:spcPts val="1000"/>
              </a:spcBef>
              <a:buClrTx/>
              <a:buSzTx/>
              <a:buFontTx/>
              <a:buNone/>
              <a:defRPr b="0" i="1" sz="2400">
                <a:solidFill>
                  <a:srgbClr val="B95337"/>
                </a:solidFill>
                <a:latin typeface="Avenir Next Demi Bold"/>
                <a:ea typeface="Avenir Next Demi Bold"/>
                <a:cs typeface="Avenir Next Demi Bold"/>
                <a:sym typeface="Avenir Next Demi Bold"/>
              </a:defRPr>
            </a:lvl1pPr>
          </a:lstStyle>
          <a:p>
            <a:pPr/>
            <a:r>
              <a:t>Texte du titre</a:t>
            </a:r>
          </a:p>
        </p:txBody>
      </p:sp>
      <p:sp>
        <p:nvSpPr>
          <p:cNvPr id="131" name="Texte du titre"/>
          <p:cNvSpPr txBox="1"/>
          <p:nvPr>
            <p:ph type="title"/>
          </p:nvPr>
        </p:nvSpPr>
        <p:spPr>
          <a:prstGeom prst="rect">
            <a:avLst/>
          </a:prstGeom>
        </p:spPr>
        <p:txBody>
          <a:bodyPr/>
          <a:lstStyle>
            <a:lvl1pPr>
              <a:defRPr spc="-72" sz="3600">
                <a:solidFill>
                  <a:schemeClr val="accent1">
                    <a:hueOff val="54751"/>
                    <a:satOff val="-1697"/>
                    <a:lumOff val="-18038"/>
                  </a:schemeClr>
                </a:solidFill>
              </a:defRPr>
            </a:lvl1pPr>
          </a:lstStyle>
          <a:p>
            <a:pPr/>
            <a:r>
              <a:t>Texte du titre</a:t>
            </a:r>
          </a:p>
        </p:txBody>
      </p:sp>
      <p:sp>
        <p:nvSpPr>
          <p:cNvPr id="132" name="Texte niveau 1…"/>
          <p:cNvSpPr txBox="1"/>
          <p:nvPr>
            <p:ph type="body" idx="1"/>
          </p:nvPr>
        </p:nvSpPr>
        <p:spPr>
          <a:prstGeom prst="rect">
            <a:avLst/>
          </a:prstGeom>
        </p:spPr>
        <p:txBody>
          <a:bodyPr/>
          <a:lstStyle>
            <a:lvl1pPr marL="374315" indent="-374315">
              <a:spcBef>
                <a:spcPts val="1600"/>
              </a:spcBef>
            </a:lvl1pPr>
          </a:lstStyle>
          <a:p>
            <a:pPr/>
            <a:r>
              <a:t>Texte niveau 1</a:t>
            </a:r>
          </a:p>
          <a:p>
            <a:pPr lvl="1"/>
            <a:r>
              <a:t>Texte niveau 2</a:t>
            </a:r>
          </a:p>
          <a:p>
            <a:pPr lvl="2"/>
            <a:r>
              <a:t>Texte niveau 3</a:t>
            </a:r>
          </a:p>
          <a:p>
            <a:pPr lvl="3"/>
            <a:r>
              <a:t>Texte niveau 4</a:t>
            </a:r>
          </a:p>
          <a:p>
            <a:pPr lvl="4"/>
            <a:r>
              <a:t>Texte niveau 5</a:t>
            </a:r>
          </a:p>
        </p:txBody>
      </p:sp>
      <p:sp>
        <p:nvSpPr>
          <p:cNvPr id="133" name="Numéro de diapositive"/>
          <p:cNvSpPr txBox="1"/>
          <p:nvPr>
            <p:ph type="sldNum" sz="quarter" idx="2"/>
          </p:nvPr>
        </p:nvSpPr>
        <p:spPr>
          <a:prstGeom prst="rect">
            <a:avLst/>
          </a:prstGeom>
        </p:spPr>
        <p:txBody>
          <a:bodyPr>
            <a:spAutoFit/>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e">
    <p:spTree>
      <p:nvGrpSpPr>
        <p:cNvPr id="1" name=""/>
        <p:cNvGrpSpPr/>
        <p:nvPr/>
      </p:nvGrpSpPr>
      <p:grpSpPr>
        <a:xfrm>
          <a:off x="0" y="0"/>
          <a:ext cx="0" cy="0"/>
          <a:chOff x="0" y="0"/>
          <a:chExt cx="0" cy="0"/>
        </a:xfrm>
      </p:grpSpPr>
      <p:sp>
        <p:nvSpPr>
          <p:cNvPr id="25" name="Losange"/>
          <p:cNvSpPr/>
          <p:nvPr/>
        </p:nvSpPr>
        <p:spPr>
          <a:xfrm>
            <a:off x="406400" y="5270500"/>
            <a:ext cx="5689600"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26" name="Losange"/>
          <p:cNvSpPr/>
          <p:nvPr/>
        </p:nvSpPr>
        <p:spPr>
          <a:xfrm>
            <a:off x="406400" y="5321300"/>
            <a:ext cx="5689600"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27" name="01"/>
          <p:cNvSpPr/>
          <p:nvPr/>
        </p:nvSpPr>
        <p:spPr>
          <a:xfrm>
            <a:off x="12331700" y="9220200"/>
            <a:ext cx="317500" cy="355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spcBef>
                <a:spcPts val="0"/>
              </a:spcBef>
              <a:defRPr i="0" sz="1600">
                <a:solidFill>
                  <a:srgbClr val="FFFFFF"/>
                </a:solidFill>
                <a:effectLst>
                  <a:outerShdw sx="100000" sy="100000" kx="0" ky="0" algn="b" rotWithShape="0" blurRad="38100" dist="15537" dir="5392174">
                    <a:srgbClr val="000000">
                      <a:alpha val="78421"/>
                    </a:srgbClr>
                  </a:outerShdw>
                </a:effectLst>
                <a:latin typeface="+mj-lt"/>
                <a:ea typeface="+mj-ea"/>
                <a:cs typeface="+mj-cs"/>
                <a:sym typeface="Book Antiqua"/>
              </a:defRPr>
            </a:lvl1pPr>
          </a:lstStyle>
          <a:p>
            <a:pPr/>
            <a:r>
              <a:t>01</a:t>
            </a:r>
          </a:p>
        </p:txBody>
      </p:sp>
      <p:sp>
        <p:nvSpPr>
          <p:cNvPr id="28" name="Image"/>
          <p:cNvSpPr/>
          <p:nvPr>
            <p:ph type="pic" idx="21"/>
          </p:nvPr>
        </p:nvSpPr>
        <p:spPr>
          <a:xfrm>
            <a:off x="3987800" y="0"/>
            <a:ext cx="11523699" cy="9753600"/>
          </a:xfrm>
          <a:prstGeom prst="rect">
            <a:avLst/>
          </a:prstGeom>
        </p:spPr>
        <p:txBody>
          <a:bodyPr lIns="91439" tIns="45719" rIns="91439" bIns="45719">
            <a:noAutofit/>
          </a:bodyPr>
          <a:lstStyle/>
          <a:p>
            <a:pPr/>
          </a:p>
        </p:txBody>
      </p:sp>
      <p:sp>
        <p:nvSpPr>
          <p:cNvPr id="29" name="Texte du titre"/>
          <p:cNvSpPr txBox="1"/>
          <p:nvPr>
            <p:ph type="title"/>
          </p:nvPr>
        </p:nvSpPr>
        <p:spPr>
          <a:xfrm>
            <a:off x="355600" y="55760"/>
            <a:ext cx="5816600" cy="1163440"/>
          </a:xfrm>
          <a:prstGeom prst="rect">
            <a:avLst/>
          </a:prstGeom>
        </p:spPr>
        <p:txBody>
          <a:bodyPr anchor="b"/>
          <a:lstStyle>
            <a:lvl1pPr>
              <a:defRPr>
                <a:latin typeface="+mj-lt"/>
                <a:ea typeface="+mj-ea"/>
                <a:cs typeface="+mj-cs"/>
                <a:sym typeface="Book Antiqua"/>
              </a:defRPr>
            </a:lvl1pPr>
          </a:lstStyle>
          <a:p>
            <a:pPr/>
            <a:r>
              <a:t>Texte du titre</a:t>
            </a:r>
          </a:p>
        </p:txBody>
      </p:sp>
      <p:sp>
        <p:nvSpPr>
          <p:cNvPr id="30" name="Texte niveau 1…"/>
          <p:cNvSpPr txBox="1"/>
          <p:nvPr>
            <p:ph type="body" sz="quarter" idx="1"/>
          </p:nvPr>
        </p:nvSpPr>
        <p:spPr>
          <a:xfrm>
            <a:off x="355600" y="5410200"/>
            <a:ext cx="5816600" cy="3365500"/>
          </a:xfrm>
          <a:prstGeom prst="rect">
            <a:avLst/>
          </a:prstGeom>
        </p:spPr>
        <p:txBody>
          <a:bodyPr/>
          <a:lstStyle>
            <a:lvl1pPr marL="0" indent="0">
              <a:spcBef>
                <a:spcPts val="1000"/>
              </a:spcBef>
              <a:buClrTx/>
              <a:buSzTx/>
              <a:buFontTx/>
              <a:buNone/>
              <a:defRPr b="0" i="1" sz="2400">
                <a:solidFill>
                  <a:srgbClr val="665AB7"/>
                </a:solidFill>
                <a:latin typeface="Avenir Next Demi Bold"/>
                <a:ea typeface="Avenir Next Demi Bold"/>
                <a:cs typeface="Avenir Next Demi Bold"/>
                <a:sym typeface="Avenir Next Demi Bold"/>
              </a:defRPr>
            </a:lvl1pPr>
            <a:lvl2pPr marL="0" indent="228600">
              <a:spcBef>
                <a:spcPts val="1000"/>
              </a:spcBef>
              <a:buClrTx/>
              <a:buSzTx/>
              <a:buFontTx/>
              <a:buNone/>
              <a:defRPr i="1">
                <a:solidFill>
                  <a:srgbClr val="665AB7"/>
                </a:solidFill>
                <a:latin typeface="Avenir Next Demi Bold"/>
                <a:ea typeface="Avenir Next Demi Bold"/>
                <a:cs typeface="Avenir Next Demi Bold"/>
                <a:sym typeface="Avenir Next Demi Bold"/>
              </a:defRPr>
            </a:lvl2pPr>
            <a:lvl3pPr marL="0" indent="457200">
              <a:spcBef>
                <a:spcPts val="1000"/>
              </a:spcBef>
              <a:buClrTx/>
              <a:buSzTx/>
              <a:buFontTx/>
              <a:buNone/>
              <a:defRPr i="1" sz="2400">
                <a:solidFill>
                  <a:srgbClr val="665AB7"/>
                </a:solidFill>
                <a:latin typeface="Avenir Next Demi Bold"/>
                <a:ea typeface="Avenir Next Demi Bold"/>
                <a:cs typeface="Avenir Next Demi Bold"/>
                <a:sym typeface="Avenir Next Demi Bold"/>
              </a:defRPr>
            </a:lvl3pPr>
            <a:lvl4pPr marL="0" indent="685800">
              <a:spcBef>
                <a:spcPts val="1000"/>
              </a:spcBef>
              <a:buClrTx/>
              <a:buSzTx/>
              <a:buFontTx/>
              <a:buNone/>
              <a:defRPr i="1" sz="2400">
                <a:solidFill>
                  <a:srgbClr val="665AB7"/>
                </a:solidFill>
                <a:latin typeface="Avenir Next Demi Bold"/>
                <a:ea typeface="Avenir Next Demi Bold"/>
                <a:cs typeface="Avenir Next Demi Bold"/>
                <a:sym typeface="Avenir Next Demi Bold"/>
              </a:defRPr>
            </a:lvl4pPr>
            <a:lvl5pPr marL="0" indent="914400">
              <a:spcBef>
                <a:spcPts val="1000"/>
              </a:spcBef>
              <a:buClrTx/>
              <a:buSzTx/>
              <a:buFontTx/>
              <a:buNone/>
              <a:defRPr i="1" sz="2400">
                <a:solidFill>
                  <a:srgbClr val="665AB7"/>
                </a:solidFill>
                <a:latin typeface="Avenir Next Demi Bold"/>
                <a:ea typeface="Avenir Next Demi Bold"/>
                <a:cs typeface="Avenir Next Demi Bold"/>
                <a:sym typeface="Avenir Next Demi Bold"/>
              </a:defRPr>
            </a:lvl5pPr>
          </a:lstStyle>
          <a:p>
            <a:pPr/>
            <a:r>
              <a:t>Texte niveau 1</a:t>
            </a:r>
          </a:p>
          <a:p>
            <a:pPr lvl="1"/>
            <a:r>
              <a:t>Texte niveau 2</a:t>
            </a:r>
          </a:p>
          <a:p>
            <a:pPr lvl="2"/>
            <a:r>
              <a:t>Texte niveau 3</a:t>
            </a:r>
          </a:p>
          <a:p>
            <a:pPr lvl="3"/>
            <a:r>
              <a:t>Texte niveau 4</a:t>
            </a:r>
          </a:p>
          <a:p>
            <a:pPr lvl="4"/>
            <a:r>
              <a:t>Texte niveau 5</a:t>
            </a:r>
          </a:p>
        </p:txBody>
      </p:sp>
      <p:sp>
        <p:nvSpPr>
          <p:cNvPr id="31" name="Numéro de diapositive"/>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38" name="Texte du titre"/>
          <p:cNvSpPr txBox="1"/>
          <p:nvPr>
            <p:ph type="title"/>
          </p:nvPr>
        </p:nvSpPr>
        <p:spPr>
          <a:prstGeom prst="rect">
            <a:avLst/>
          </a:prstGeom>
        </p:spPr>
        <p:txBody>
          <a:bodyPr/>
          <a:lstStyle/>
          <a:p>
            <a:pPr/>
            <a:r>
              <a:t>Texte du titre</a:t>
            </a:r>
          </a:p>
        </p:txBody>
      </p:sp>
      <p:sp>
        <p:nvSpPr>
          <p:cNvPr id="39" name="Texte du titre"/>
          <p:cNvSpPr txBox="1"/>
          <p:nvPr>
            <p:ph type="body" sz="quarter" idx="21"/>
          </p:nvPr>
        </p:nvSpPr>
        <p:spPr>
          <a:xfrm>
            <a:off x="355600" y="696593"/>
            <a:ext cx="12293600" cy="694185"/>
          </a:xfrm>
          <a:prstGeom prst="rect">
            <a:avLst/>
          </a:prstGeom>
        </p:spPr>
        <p:txBody>
          <a:bodyPr anchor="ctr"/>
          <a:lstStyle>
            <a:lvl1pPr marL="0" indent="0">
              <a:spcBef>
                <a:spcPts val="1000"/>
              </a:spcBef>
              <a:buClrTx/>
              <a:buSzTx/>
              <a:buFontTx/>
              <a:buNone/>
              <a:defRPr b="0" i="1" sz="2400">
                <a:solidFill>
                  <a:srgbClr val="665AB7"/>
                </a:solidFill>
                <a:latin typeface="Avenir Next Demi Bold"/>
                <a:ea typeface="Avenir Next Demi Bold"/>
                <a:cs typeface="Avenir Next Demi Bold"/>
                <a:sym typeface="Avenir Next Demi Bold"/>
              </a:defRPr>
            </a:lvl1pPr>
          </a:lstStyle>
          <a:p>
            <a:pPr/>
            <a:r>
              <a:t>Texte du titre</a:t>
            </a:r>
          </a:p>
        </p:txBody>
      </p:sp>
      <p:sp>
        <p:nvSpPr>
          <p:cNvPr id="40"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4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48" name="Texte niveau 1…"/>
          <p:cNvSpPr txBox="1"/>
          <p:nvPr>
            <p:ph type="body" idx="1"/>
          </p:nvPr>
        </p:nvSpPr>
        <p:spPr>
          <a:xfrm>
            <a:off x="355600" y="1479550"/>
            <a:ext cx="12293600" cy="7829550"/>
          </a:xfrm>
          <a:prstGeom prst="rect">
            <a:avLst/>
          </a:prstGeom>
        </p:spPr>
        <p:txBody>
          <a:bodyPr anchor="ctr"/>
          <a:lstStyle>
            <a:lvl1pPr marL="689428" indent="-689428">
              <a:spcBef>
                <a:spcPts val="4200"/>
              </a:spcBef>
              <a:defRPr b="0" sz="3800"/>
            </a:lvl1pPr>
            <a:lvl2pPr marL="1016000" indent="-508000">
              <a:spcBef>
                <a:spcPts val="4200"/>
              </a:spcBef>
              <a:buChar char="✤"/>
              <a:defRPr sz="3800"/>
            </a:lvl2pPr>
            <a:lvl3pPr marL="1524000" indent="-508000">
              <a:spcBef>
                <a:spcPts val="4200"/>
              </a:spcBef>
              <a:buChar char="✤"/>
              <a:defRPr sz="3800"/>
            </a:lvl3pPr>
            <a:lvl4pPr marL="2032000" indent="-508000">
              <a:spcBef>
                <a:spcPts val="4200"/>
              </a:spcBef>
              <a:buSzPct val="70000"/>
              <a:buChar char="✤"/>
              <a:defRPr sz="3800"/>
            </a:lvl4pPr>
            <a:lvl5pPr marL="2540000" indent="-508000">
              <a:spcBef>
                <a:spcPts val="4200"/>
              </a:spcBef>
              <a:buSzPct val="70000"/>
              <a:buChar char="✤"/>
              <a:defRPr sz="3800"/>
            </a:lvl5pPr>
          </a:lstStyle>
          <a:p>
            <a:pPr/>
            <a:r>
              <a:t>Texte niveau 1</a:t>
            </a:r>
          </a:p>
          <a:p>
            <a:pPr lvl="1"/>
            <a:r>
              <a:t>Texte niveau 2</a:t>
            </a:r>
          </a:p>
          <a:p>
            <a:pPr lvl="2"/>
            <a:r>
              <a:t>Texte niveau 3</a:t>
            </a:r>
          </a:p>
          <a:p>
            <a:pPr lvl="3"/>
            <a:r>
              <a:t>Texte niveau 4</a:t>
            </a:r>
          </a:p>
          <a:p>
            <a:pPr lvl="4"/>
            <a:r>
              <a:t>Texte niveau 5</a:t>
            </a:r>
          </a:p>
        </p:txBody>
      </p:sp>
      <p:sp>
        <p:nvSpPr>
          <p:cNvPr id="49" name="Texte du titre"/>
          <p:cNvSpPr txBox="1"/>
          <p:nvPr>
            <p:ph type="title"/>
          </p:nvPr>
        </p:nvSpPr>
        <p:spPr>
          <a:prstGeom prst="rect">
            <a:avLst/>
          </a:prstGeom>
        </p:spPr>
        <p:txBody>
          <a:bodyPr/>
          <a:lstStyle>
            <a:lvl1pPr>
              <a:defRPr>
                <a:latin typeface="+mj-lt"/>
                <a:ea typeface="+mj-ea"/>
                <a:cs typeface="+mj-cs"/>
                <a:sym typeface="Book Antiqua"/>
              </a:defRPr>
            </a:lvl1pPr>
          </a:lstStyle>
          <a:p>
            <a:pPr/>
            <a:r>
              <a:t>Texte du titre</a:t>
            </a:r>
          </a:p>
        </p:txBody>
      </p:sp>
      <p:sp>
        <p:nvSpPr>
          <p:cNvPr id="50" name="Texte du sous-titre"/>
          <p:cNvSpPr txBox="1"/>
          <p:nvPr/>
        </p:nvSpPr>
        <p:spPr>
          <a:xfrm>
            <a:off x="355600" y="696593"/>
            <a:ext cx="12293600" cy="6941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sous-titre</a:t>
            </a:r>
          </a:p>
        </p:txBody>
      </p:sp>
      <p:sp>
        <p:nvSpPr>
          <p:cNvPr id="5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re, puces et photo">
    <p:spTree>
      <p:nvGrpSpPr>
        <p:cNvPr id="1" name=""/>
        <p:cNvGrpSpPr/>
        <p:nvPr/>
      </p:nvGrpSpPr>
      <p:grpSpPr>
        <a:xfrm>
          <a:off x="0" y="0"/>
          <a:ext cx="0" cy="0"/>
          <a:chOff x="0" y="0"/>
          <a:chExt cx="0" cy="0"/>
        </a:xfrm>
      </p:grpSpPr>
      <p:sp>
        <p:nvSpPr>
          <p:cNvPr id="58" name="Losange"/>
          <p:cNvSpPr/>
          <p:nvPr/>
        </p:nvSpPr>
        <p:spPr>
          <a:xfrm>
            <a:off x="406400" y="2565400"/>
            <a:ext cx="5689600"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59" name="Losange"/>
          <p:cNvSpPr/>
          <p:nvPr/>
        </p:nvSpPr>
        <p:spPr>
          <a:xfrm>
            <a:off x="406400" y="2616200"/>
            <a:ext cx="5689600"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60" name="01"/>
          <p:cNvSpPr/>
          <p:nvPr/>
        </p:nvSpPr>
        <p:spPr>
          <a:xfrm>
            <a:off x="12331700" y="9220200"/>
            <a:ext cx="317500" cy="355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spcBef>
                <a:spcPts val="0"/>
              </a:spcBef>
              <a:defRPr i="0" sz="1600">
                <a:solidFill>
                  <a:srgbClr val="FFFFFF"/>
                </a:solidFill>
                <a:effectLst>
                  <a:outerShdw sx="100000" sy="100000" kx="0" ky="0" algn="b" rotWithShape="0" blurRad="38100" dist="15537" dir="5392174">
                    <a:srgbClr val="000000">
                      <a:alpha val="78421"/>
                    </a:srgbClr>
                  </a:outerShdw>
                </a:effectLst>
                <a:latin typeface="+mj-lt"/>
                <a:ea typeface="+mj-ea"/>
                <a:cs typeface="+mj-cs"/>
                <a:sym typeface="Book Antiqua"/>
              </a:defRPr>
            </a:lvl1pPr>
          </a:lstStyle>
          <a:p>
            <a:pPr/>
            <a:r>
              <a:t>01</a:t>
            </a:r>
          </a:p>
        </p:txBody>
      </p:sp>
      <p:sp>
        <p:nvSpPr>
          <p:cNvPr id="61" name="Image"/>
          <p:cNvSpPr/>
          <p:nvPr>
            <p:ph type="pic" idx="21"/>
          </p:nvPr>
        </p:nvSpPr>
        <p:spPr>
          <a:xfrm>
            <a:off x="3035300" y="0"/>
            <a:ext cx="13004800" cy="9753600"/>
          </a:xfrm>
          <a:prstGeom prst="rect">
            <a:avLst/>
          </a:prstGeom>
        </p:spPr>
        <p:txBody>
          <a:bodyPr lIns="91439" tIns="45719" rIns="91439" bIns="45719">
            <a:noAutofit/>
          </a:bodyPr>
          <a:lstStyle/>
          <a:p>
            <a:pPr/>
          </a:p>
        </p:txBody>
      </p:sp>
      <p:sp>
        <p:nvSpPr>
          <p:cNvPr id="62" name="Texte du titre"/>
          <p:cNvSpPr txBox="1"/>
          <p:nvPr>
            <p:ph type="title"/>
          </p:nvPr>
        </p:nvSpPr>
        <p:spPr>
          <a:xfrm>
            <a:off x="355600" y="444500"/>
            <a:ext cx="5816600" cy="2044700"/>
          </a:xfrm>
          <a:prstGeom prst="rect">
            <a:avLst/>
          </a:prstGeom>
        </p:spPr>
        <p:txBody>
          <a:bodyPr/>
          <a:lstStyle>
            <a:lvl1pPr>
              <a:defRPr>
                <a:latin typeface="+mj-lt"/>
                <a:ea typeface="+mj-ea"/>
                <a:cs typeface="+mj-cs"/>
                <a:sym typeface="Book Antiqua"/>
              </a:defRPr>
            </a:lvl1pPr>
          </a:lstStyle>
          <a:p>
            <a:pPr/>
            <a:r>
              <a:t>Texte du titre</a:t>
            </a:r>
          </a:p>
        </p:txBody>
      </p:sp>
      <p:sp>
        <p:nvSpPr>
          <p:cNvPr id="63" name="Texte niveau 1…"/>
          <p:cNvSpPr txBox="1"/>
          <p:nvPr>
            <p:ph type="body" sz="half" idx="1"/>
          </p:nvPr>
        </p:nvSpPr>
        <p:spPr>
          <a:xfrm>
            <a:off x="355600" y="2984500"/>
            <a:ext cx="5816600" cy="6324600"/>
          </a:xfrm>
          <a:prstGeom prst="rect">
            <a:avLst/>
          </a:prstGeom>
        </p:spPr>
        <p:txBody>
          <a:bodyPr anchor="ctr"/>
          <a:lstStyle>
            <a:lvl1pPr marL="355600" indent="-355600"/>
            <a:lvl2pPr marL="736600" indent="-355600">
              <a:spcBef>
                <a:spcPts val="1200"/>
              </a:spcBef>
              <a:buChar char="✤"/>
              <a:defRPr b="1" sz="2800"/>
            </a:lvl2pPr>
            <a:lvl3pPr marL="1117600" indent="-355600">
              <a:spcBef>
                <a:spcPts val="1200"/>
              </a:spcBef>
              <a:buChar char="✤"/>
              <a:defRPr b="1" sz="2800"/>
            </a:lvl3pPr>
            <a:lvl4pPr marL="1498600" indent="-355600">
              <a:spcBef>
                <a:spcPts val="1200"/>
              </a:spcBef>
              <a:buSzPct val="70000"/>
              <a:buChar char="✤"/>
              <a:defRPr b="1" sz="2800"/>
            </a:lvl4pPr>
            <a:lvl5pPr marL="1879600" indent="-355600">
              <a:spcBef>
                <a:spcPts val="1200"/>
              </a:spcBef>
              <a:buSzPct val="70000"/>
              <a:buChar char="✤"/>
              <a:defRPr b="1" sz="2800"/>
            </a:lvl5pPr>
          </a:lstStyle>
          <a:p>
            <a:pPr/>
            <a:r>
              <a:t>Texte niveau 1</a:t>
            </a:r>
          </a:p>
          <a:p>
            <a:pPr lvl="1"/>
            <a:r>
              <a:t>Texte niveau 2</a:t>
            </a:r>
          </a:p>
          <a:p>
            <a:pPr lvl="2"/>
            <a:r>
              <a:t>Texte niveau 3</a:t>
            </a:r>
          </a:p>
          <a:p>
            <a:pPr lvl="3"/>
            <a:r>
              <a:t>Texte niveau 4</a:t>
            </a:r>
          </a:p>
          <a:p>
            <a:pPr lvl="4"/>
            <a:r>
              <a:t>Texte niveau 5</a:t>
            </a:r>
          </a:p>
        </p:txBody>
      </p:sp>
      <p:sp>
        <p:nvSpPr>
          <p:cNvPr id="64" name="Numéro de diapositive"/>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71" name="Texte niveau 1…"/>
          <p:cNvSpPr txBox="1"/>
          <p:nvPr>
            <p:ph type="body" idx="1"/>
          </p:nvPr>
        </p:nvSpPr>
        <p:spPr>
          <a:xfrm>
            <a:off x="355600" y="1479550"/>
            <a:ext cx="12293600" cy="7829550"/>
          </a:xfrm>
          <a:prstGeom prst="rect">
            <a:avLst/>
          </a:prstGeom>
        </p:spPr>
        <p:txBody>
          <a:bodyPr anchor="ctr"/>
          <a:lstStyle>
            <a:lvl1pPr marL="689428" indent="-689428">
              <a:spcBef>
                <a:spcPts val="4200"/>
              </a:spcBef>
              <a:defRPr b="0" sz="3800"/>
            </a:lvl1pPr>
            <a:lvl2pPr marL="1016000" indent="-508000">
              <a:spcBef>
                <a:spcPts val="4200"/>
              </a:spcBef>
              <a:buChar char="✤"/>
              <a:defRPr sz="3800"/>
            </a:lvl2pPr>
            <a:lvl3pPr marL="1524000" indent="-508000">
              <a:spcBef>
                <a:spcPts val="4200"/>
              </a:spcBef>
              <a:buChar char="✤"/>
              <a:defRPr sz="3800"/>
            </a:lvl3pPr>
            <a:lvl4pPr marL="2032000" indent="-508000">
              <a:spcBef>
                <a:spcPts val="4200"/>
              </a:spcBef>
              <a:buSzPct val="70000"/>
              <a:buChar char="✤"/>
              <a:defRPr sz="3800"/>
            </a:lvl4pPr>
            <a:lvl5pPr marL="2540000" indent="-508000">
              <a:spcBef>
                <a:spcPts val="4200"/>
              </a:spcBef>
              <a:buSzPct val="70000"/>
              <a:buChar char="✤"/>
              <a:defRPr sz="3800"/>
            </a:lvl5pPr>
          </a:lstStyle>
          <a:p>
            <a:pPr/>
            <a:r>
              <a:t>Texte niveau 1</a:t>
            </a:r>
          </a:p>
          <a:p>
            <a:pPr lvl="1"/>
            <a:r>
              <a:t>Texte niveau 2</a:t>
            </a:r>
          </a:p>
          <a:p>
            <a:pPr lvl="2"/>
            <a:r>
              <a:t>Texte niveau 3</a:t>
            </a:r>
          </a:p>
          <a:p>
            <a:pPr lvl="3"/>
            <a:r>
              <a:t>Texte niveau 4</a:t>
            </a:r>
          </a:p>
          <a:p>
            <a:pPr lvl="4"/>
            <a:r>
              <a:t>Texte niveau 5</a:t>
            </a:r>
          </a:p>
        </p:txBody>
      </p:sp>
      <p:sp>
        <p:nvSpPr>
          <p:cNvPr id="72" name="Texte du titre"/>
          <p:cNvSpPr txBox="1"/>
          <p:nvPr>
            <p:ph type="title"/>
          </p:nvPr>
        </p:nvSpPr>
        <p:spPr>
          <a:prstGeom prst="rect">
            <a:avLst/>
          </a:prstGeom>
        </p:spPr>
        <p:txBody>
          <a:bodyPr/>
          <a:lstStyle>
            <a:lvl1pPr>
              <a:defRPr>
                <a:latin typeface="+mj-lt"/>
                <a:ea typeface="+mj-ea"/>
                <a:cs typeface="+mj-cs"/>
                <a:sym typeface="Book Antiqua"/>
              </a:defRPr>
            </a:lvl1pPr>
          </a:lstStyle>
          <a:p>
            <a:pPr/>
            <a:r>
              <a:t>Texte du titre</a:t>
            </a:r>
          </a:p>
        </p:txBody>
      </p:sp>
      <p:sp>
        <p:nvSpPr>
          <p:cNvPr id="73" name="Texte du sous-titre"/>
          <p:cNvSpPr txBox="1"/>
          <p:nvPr>
            <p:ph type="body" sz="quarter" idx="21"/>
          </p:nvPr>
        </p:nvSpPr>
        <p:spPr>
          <a:xfrm>
            <a:off x="355600" y="696593"/>
            <a:ext cx="12293600" cy="694185"/>
          </a:xfrm>
          <a:prstGeom prst="rect">
            <a:avLst/>
          </a:prstGeom>
        </p:spPr>
        <p:txBody>
          <a:bodyPr anchor="ctr"/>
          <a:lstStyle>
            <a:lvl1pPr marL="0" indent="0">
              <a:spcBef>
                <a:spcPts val="1000"/>
              </a:spcBef>
              <a:buClrTx/>
              <a:buSzTx/>
              <a:buFontTx/>
              <a:buNone/>
              <a:defRPr b="0" i="1" sz="2400">
                <a:solidFill>
                  <a:srgbClr val="665AB7"/>
                </a:solidFill>
                <a:latin typeface="Avenir Next Demi Bold"/>
                <a:ea typeface="Avenir Next Demi Bold"/>
                <a:cs typeface="Avenir Next Demi Bold"/>
                <a:sym typeface="Avenir Next Demi Bold"/>
              </a:defRPr>
            </a:lvl1pPr>
          </a:lstStyle>
          <a:p>
            <a:pPr/>
            <a:r>
              <a:t>Texte du sous-titre</a:t>
            </a:r>
          </a:p>
        </p:txBody>
      </p:sp>
      <p:sp>
        <p:nvSpPr>
          <p:cNvPr id="74" name="Numéro de diapositive"/>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1" name="Image"/>
          <p:cNvSpPr/>
          <p:nvPr>
            <p:ph type="pic" sz="half" idx="21"/>
          </p:nvPr>
        </p:nvSpPr>
        <p:spPr>
          <a:xfrm>
            <a:off x="6502400" y="4406900"/>
            <a:ext cx="6121401" cy="5181123"/>
          </a:xfrm>
          <a:prstGeom prst="rect">
            <a:avLst/>
          </a:prstGeom>
        </p:spPr>
        <p:txBody>
          <a:bodyPr lIns="91439" tIns="45719" rIns="91439" bIns="45719">
            <a:noAutofit/>
          </a:bodyPr>
          <a:lstStyle/>
          <a:p>
            <a:pPr/>
          </a:p>
        </p:txBody>
      </p:sp>
      <p:sp>
        <p:nvSpPr>
          <p:cNvPr id="82" name="Image"/>
          <p:cNvSpPr/>
          <p:nvPr>
            <p:ph type="pic" idx="22"/>
          </p:nvPr>
        </p:nvSpPr>
        <p:spPr>
          <a:xfrm>
            <a:off x="-2387600" y="444500"/>
            <a:ext cx="11633200" cy="8724900"/>
          </a:xfrm>
          <a:prstGeom prst="rect">
            <a:avLst/>
          </a:prstGeom>
        </p:spPr>
        <p:txBody>
          <a:bodyPr lIns="91439" tIns="45719" rIns="91439" bIns="45719">
            <a:noAutofit/>
          </a:bodyPr>
          <a:lstStyle/>
          <a:p>
            <a:pPr/>
          </a:p>
        </p:txBody>
      </p:sp>
      <p:sp>
        <p:nvSpPr>
          <p:cNvPr id="83" name="Image"/>
          <p:cNvSpPr/>
          <p:nvPr>
            <p:ph type="pic" sz="half" idx="23"/>
          </p:nvPr>
        </p:nvSpPr>
        <p:spPr>
          <a:xfrm>
            <a:off x="6502400" y="431800"/>
            <a:ext cx="6121401" cy="4372125"/>
          </a:xfrm>
          <a:prstGeom prst="rect">
            <a:avLst/>
          </a:prstGeom>
        </p:spPr>
        <p:txBody>
          <a:bodyPr lIns="91439" tIns="45719" rIns="91439" bIns="45719">
            <a:noAutofit/>
          </a:bodyPr>
          <a:lstStyle/>
          <a:p>
            <a:pPr/>
          </a:p>
        </p:txBody>
      </p:sp>
      <p:sp>
        <p:nvSpPr>
          <p:cNvPr id="84" name="Numéro de diapositive"/>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itation">
    <p:spTree>
      <p:nvGrpSpPr>
        <p:cNvPr id="1" name=""/>
        <p:cNvGrpSpPr/>
        <p:nvPr/>
      </p:nvGrpSpPr>
      <p:grpSpPr>
        <a:xfrm>
          <a:off x="0" y="0"/>
          <a:ext cx="0" cy="0"/>
          <a:chOff x="0" y="0"/>
          <a:chExt cx="0" cy="0"/>
        </a:xfrm>
      </p:grpSpPr>
      <p:sp>
        <p:nvSpPr>
          <p:cNvPr id="91" name="« Saisissez une citation ici. »"/>
          <p:cNvSpPr/>
          <p:nvPr>
            <p:ph type="body" sz="quarter" idx="21"/>
          </p:nvPr>
        </p:nvSpPr>
        <p:spPr>
          <a:xfrm>
            <a:off x="1270000" y="4305300"/>
            <a:ext cx="10464800" cy="609600"/>
          </a:xfrm>
          <a:prstGeom prst="rect">
            <a:avLst/>
          </a:prstGeom>
        </p:spPr>
        <p:txBody>
          <a:bodyPr anchor="ctr">
            <a:spAutoFit/>
          </a:bodyPr>
          <a:lstStyle>
            <a:lvl1pPr marL="0" indent="0" algn="ctr">
              <a:spcBef>
                <a:spcPts val="3800"/>
              </a:spcBef>
              <a:buClrTx/>
              <a:buSzTx/>
              <a:buFontTx/>
              <a:buNone/>
              <a:defRPr b="0" sz="3000"/>
            </a:lvl1pPr>
          </a:lstStyle>
          <a:p>
            <a:pPr/>
            <a:r>
              <a:t>« Saisissez une citation ici. » </a:t>
            </a:r>
          </a:p>
        </p:txBody>
      </p:sp>
      <p:sp>
        <p:nvSpPr>
          <p:cNvPr id="92" name="-Gilles Allain"/>
          <p:cNvSpPr/>
          <p:nvPr>
            <p:ph type="body" sz="quarter" idx="22"/>
          </p:nvPr>
        </p:nvSpPr>
        <p:spPr>
          <a:xfrm>
            <a:off x="1270000" y="6362700"/>
            <a:ext cx="10464800" cy="609600"/>
          </a:xfrm>
          <a:prstGeom prst="rect">
            <a:avLst/>
          </a:prstGeom>
        </p:spPr>
        <p:txBody>
          <a:bodyPr>
            <a:spAutoFit/>
          </a:bodyPr>
          <a:lstStyle>
            <a:lvl1pPr marL="0" indent="0" algn="ctr">
              <a:buClrTx/>
              <a:buSzTx/>
              <a:buFontTx/>
              <a:buNone/>
              <a:defRPr b="0" i="1" sz="3000">
                <a:solidFill>
                  <a:srgbClr val="5C86B9"/>
                </a:solidFill>
              </a:defRPr>
            </a:lvl1pPr>
          </a:lstStyle>
          <a:p>
            <a:pPr/>
            <a:r>
              <a:t>-Gilles Allain</a:t>
            </a:r>
          </a:p>
        </p:txBody>
      </p:sp>
      <p:sp>
        <p:nvSpPr>
          <p:cNvPr id="93" name="Numéro de diapositive"/>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0" name="01"/>
          <p:cNvSpPr/>
          <p:nvPr/>
        </p:nvSpPr>
        <p:spPr>
          <a:xfrm>
            <a:off x="12331700" y="9220200"/>
            <a:ext cx="317500" cy="355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spcBef>
                <a:spcPts val="0"/>
              </a:spcBef>
              <a:defRPr i="0" sz="1600">
                <a:solidFill>
                  <a:srgbClr val="FFFFFF"/>
                </a:solidFill>
                <a:effectLst>
                  <a:outerShdw sx="100000" sy="100000" kx="0" ky="0" algn="b" rotWithShape="0" blurRad="38100" dist="15537" dir="5392174">
                    <a:srgbClr val="000000">
                      <a:alpha val="78421"/>
                    </a:srgbClr>
                  </a:outerShdw>
                </a:effectLst>
                <a:latin typeface="+mj-lt"/>
                <a:ea typeface="+mj-ea"/>
                <a:cs typeface="+mj-cs"/>
                <a:sym typeface="Book Antiqua"/>
              </a:defRPr>
            </a:lvl1pPr>
          </a:lstStyle>
          <a:p>
            <a:pPr/>
            <a:r>
              <a:t>01</a:t>
            </a:r>
          </a:p>
        </p:txBody>
      </p:sp>
      <p:sp>
        <p:nvSpPr>
          <p:cNvPr id="101" name="Image"/>
          <p:cNvSpPr/>
          <p:nvPr>
            <p:ph type="pic" idx="21"/>
          </p:nvPr>
        </p:nvSpPr>
        <p:spPr>
          <a:xfrm>
            <a:off x="-342900" y="0"/>
            <a:ext cx="13655989" cy="9753600"/>
          </a:xfrm>
          <a:prstGeom prst="rect">
            <a:avLst/>
          </a:prstGeom>
        </p:spPr>
        <p:txBody>
          <a:bodyPr lIns="91439" tIns="45719" rIns="91439" bIns="45719">
            <a:noAutofit/>
          </a:bodyPr>
          <a:lstStyle/>
          <a:p>
            <a:pPr/>
          </a:p>
        </p:txBody>
      </p:sp>
      <p:sp>
        <p:nvSpPr>
          <p:cNvPr id="102" name="Numéro de diapositive"/>
          <p:cNvSpPr txBox="1"/>
          <p:nvPr>
            <p:ph type="sldNum" sz="quarter" idx="2"/>
          </p:nvPr>
        </p:nvSpPr>
        <p:spPr>
          <a:prstGeom prst="rect">
            <a:avLst/>
          </a:prstGeom>
        </p:spPr>
        <p:txBody>
          <a:bodyPr/>
          <a:lstStyle>
            <a:lvl1pPr>
              <a:defRPr>
                <a:solidFill>
                  <a:srgbClr val="32486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0EDE8"/>
        </a:solidFill>
      </p:bgPr>
    </p:bg>
    <p:spTree>
      <p:nvGrpSpPr>
        <p:cNvPr id="1" name=""/>
        <p:cNvGrpSpPr/>
        <p:nvPr/>
      </p:nvGrpSpPr>
      <p:grpSpPr>
        <a:xfrm>
          <a:off x="0" y="0"/>
          <a:ext cx="0" cy="0"/>
          <a:chOff x="0" y="0"/>
          <a:chExt cx="0" cy="0"/>
        </a:xfrm>
      </p:grpSpPr>
      <p:sp>
        <p:nvSpPr>
          <p:cNvPr id="2" name="Texte du titre"/>
          <p:cNvSpPr txBox="1"/>
          <p:nvPr>
            <p:ph type="title"/>
          </p:nvPr>
        </p:nvSpPr>
        <p:spPr>
          <a:xfrm>
            <a:off x="355600" y="25400"/>
            <a:ext cx="12293600" cy="6941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3" name="Texte niveau 1…"/>
          <p:cNvSpPr txBox="1"/>
          <p:nvPr>
            <p:ph type="body" idx="1"/>
          </p:nvPr>
        </p:nvSpPr>
        <p:spPr>
          <a:xfrm>
            <a:off x="355600" y="1685974"/>
            <a:ext cx="12293600" cy="74453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2pPr marL="660400" indent="-304800">
              <a:spcBef>
                <a:spcPts val="800"/>
              </a:spcBef>
              <a:buChar char="★"/>
              <a:defRPr b="0" sz="2400"/>
            </a:lvl2pPr>
            <a:lvl3pPr marL="965200" indent="-304800">
              <a:spcBef>
                <a:spcPts val="600"/>
              </a:spcBef>
              <a:buChar char="•"/>
              <a:defRPr b="0" sz="2200"/>
            </a:lvl3pPr>
            <a:lvl4pPr marL="1270000" indent="-304800">
              <a:spcBef>
                <a:spcPts val="600"/>
              </a:spcBef>
              <a:buSzPct val="65000"/>
              <a:buChar char="✴"/>
              <a:defRPr b="0" sz="2000"/>
            </a:lvl4pPr>
            <a:lvl5pPr marL="1574800" indent="-304800">
              <a:spcBef>
                <a:spcPts val="600"/>
              </a:spcBef>
              <a:buSzPct val="60000"/>
              <a:buChar char="✴"/>
              <a:defRPr b="0" sz="1800"/>
            </a:lvl5p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12331700" y="9220200"/>
            <a:ext cx="317500" cy="355600"/>
          </a:xfrm>
          <a:prstGeom prst="rect">
            <a:avLst/>
          </a:prstGeom>
          <a:ln w="12700">
            <a:miter lim="400000"/>
          </a:ln>
        </p:spPr>
        <p:txBody>
          <a:bodyPr wrap="none" lIns="50800" tIns="50800" rIns="50800" bIns="50800">
            <a:normAutofit fontScale="100000" lnSpcReduction="0"/>
          </a:bodyPr>
          <a:lstStyle>
            <a:lvl1pPr algn="ctr">
              <a:spcBef>
                <a:spcPts val="0"/>
              </a:spcBef>
              <a:defRPr i="0" sz="1600">
                <a:solidFill>
                  <a:schemeClr val="accent1">
                    <a:hueOff val="54751"/>
                    <a:satOff val="-1697"/>
                    <a:lumOff val="-18038"/>
                  </a:schemeClr>
                </a:solidFill>
                <a:latin typeface="+mj-lt"/>
                <a:ea typeface="+mj-ea"/>
                <a:cs typeface="+mj-cs"/>
                <a:sym typeface="Book Antiqua"/>
              </a:defRPr>
            </a:lvl1pPr>
          </a:lstStyle>
          <a:p>
            <a:pPr/>
            <a:fld id="{86CB4B4D-7CA3-9044-876B-883B54F8677D}" type="slidenum"/>
          </a:p>
        </p:txBody>
      </p:sp>
      <p:sp>
        <p:nvSpPr>
          <p:cNvPr id="5" name="Losange"/>
          <p:cNvSpPr/>
          <p:nvPr/>
        </p:nvSpPr>
        <p:spPr>
          <a:xfrm>
            <a:off x="406400" y="14351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
        <p:nvSpPr>
          <p:cNvPr id="6" name="Losange"/>
          <p:cNvSpPr/>
          <p:nvPr/>
        </p:nvSpPr>
        <p:spPr>
          <a:xfrm>
            <a:off x="406400" y="1485900"/>
            <a:ext cx="12192001" cy="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i="0" sz="1200">
                <a:solidFill>
                  <a:srgbClr val="000000"/>
                </a:solidFill>
                <a:latin typeface="Helvetica"/>
                <a:ea typeface="Helvetica"/>
                <a:cs typeface="Helvetica"/>
                <a:sym typeface="Helvetica"/>
              </a:defRPr>
            </a:pP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584200" latinLnBrk="0">
        <a:lnSpc>
          <a:spcPct val="100000"/>
        </a:lnSpc>
        <a:spcBef>
          <a:spcPts val="0"/>
        </a:spcBef>
        <a:spcAft>
          <a:spcPts val="0"/>
        </a:spcAft>
        <a:buClrTx/>
        <a:buSzTx/>
        <a:buFontTx/>
        <a:buNone/>
        <a:tabLst/>
        <a:defRPr b="1" baseline="0" cap="none" i="1" spc="-91" strike="noStrike" sz="4600" u="none">
          <a:solidFill>
            <a:srgbClr val="7F7C78"/>
          </a:solidFill>
          <a:uFillTx/>
          <a:latin typeface="Avenir Next Regular"/>
          <a:ea typeface="Avenir Next Regular"/>
          <a:cs typeface="Avenir Next Regular"/>
          <a:sym typeface="Avenir Next Regular"/>
        </a:defRPr>
      </a:lvl1pPr>
      <a:lvl2pPr marL="0" marR="0" indent="228600" algn="l" defTabSz="584200" latinLnBrk="0">
        <a:lnSpc>
          <a:spcPct val="100000"/>
        </a:lnSpc>
        <a:spcBef>
          <a:spcPts val="0"/>
        </a:spcBef>
        <a:spcAft>
          <a:spcPts val="0"/>
        </a:spcAft>
        <a:buClrTx/>
        <a:buSzTx/>
        <a:buFontTx/>
        <a:buNone/>
        <a:tabLst/>
        <a:defRPr b="1" baseline="0" cap="none" i="1" spc="-91" strike="noStrike" sz="4600" u="none">
          <a:solidFill>
            <a:srgbClr val="7F7C78"/>
          </a:solidFill>
          <a:uFillTx/>
          <a:latin typeface="Avenir Next Regular"/>
          <a:ea typeface="Avenir Next Regular"/>
          <a:cs typeface="Avenir Next Regular"/>
          <a:sym typeface="Avenir Next Regular"/>
        </a:defRPr>
      </a:lvl2pPr>
      <a:lvl3pPr marL="0" marR="0" indent="457200" algn="l" defTabSz="584200" latinLnBrk="0">
        <a:lnSpc>
          <a:spcPct val="100000"/>
        </a:lnSpc>
        <a:spcBef>
          <a:spcPts val="0"/>
        </a:spcBef>
        <a:spcAft>
          <a:spcPts val="0"/>
        </a:spcAft>
        <a:buClrTx/>
        <a:buSzTx/>
        <a:buFontTx/>
        <a:buNone/>
        <a:tabLst/>
        <a:defRPr b="1" baseline="0" cap="none" i="1" spc="-91" strike="noStrike" sz="4600" u="none">
          <a:solidFill>
            <a:srgbClr val="7F7C78"/>
          </a:solidFill>
          <a:uFillTx/>
          <a:latin typeface="Avenir Next Regular"/>
          <a:ea typeface="Avenir Next Regular"/>
          <a:cs typeface="Avenir Next Regular"/>
          <a:sym typeface="Avenir Next Regular"/>
        </a:defRPr>
      </a:lvl3pPr>
      <a:lvl4pPr marL="0" marR="0" indent="685800" algn="l" defTabSz="584200" latinLnBrk="0">
        <a:lnSpc>
          <a:spcPct val="100000"/>
        </a:lnSpc>
        <a:spcBef>
          <a:spcPts val="0"/>
        </a:spcBef>
        <a:spcAft>
          <a:spcPts val="0"/>
        </a:spcAft>
        <a:buClrTx/>
        <a:buSzTx/>
        <a:buFontTx/>
        <a:buNone/>
        <a:tabLst/>
        <a:defRPr b="1" baseline="0" cap="none" i="1" spc="-91" strike="noStrike" sz="4600" u="none">
          <a:solidFill>
            <a:srgbClr val="7F7C78"/>
          </a:solidFill>
          <a:uFillTx/>
          <a:latin typeface="Avenir Next Regular"/>
          <a:ea typeface="Avenir Next Regular"/>
          <a:cs typeface="Avenir Next Regular"/>
          <a:sym typeface="Avenir Next Regular"/>
        </a:defRPr>
      </a:lvl4pPr>
      <a:lvl5pPr marL="0" marR="0" indent="914400" algn="l" defTabSz="584200" latinLnBrk="0">
        <a:lnSpc>
          <a:spcPct val="100000"/>
        </a:lnSpc>
        <a:spcBef>
          <a:spcPts val="0"/>
        </a:spcBef>
        <a:spcAft>
          <a:spcPts val="0"/>
        </a:spcAft>
        <a:buClrTx/>
        <a:buSzTx/>
        <a:buFontTx/>
        <a:buNone/>
        <a:tabLst/>
        <a:defRPr b="1" baseline="0" cap="none" i="1" spc="-91" strike="noStrike" sz="4600" u="none">
          <a:solidFill>
            <a:srgbClr val="7F7C78"/>
          </a:solidFill>
          <a:uFillTx/>
          <a:latin typeface="Avenir Next Regular"/>
          <a:ea typeface="Avenir Next Regular"/>
          <a:cs typeface="Avenir Next Regular"/>
          <a:sym typeface="Avenir Next Regular"/>
        </a:defRPr>
      </a:lvl5pPr>
      <a:lvl6pPr marL="0" marR="0" indent="1143000" algn="l" defTabSz="584200" latinLnBrk="0">
        <a:lnSpc>
          <a:spcPct val="100000"/>
        </a:lnSpc>
        <a:spcBef>
          <a:spcPts val="0"/>
        </a:spcBef>
        <a:spcAft>
          <a:spcPts val="0"/>
        </a:spcAft>
        <a:buClrTx/>
        <a:buSzTx/>
        <a:buFontTx/>
        <a:buNone/>
        <a:tabLst/>
        <a:defRPr b="1" baseline="0" cap="none" i="1" spc="-91" strike="noStrike" sz="4600" u="none">
          <a:solidFill>
            <a:srgbClr val="7F7C78"/>
          </a:solidFill>
          <a:uFillTx/>
          <a:latin typeface="Avenir Next Regular"/>
          <a:ea typeface="Avenir Next Regular"/>
          <a:cs typeface="Avenir Next Regular"/>
          <a:sym typeface="Avenir Next Regular"/>
        </a:defRPr>
      </a:lvl6pPr>
      <a:lvl7pPr marL="0" marR="0" indent="1371600" algn="l" defTabSz="584200" latinLnBrk="0">
        <a:lnSpc>
          <a:spcPct val="100000"/>
        </a:lnSpc>
        <a:spcBef>
          <a:spcPts val="0"/>
        </a:spcBef>
        <a:spcAft>
          <a:spcPts val="0"/>
        </a:spcAft>
        <a:buClrTx/>
        <a:buSzTx/>
        <a:buFontTx/>
        <a:buNone/>
        <a:tabLst/>
        <a:defRPr b="1" baseline="0" cap="none" i="1" spc="-91" strike="noStrike" sz="4600" u="none">
          <a:solidFill>
            <a:srgbClr val="7F7C78"/>
          </a:solidFill>
          <a:uFillTx/>
          <a:latin typeface="Avenir Next Regular"/>
          <a:ea typeface="Avenir Next Regular"/>
          <a:cs typeface="Avenir Next Regular"/>
          <a:sym typeface="Avenir Next Regular"/>
        </a:defRPr>
      </a:lvl7pPr>
      <a:lvl8pPr marL="0" marR="0" indent="1600200" algn="l" defTabSz="584200" latinLnBrk="0">
        <a:lnSpc>
          <a:spcPct val="100000"/>
        </a:lnSpc>
        <a:spcBef>
          <a:spcPts val="0"/>
        </a:spcBef>
        <a:spcAft>
          <a:spcPts val="0"/>
        </a:spcAft>
        <a:buClrTx/>
        <a:buSzTx/>
        <a:buFontTx/>
        <a:buNone/>
        <a:tabLst/>
        <a:defRPr b="1" baseline="0" cap="none" i="1" spc="-91" strike="noStrike" sz="4600" u="none">
          <a:solidFill>
            <a:srgbClr val="7F7C78"/>
          </a:solidFill>
          <a:uFillTx/>
          <a:latin typeface="Avenir Next Regular"/>
          <a:ea typeface="Avenir Next Regular"/>
          <a:cs typeface="Avenir Next Regular"/>
          <a:sym typeface="Avenir Next Regular"/>
        </a:defRPr>
      </a:lvl8pPr>
      <a:lvl9pPr marL="0" marR="0" indent="1828800" algn="l" defTabSz="584200" latinLnBrk="0">
        <a:lnSpc>
          <a:spcPct val="100000"/>
        </a:lnSpc>
        <a:spcBef>
          <a:spcPts val="0"/>
        </a:spcBef>
        <a:spcAft>
          <a:spcPts val="0"/>
        </a:spcAft>
        <a:buClrTx/>
        <a:buSzTx/>
        <a:buFontTx/>
        <a:buNone/>
        <a:tabLst/>
        <a:defRPr b="1" baseline="0" cap="none" i="1" spc="-91" strike="noStrike" sz="4600" u="none">
          <a:solidFill>
            <a:srgbClr val="7F7C78"/>
          </a:solidFill>
          <a:uFillTx/>
          <a:latin typeface="Avenir Next Regular"/>
          <a:ea typeface="Avenir Next Regular"/>
          <a:cs typeface="Avenir Next Regular"/>
          <a:sym typeface="Avenir Next Regular"/>
        </a:defRPr>
      </a:lvl9pPr>
    </p:titleStyle>
    <p:bodyStyle>
      <a:lvl1pPr marL="507999" marR="0" indent="-507999" algn="l" defTabSz="584200" rtl="0" latinLnBrk="0">
        <a:lnSpc>
          <a:spcPct val="100000"/>
        </a:lnSpc>
        <a:spcBef>
          <a:spcPts val="1200"/>
        </a:spcBef>
        <a:spcAft>
          <a:spcPts val="0"/>
        </a:spcAft>
        <a:buClr>
          <a:srgbClr val="991200"/>
        </a:buClr>
        <a:buSzPct val="70000"/>
        <a:buFont typeface="Zapf Dingbats"/>
        <a:buChar char="✤"/>
        <a:tabLst/>
        <a:defRPr b="1" baseline="0" cap="none" i="0" spc="0" strike="noStrike" sz="2800" u="none">
          <a:solidFill>
            <a:srgbClr val="000000"/>
          </a:solidFill>
          <a:uFillTx/>
          <a:latin typeface="+mj-lt"/>
          <a:ea typeface="+mj-ea"/>
          <a:cs typeface="+mj-cs"/>
          <a:sym typeface="Book Antiqua"/>
        </a:defRPr>
      </a:lvl1pPr>
      <a:lvl2pPr marL="882315" marR="0" indent="-374315" algn="l" defTabSz="584200" rtl="0" latinLnBrk="0">
        <a:lnSpc>
          <a:spcPct val="100000"/>
        </a:lnSpc>
        <a:spcBef>
          <a:spcPts val="1200"/>
        </a:spcBef>
        <a:spcAft>
          <a:spcPts val="0"/>
        </a:spcAft>
        <a:buClr>
          <a:srgbClr val="991200"/>
        </a:buClr>
        <a:buSzPct val="70000"/>
        <a:buFont typeface="Zapf Dingbats"/>
        <a:buChar char="✤"/>
        <a:tabLst/>
        <a:defRPr b="1" baseline="0" cap="none" i="0" spc="0" strike="noStrike" sz="2800" u="none">
          <a:solidFill>
            <a:srgbClr val="000000"/>
          </a:solidFill>
          <a:uFillTx/>
          <a:latin typeface="+mj-lt"/>
          <a:ea typeface="+mj-ea"/>
          <a:cs typeface="+mj-cs"/>
          <a:sym typeface="Book Antiqua"/>
        </a:defRPr>
      </a:lvl2pPr>
      <a:lvl3pPr marL="1390315" marR="0" indent="-374315" algn="l" defTabSz="584200" rtl="0" latinLnBrk="0">
        <a:lnSpc>
          <a:spcPct val="100000"/>
        </a:lnSpc>
        <a:spcBef>
          <a:spcPts val="1200"/>
        </a:spcBef>
        <a:spcAft>
          <a:spcPts val="0"/>
        </a:spcAft>
        <a:buClr>
          <a:srgbClr val="991200"/>
        </a:buClr>
        <a:buSzPct val="70000"/>
        <a:buFont typeface="Zapf Dingbats"/>
        <a:buChar char="✤"/>
        <a:tabLst/>
        <a:defRPr b="1" baseline="0" cap="none" i="0" spc="0" strike="noStrike" sz="2800" u="none">
          <a:solidFill>
            <a:srgbClr val="000000"/>
          </a:solidFill>
          <a:uFillTx/>
          <a:latin typeface="+mj-lt"/>
          <a:ea typeface="+mj-ea"/>
          <a:cs typeface="+mj-cs"/>
          <a:sym typeface="Book Antiqua"/>
        </a:defRPr>
      </a:lvl3pPr>
      <a:lvl4pPr marL="1898315" marR="0" indent="-374315" algn="l" defTabSz="584200" rtl="0" latinLnBrk="0">
        <a:lnSpc>
          <a:spcPct val="100000"/>
        </a:lnSpc>
        <a:spcBef>
          <a:spcPts val="1200"/>
        </a:spcBef>
        <a:spcAft>
          <a:spcPts val="0"/>
        </a:spcAft>
        <a:buClr>
          <a:srgbClr val="991200"/>
        </a:buClr>
        <a:buSzPct val="70000"/>
        <a:buFont typeface="Zapf Dingbats"/>
        <a:buChar char="✤"/>
        <a:tabLst/>
        <a:defRPr b="1" baseline="0" cap="none" i="0" spc="0" strike="noStrike" sz="2800" u="none">
          <a:solidFill>
            <a:srgbClr val="000000"/>
          </a:solidFill>
          <a:uFillTx/>
          <a:latin typeface="+mj-lt"/>
          <a:ea typeface="+mj-ea"/>
          <a:cs typeface="+mj-cs"/>
          <a:sym typeface="Book Antiqua"/>
        </a:defRPr>
      </a:lvl4pPr>
      <a:lvl5pPr marL="2406315" marR="0" indent="-374315" algn="l" defTabSz="584200" rtl="0" latinLnBrk="0">
        <a:lnSpc>
          <a:spcPct val="100000"/>
        </a:lnSpc>
        <a:spcBef>
          <a:spcPts val="1200"/>
        </a:spcBef>
        <a:spcAft>
          <a:spcPts val="0"/>
        </a:spcAft>
        <a:buClr>
          <a:srgbClr val="991200"/>
        </a:buClr>
        <a:buSzPct val="70000"/>
        <a:buFont typeface="Zapf Dingbats"/>
        <a:buChar char="✤"/>
        <a:tabLst/>
        <a:defRPr b="1" baseline="0" cap="none" i="0" spc="0" strike="noStrike" sz="2800" u="none">
          <a:solidFill>
            <a:srgbClr val="000000"/>
          </a:solidFill>
          <a:uFillTx/>
          <a:latin typeface="+mj-lt"/>
          <a:ea typeface="+mj-ea"/>
          <a:cs typeface="+mj-cs"/>
          <a:sym typeface="Book Antiqua"/>
        </a:defRPr>
      </a:lvl5pPr>
      <a:lvl6pPr marL="2914315" marR="0" indent="-374315" algn="l" defTabSz="584200" rtl="0" latinLnBrk="0">
        <a:lnSpc>
          <a:spcPct val="100000"/>
        </a:lnSpc>
        <a:spcBef>
          <a:spcPts val="1200"/>
        </a:spcBef>
        <a:spcAft>
          <a:spcPts val="0"/>
        </a:spcAft>
        <a:buClr>
          <a:srgbClr val="991200"/>
        </a:buClr>
        <a:buSzPct val="70000"/>
        <a:buFont typeface="Zapf Dingbats"/>
        <a:buChar char="✤"/>
        <a:tabLst/>
        <a:defRPr b="1" baseline="0" cap="none" i="0" spc="0" strike="noStrike" sz="2800" u="none">
          <a:solidFill>
            <a:srgbClr val="000000"/>
          </a:solidFill>
          <a:uFillTx/>
          <a:latin typeface="+mj-lt"/>
          <a:ea typeface="+mj-ea"/>
          <a:cs typeface="+mj-cs"/>
          <a:sym typeface="Book Antiqua"/>
        </a:defRPr>
      </a:lvl6pPr>
      <a:lvl7pPr marL="3422315" marR="0" indent="-374315" algn="l" defTabSz="584200" rtl="0" latinLnBrk="0">
        <a:lnSpc>
          <a:spcPct val="100000"/>
        </a:lnSpc>
        <a:spcBef>
          <a:spcPts val="1200"/>
        </a:spcBef>
        <a:spcAft>
          <a:spcPts val="0"/>
        </a:spcAft>
        <a:buClr>
          <a:srgbClr val="991200"/>
        </a:buClr>
        <a:buSzPct val="70000"/>
        <a:buFont typeface="Zapf Dingbats"/>
        <a:buChar char="✤"/>
        <a:tabLst/>
        <a:defRPr b="1" baseline="0" cap="none" i="0" spc="0" strike="noStrike" sz="2800" u="none">
          <a:solidFill>
            <a:srgbClr val="000000"/>
          </a:solidFill>
          <a:uFillTx/>
          <a:latin typeface="+mj-lt"/>
          <a:ea typeface="+mj-ea"/>
          <a:cs typeface="+mj-cs"/>
          <a:sym typeface="Book Antiqua"/>
        </a:defRPr>
      </a:lvl7pPr>
      <a:lvl8pPr marL="3930315" marR="0" indent="-374315" algn="l" defTabSz="584200" rtl="0" latinLnBrk="0">
        <a:lnSpc>
          <a:spcPct val="100000"/>
        </a:lnSpc>
        <a:spcBef>
          <a:spcPts val="1200"/>
        </a:spcBef>
        <a:spcAft>
          <a:spcPts val="0"/>
        </a:spcAft>
        <a:buClr>
          <a:srgbClr val="991200"/>
        </a:buClr>
        <a:buSzPct val="70000"/>
        <a:buFont typeface="Zapf Dingbats"/>
        <a:buChar char="✤"/>
        <a:tabLst/>
        <a:defRPr b="1" baseline="0" cap="none" i="0" spc="0" strike="noStrike" sz="2800" u="none">
          <a:solidFill>
            <a:srgbClr val="000000"/>
          </a:solidFill>
          <a:uFillTx/>
          <a:latin typeface="+mj-lt"/>
          <a:ea typeface="+mj-ea"/>
          <a:cs typeface="+mj-cs"/>
          <a:sym typeface="Book Antiqua"/>
        </a:defRPr>
      </a:lvl8pPr>
      <a:lvl9pPr marL="4438315" marR="0" indent="-374315" algn="l" defTabSz="584200" rtl="0" latinLnBrk="0">
        <a:lnSpc>
          <a:spcPct val="100000"/>
        </a:lnSpc>
        <a:spcBef>
          <a:spcPts val="1200"/>
        </a:spcBef>
        <a:spcAft>
          <a:spcPts val="0"/>
        </a:spcAft>
        <a:buClr>
          <a:srgbClr val="991200"/>
        </a:buClr>
        <a:buSzPct val="70000"/>
        <a:buFont typeface="Zapf Dingbats"/>
        <a:buChar char="✤"/>
        <a:tabLst/>
        <a:defRPr b="1" baseline="0" cap="none" i="0" spc="0" strike="noStrike" sz="2800" u="none">
          <a:solidFill>
            <a:srgbClr val="000000"/>
          </a:solidFill>
          <a:uFillTx/>
          <a:latin typeface="+mj-lt"/>
          <a:ea typeface="+mj-ea"/>
          <a:cs typeface="+mj-cs"/>
          <a:sym typeface="Book Antiqua"/>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Book Antiqua"/>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Book Antiqua"/>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Book Antiqua"/>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Book Antiqua"/>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Book Antiqua"/>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Book Antiqua"/>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Book Antiqua"/>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Book Antiqua"/>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Book Antiqu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francois.lacomme@2isa.net" TargetMode="External"/><Relationship Id="rId4" Type="http://schemas.openxmlformats.org/officeDocument/2006/relationships/hyperlink" Target="http://rsx102.seancetenante.com"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10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10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50.png"/></Relationships>

</file>

<file path=ppt/slides/_rels/slide10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hyperlink" Target="https://moneyradar.org/lexique/blockchain/" TargetMode="External"/><Relationship Id="rId4" Type="http://schemas.openxmlformats.org/officeDocument/2006/relationships/image" Target="../media/image51.png"/></Relationships>

</file>

<file path=ppt/slides/_rels/slide10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hyperlink" Target="https://www.economie.gouv.fr/entreprises/blockchain-definition-avantage-utilisation-application" TargetMode="External"/><Relationship Id="rId4" Type="http://schemas.openxmlformats.org/officeDocument/2006/relationships/hyperlink" Target="https://medium.com/@godefroy.galas/analyse-et-comparaison-des-m%C3%A9canismes-de-consensus-dans-la-blockchain-f91aee511ea3" TargetMode="External"/></Relationships>

</file>

<file path=ppt/slides/_rels/slide10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10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10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s://www.ovhcloud.com/fr/learn/what-is-virtual-server/" TargetMode="External"/><Relationship Id="rId4" Type="http://schemas.openxmlformats.org/officeDocument/2006/relationships/hyperlink" Target="https://www.ovhcloud.com/fr/vps/" TargetMode="External"/><Relationship Id="rId5" Type="http://schemas.openxmlformats.org/officeDocument/2006/relationships/hyperlink" Target="https://www.ionos.fr/serveurs/vps" TargetMode="External"/></Relationships>

</file>

<file path=ppt/slides/_rels/slide10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hyperlink" Target="http://creativecommons.org/licenses/by-sa/3.0" TargetMode="External"/></Relationships>

</file>

<file path=ppt/slides/_rels/slide109.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 Id="rId3" Type="http://schemas.openxmlformats.org/officeDocument/2006/relationships/image" Target="../media/image11.png"/></Relationships>

</file>

<file path=ppt/slides/_rels/slide11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1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1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4.png"/><Relationship Id="rId3" Type="http://schemas.openxmlformats.org/officeDocument/2006/relationships/image" Target="../media/image55.png"/><Relationship Id="rId4" Type="http://schemas.openxmlformats.org/officeDocument/2006/relationships/hyperlink" Target="https://fr.wikipedia.org/wiki/Cloud_computing#/media/File:Cloud_Computing_-_les_diff&#233;rents_mod&#232;les_de_service.svg" TargetMode="External"/></Relationships>

</file>

<file path=ppt/slides/_rels/slide1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6.png"/><Relationship Id="rId3" Type="http://schemas.openxmlformats.org/officeDocument/2006/relationships/image" Target="../media/image57.png"/></Relationships>

</file>

<file path=ppt/slides/_rels/slide1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hyperlink" Target="https://www.ibm.com/cloud/learn/cloud-computing" TargetMode="External"/></Relationships>

</file>

<file path=ppt/slides/_rels/slide11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aws.amazon.com/fr/ec2/" TargetMode="External"/><Relationship Id="rId3" Type="http://schemas.openxmlformats.org/officeDocument/2006/relationships/hyperlink" Target="http://azure.microsoft.com/fr-fr/" TargetMode="External"/><Relationship Id="rId4" Type="http://schemas.openxmlformats.org/officeDocument/2006/relationships/hyperlink" Target="https://cloud.google.com" TargetMode="External"/><Relationship Id="rId5" Type="http://schemas.openxmlformats.org/officeDocument/2006/relationships/hyperlink" Target="https://cloud.google.com/compute/" TargetMode="External"/><Relationship Id="rId6" Type="http://schemas.openxmlformats.org/officeDocument/2006/relationships/hyperlink" Target="https://cloud.google.com/appengine/" TargetMode="External"/><Relationship Id="rId7" Type="http://schemas.openxmlformats.org/officeDocument/2006/relationships/hyperlink" Target="https://gsuite.google.com/intl/fr/" TargetMode="External"/><Relationship Id="rId8" Type="http://schemas.openxmlformats.org/officeDocument/2006/relationships/hyperlink" Target="http://office.microsoft.com/fr-fr/web-apps/" TargetMode="External"/><Relationship Id="rId9" Type="http://schemas.openxmlformats.org/officeDocument/2006/relationships/hyperlink" Target="https://www.hcltechsw.com/wps/portal/products/nd/home" TargetMode="External"/><Relationship Id="rId10" Type="http://schemas.openxmlformats.org/officeDocument/2006/relationships/hyperlink" Target="http://www.openstack.org" TargetMode="External"/><Relationship Id="rId11" Type="http://schemas.openxmlformats.org/officeDocument/2006/relationships/image" Target="../media/image60.png"/><Relationship Id="rId12" Type="http://schemas.openxmlformats.org/officeDocument/2006/relationships/image" Target="../media/image61.png"/></Relationships>

</file>

<file path=ppt/slides/_rels/slide1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hyperlink" Target="https://www.data-infrastructure.eu/" TargetMode="External"/><Relationship Id="rId4" Type="http://schemas.openxmlformats.org/officeDocument/2006/relationships/hyperlink" Target="https://eu-cloud-ai-act.com" TargetMode="External"/></Relationships>

</file>

<file path=ppt/slides/_rels/slide119.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gandi.net" TargetMode="External"/><Relationship Id="rId4" Type="http://schemas.openxmlformats.org/officeDocument/2006/relationships/hyperlink" Target="https://www.ovh.com/fr/domaines/" TargetMode="External"/><Relationship Id="rId5" Type="http://schemas.openxmlformats.org/officeDocument/2006/relationships/hyperlink" Target="https://www.afnic.fr/fr/votre-nom-de-domaine/comment-choisir-et-creer-mon-nom-de-domaine/" TargetMode="External"/></Relationships>

</file>

<file path=ppt/slides/_rels/slide1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2.png"/><Relationship Id="rId3" Type="http://schemas.openxmlformats.org/officeDocument/2006/relationships/image" Target="../media/image63.png"/></Relationships>

</file>

<file path=ppt/slides/_rels/slide1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4.png"/></Relationships>

</file>

<file path=ppt/slides/_rels/slide12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12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12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12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12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5.png"/></Relationships>

</file>

<file path=ppt/slides/_rels/slide12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6.png"/><Relationship Id="rId3" Type="http://schemas.openxmlformats.org/officeDocument/2006/relationships/image" Target="../media/image67.png"/></Relationships>

</file>

<file path=ppt/slides/_rels/slide13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tif"/><Relationship Id="rId3" Type="http://schemas.openxmlformats.org/officeDocument/2006/relationships/image" Target="../media/image8.tif"/><Relationship Id="rId4" Type="http://schemas.openxmlformats.org/officeDocument/2006/relationships/image" Target="../media/image9.tif"/><Relationship Id="rId5" Type="http://schemas.openxmlformats.org/officeDocument/2006/relationships/image" Target="../media/image10.tif"/><Relationship Id="rId6" Type="http://schemas.openxmlformats.org/officeDocument/2006/relationships/image" Target="../media/image11.tif"/></Relationships>

</file>

<file path=ppt/slides/_rels/slide13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hyperlink" Target="https://www.ionos.fr/digitalguide/serveur/know-how/quest-ce-que-le-remote-procedure-call/" TargetMode="External"/><Relationship Id="rId4" Type="http://schemas.openxmlformats.org/officeDocument/2006/relationships/hyperlink" Target="https://www.grpc.io" TargetMode="External"/></Relationships>

</file>

<file path=ppt/slides/_rels/slide13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8.png"/><Relationship Id="rId3" Type="http://schemas.openxmlformats.org/officeDocument/2006/relationships/image" Target="../media/image69.png"/></Relationships>

</file>

<file path=ppt/slides/_rels/slide13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qpid.apache.org/overview.html" TargetMode="External"/></Relationships>

</file>

<file path=ppt/slides/_rels/slide13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hyperlink" Target="http://www-03.ibm.com/software/products/fr/ibm-mq" TargetMode="External"/><Relationship Id="rId4" Type="http://schemas.openxmlformats.org/officeDocument/2006/relationships/hyperlink" Target="https://technet.microsoft.com/fr-fr/library/cc732184.aspx" TargetMode="External"/><Relationship Id="rId5" Type="http://schemas.openxmlformats.org/officeDocument/2006/relationships/hyperlink" Target="https://www.rabbitmq.com" TargetMode="External"/><Relationship Id="rId6" Type="http://schemas.openxmlformats.org/officeDocument/2006/relationships/hyperlink" Target="http://activemq.apache.org/" TargetMode="External"/><Relationship Id="rId7" Type="http://schemas.openxmlformats.org/officeDocument/2006/relationships/hyperlink" Target="http://zeromq.org"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0.png"/></Relationships>

</file>

<file path=ppt/slides/_rels/slide14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cloud.google.com/pubsub/?hl=fr" TargetMode="External"/></Relationships>

</file>

<file path=ppt/slides/_rels/slide14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oasis-open.org" TargetMode="External"/><Relationship Id="rId3" Type="http://schemas.openxmlformats.org/officeDocument/2006/relationships/image" Target="../media/image71.png"/><Relationship Id="rId4" Type="http://schemas.openxmlformats.org/officeDocument/2006/relationships/image" Target="../media/image72.png"/><Relationship Id="rId5" Type="http://schemas.openxmlformats.org/officeDocument/2006/relationships/image" Target="../media/image12.tif"/></Relationships>

</file>

<file path=ppt/slides/_rels/slide14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hive.apache.org" TargetMode="External"/></Relationships>

</file>

<file path=ppt/slides/_rels/slide14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5.jpeg"/></Relationships>

</file>

<file path=ppt/slides/_rels/slide14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hyperlink" Target="https://fr.statista.com/infographie/17800/big-data-evolution-volume-donnees-numeriques-genere-dans-le-monde/" TargetMode="External"/><Relationship Id="rId4" Type="http://schemas.openxmlformats.org/officeDocument/2006/relationships/image" Target="../media/image13.tif"/></Relationships>

</file>

<file path=ppt/slides/_rels/slide14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s>

</file>

<file path=ppt/slides/_rels/slide15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15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ionos.fr/digitalguide/serveur/know-how/le-theoreme-cap-quest-ce-que-cest/" TargetMode="External"/><Relationship Id="rId3" Type="http://schemas.openxmlformats.org/officeDocument/2006/relationships/hyperlink" Target="https://www.ibm.com/fr-fr/think/topics/cap-theorem" TargetMode="External"/><Relationship Id="rId4" Type="http://schemas.openxmlformats.org/officeDocument/2006/relationships/image" Target="../media/image73.png"/></Relationships>

</file>

<file path=ppt/slides/_rels/slide15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datascientest.com/hadoop" TargetMode="External"/><Relationship Id="rId3" Type="http://schemas.openxmlformats.org/officeDocument/2006/relationships/image" Target="../media/image74.png"/></Relationships>

</file>

<file path=ppt/slides/_rels/slide15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4.png"/><Relationship Id="rId3" Type="http://schemas.openxmlformats.org/officeDocument/2006/relationships/image" Target="../media/image14.tif"/></Relationships>

</file>

<file path=ppt/slides/_rels/slide15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74.png"/><Relationship Id="rId4" Type="http://schemas.openxmlformats.org/officeDocument/2006/relationships/image" Target="../media/image6.jpeg"/></Relationships>

</file>

<file path=ppt/slides/_rels/slide15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youtube.com/watch?v=mhnxcYbdE6M&amp;t=476s" TargetMode="External"/><Relationship Id="rId3" Type="http://schemas.openxmlformats.org/officeDocument/2006/relationships/image" Target="../media/image74.png"/></Relationships>

</file>

<file path=ppt/slides/_rels/slide15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youtube.com/watch?v=ymtq8yjmD9I" TargetMode="External"/><Relationship Id="rId3" Type="http://schemas.openxmlformats.org/officeDocument/2006/relationships/image" Target="../media/image74.png"/><Relationship Id="rId4" Type="http://schemas.openxmlformats.org/officeDocument/2006/relationships/image" Target="../media/image75.png"/></Relationships>

</file>

<file path=ppt/slides/_rels/slide15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interstices.info/un-deluge-de-donnees/" TargetMode="External"/><Relationship Id="rId3" Type="http://schemas.openxmlformats.org/officeDocument/2006/relationships/hyperlink" Target="https://www.lebigdata.fr/definition-big-data" TargetMode="External"/><Relationship Id="rId4" Type="http://schemas.openxmlformats.org/officeDocument/2006/relationships/hyperlink" Target="https://www.lebigdata.fr/hadoop" TargetMode="External"/><Relationship Id="rId5" Type="http://schemas.openxmlformats.org/officeDocument/2006/relationships/hyperlink" Target="https://hadoop.apache.org" TargetMode="External"/><Relationship Id="rId6" Type="http://schemas.openxmlformats.org/officeDocument/2006/relationships/hyperlink" Target="https://datascientest.com/hadoop" TargetMode="External"/><Relationship Id="rId7" Type="http://schemas.openxmlformats.org/officeDocument/2006/relationships/hyperlink" Target="https://spark.apache.org" TargetMode="External"/><Relationship Id="rId8" Type="http://schemas.openxmlformats.org/officeDocument/2006/relationships/hyperlink" Target="https://www.youtube.com/watch?v=YWb3KpvAz8s" TargetMode="External"/><Relationship Id="rId9" Type="http://schemas.openxmlformats.org/officeDocument/2006/relationships/hyperlink" Target="https://docs.microsoft.com/fr-fr/azure/hdinsight/hadoop/apache-hadoop-introduction" TargetMode="External"/><Relationship Id="rId10" Type="http://schemas.openxmlformats.org/officeDocument/2006/relationships/image" Target="../media/image74.png"/></Relationships>

</file>

<file path=ppt/slides/_rels/slide159.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6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developer.hashicorp.com/terraform" TargetMode="External"/></Relationships>

</file>

<file path=ppt/slides/_rels/slide16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azure.microsoft.com/fr-fr" TargetMode="External"/><Relationship Id="rId3" Type="http://schemas.openxmlformats.org/officeDocument/2006/relationships/hyperlink" Target="https://www.youtube.com/watch?v=FSuUK4rRCQA" TargetMode="External"/><Relationship Id="rId4" Type="http://schemas.openxmlformats.org/officeDocument/2006/relationships/hyperlink" Target="https://www.lebigdata.fr/microsoft-azure-tout-savoir" TargetMode="External"/><Relationship Id="rId5" Type="http://schemas.openxmlformats.org/officeDocument/2006/relationships/hyperlink" Target="http://lebigdata.fr" TargetMode="External"/><Relationship Id="rId6" Type="http://schemas.openxmlformats.org/officeDocument/2006/relationships/hyperlink" Target="https://youtu.be/0uHaOK3-dv0?si=KU9yeO7fNpDorF0t" TargetMode="External"/></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isc.org/bind/" TargetMode="External"/><Relationship Id="rId3" Type="http://schemas.openxmlformats.org/officeDocument/2006/relationships/hyperlink" Target="https://www.knot-resolver.cz" TargetMode="External"/><Relationship Id="rId4" Type="http://schemas.openxmlformats.org/officeDocument/2006/relationships/hyperlink" Target="https://nlnetlabs.nl/projects/unbound/about/" TargetMode="External"/><Relationship Id="rId5" Type="http://schemas.openxmlformats.org/officeDocument/2006/relationships/hyperlink" Target="http://fr.wiktionary.org" TargetMode="External"/><Relationship Id="rId6" Type="http://schemas.openxmlformats.org/officeDocument/2006/relationships/hyperlink" Target="https://rdap.org" TargetMode="External"/></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mozilla.cloudflare-dns.com/dns-query" TargetMode="External"/><Relationship Id="rId3" Type="http://schemas.openxmlformats.org/officeDocument/2006/relationships/hyperlink" Target="https://trr.dns.nextdns.io/" TargetMode="External"/><Relationship Id="rId4" Type="http://schemas.openxmlformats.org/officeDocument/2006/relationships/hyperlink" Target="https://support.mozilla.org/fr/kb/dns-via-https-firefox" TargetMode="External"/><Relationship Id="rId5" Type="http://schemas.openxmlformats.org/officeDocument/2006/relationships/hyperlink" Target="https://www.bortzmeyer.org/9499.html" TargetMode="External"/><Relationship Id="rId6" Type="http://schemas.openxmlformats.org/officeDocument/2006/relationships/hyperlink" Target="https://www.afnic.fr/wp-media/uploads/2020/11/Guidepratique_Titulaire_VF.pdf" TargetMode="External"/></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rsx102.seancetenante.com/documents/Exercices-RSX102-DNS.docx" TargetMode="External"/><Relationship Id="rId4" Type="http://schemas.openxmlformats.org/officeDocument/2006/relationships/hyperlink" Target="http://amio-millau.fr" TargetMode="External"/><Relationship Id="rId5" Type="http://schemas.openxmlformats.org/officeDocument/2006/relationships/hyperlink" Target="http://aliceandbob.io"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rsx102.seancetenante.com/documents/RSX102-2021-Plan.pdf" TargetMode="External"/><Relationship Id="rId4" Type="http://schemas.openxmlformats.org/officeDocument/2006/relationships/hyperlink" Target="http://rsx102.seancetenante.com" TargetMode="External"/><Relationship Id="rId5" Type="http://schemas.openxmlformats.org/officeDocument/2006/relationships/hyperlink" Target="http://rsx102.seancetenante.com/documents/Modele-OSI.pdf" TargetMode="External"/><Relationship Id="rId6" Type="http://schemas.openxmlformats.org/officeDocument/2006/relationships/image" Target="../media/image3.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w3.org/People/Berners-Lee/" TargetMode="External"/><Relationship Id="rId4" Type="http://schemas.openxmlformats.org/officeDocument/2006/relationships/hyperlink" Target="http://www.home.cern/science/computing/birth-web" TargetMode="External"/><Relationship Id="rId5" Type="http://schemas.openxmlformats.org/officeDocument/2006/relationships/image" Target="../media/image2.jpe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hyperlink" Target="https://fontsinuse.com/uses/40770/world-wide-web-logotype" TargetMode="External"/></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rsx102.seancetenante.com/anatomie-url.php" TargetMode="External"/><Relationship Id="rId4" Type="http://schemas.openxmlformats.org/officeDocument/2006/relationships/image" Target="../media/image20.png"/><Relationship Id="rId5" Type="http://schemas.openxmlformats.org/officeDocument/2006/relationships/image" Target="../media/image2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 Id="rId3" Type="http://schemas.openxmlformats.org/officeDocument/2006/relationships/image" Target="../media/image23.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alsacreations.com/article/lire/1930-URL-URI-URN-quelles-differences.html" TargetMode="External"/></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w3.org" TargetMode="External"/><Relationship Id="rId3" Type="http://schemas.openxmlformats.org/officeDocument/2006/relationships/image" Target="../media/image24.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 Id="rId3" Type="http://schemas.openxmlformats.org/officeDocument/2006/relationships/image" Target="../media/image26.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rsx102.seancetenante.com/documents/HTTP-requete-reponse.pdf"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developer.mozilla.org/fr/docs/Glossary/Head_of_line_blocking" TargetMode="External"/><Relationship Id="rId4" Type="http://schemas.openxmlformats.org/officeDocument/2006/relationships/hyperlink" Target="https://http2-explained.haxx.se/fr" TargetMode="External"/></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tif"/></Relationships>

</file>

<file path=ppt/slides/_rels/slide3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http3-explained.haxx.se/fr" TargetMode="External"/><Relationship Id="rId3" Type="http://schemas.openxmlformats.org/officeDocument/2006/relationships/slide" Target="slide83.xml"/><Relationship Id="rId4" Type="http://schemas.openxmlformats.org/officeDocument/2006/relationships/hyperlink" Target="https://www.bortzmeyer.org/9114.html" TargetMode="External"/></Relationships>

</file>

<file path=ppt/slides/_rels/slide3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geekflare.com/fr/open-source-web-servers/" TargetMode="External"/><Relationship Id="rId3" Type="http://schemas.openxmlformats.org/officeDocument/2006/relationships/hyperlink" Target="https://blog.stephane-robert.info/docs/services/web/apache/" TargetMode="External"/></Relationships>

</file>

<file path=ppt/slides/_rels/slide3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browserfordoing.com" TargetMode="External"/></Relationships>

</file>

<file path=ppt/slides/_rels/slide3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amio-millau.fr" TargetMode="External"/><Relationship Id="rId4" Type="http://schemas.openxmlformats.org/officeDocument/2006/relationships/hyperlink" Target="https://ec.haxx.se" TargetMode="External"/><Relationship Id="rId5" Type="http://schemas.openxmlformats.org/officeDocument/2006/relationships/hyperlink" Target="https://www.it-connect.fr/curl-loutil-testeur-des-protocoles-divers/" TargetMode="External"/><Relationship Id="rId6" Type="http://schemas.openxmlformats.org/officeDocument/2006/relationships/image" Target="../media/image27.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tif"/></Relationships>

</file>

<file path=ppt/slides/_rels/slide3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php.net/manual/fr/install.fpm.php" TargetMode="External"/></Relationships>

</file>

<file path=ppt/slides/_rels/slide4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rsx102.seancetenante.com/minimum/formulaire.txt" TargetMode="External"/><Relationship Id="rId4" Type="http://schemas.openxmlformats.org/officeDocument/2006/relationships/hyperlink" Target="https://rsx102.seancetenante.com/minimum/formulaire.php" TargetMode="External"/><Relationship Id="rId5" Type="http://schemas.openxmlformats.org/officeDocument/2006/relationships/hyperlink" Target="https://www.php.net/manual/fr/" TargetMode="External"/></Relationships>

</file>

<file path=ppt/slides/_rels/slide4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amazon.fr/s/ref=ntt_athr_dp_sr_2?_encoding=UTF8&amp;search-alias=books-fr&amp;field-author=Jacques%20Perrin" TargetMode="External"/><Relationship Id="rId3" Type="http://schemas.openxmlformats.org/officeDocument/2006/relationships/image" Target="../media/image29.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image" Target="../media/image5.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developer.mozilla.org/fr/docs/Web/XML/XML_introduction" TargetMode="External"/><Relationship Id="rId3" Type="http://schemas.openxmlformats.org/officeDocument/2006/relationships/hyperlink" Target="https://www.w3schools.com/xml/" TargetMode="External"/></Relationships>

</file>

<file path=ppt/slides/_rels/slide5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 Id="rId3" Type="http://schemas.openxmlformats.org/officeDocument/2006/relationships/image" Target="../media/image34.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xul.fr/ecmascript/associatif.php" TargetMode="External"/><Relationship Id="rId3" Type="http://schemas.openxmlformats.org/officeDocument/2006/relationships/hyperlink" Target="https://www.xul.fr/ecmascript/tableau.php" TargetMode="External"/><Relationship Id="rId4" Type="http://schemas.openxmlformats.org/officeDocument/2006/relationships/hyperlink" Target="http://json.org" TargetMode="External"/></Relationships>

</file>

<file path=ppt/slides/_rels/slide5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5.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7.png"/></Relationships>

</file>

<file path=ppt/slides/_rels/slide6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www.ovhcloud.com/fr/learn/what-is-rest-api/" TargetMode="External"/></Relationships>

</file>

<file path=ppt/slides/_rels/slide6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8.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www.cloudflare.com/fr-fr/learning/ssl/transport-layer-security-tls/" TargetMode="External"/><Relationship Id="rId4" Type="http://schemas.openxmlformats.org/officeDocument/2006/relationships/hyperlink" Target="https://doc.ubuntu-fr.org/tutoriel/comment_creer_un_certificat_ssl" TargetMode="External"/></Relationships>

</file>

<file path=ppt/slides/_rels/slide6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fireftp.mozdev.org/" TargetMode="External"/><Relationship Id="rId3" Type="http://schemas.openxmlformats.org/officeDocument/2006/relationships/hyperlink" Target="http://filezilla-project.org/" TargetMode="External"/><Relationship Id="rId4" Type="http://schemas.openxmlformats.org/officeDocument/2006/relationships/hyperlink" Target="http://www.glub.com/products/secureftp/" TargetMode="External"/><Relationship Id="rId5" Type="http://schemas.openxmlformats.org/officeDocument/2006/relationships/hyperlink" Target="http://cyberduck.ch/" TargetMode="External"/><Relationship Id="rId6" Type="http://schemas.openxmlformats.org/officeDocument/2006/relationships/hyperlink" Target="http://www.crossftp.com/" TargetMode="External"/><Relationship Id="rId7" Type="http://schemas.openxmlformats.org/officeDocument/2006/relationships/hyperlink" Target="https://winscp.net/eng/docs/lang:fr" TargetMode="External"/><Relationship Id="rId8" Type="http://schemas.openxmlformats.org/officeDocument/2006/relationships/hyperlink" Target="http://www.proftpd.org/" TargetMode="External"/><Relationship Id="rId9" Type="http://schemas.openxmlformats.org/officeDocument/2006/relationships/hyperlink" Target="http://www.pureftpd.org/project/pure-ftpd" TargetMode="External"/><Relationship Id="rId10" Type="http://schemas.openxmlformats.org/officeDocument/2006/relationships/hyperlink" Target="https://security.appspot.com/vsftpd.html" TargetMode="External"/><Relationship Id="rId11" Type="http://schemas.openxmlformats.org/officeDocument/2006/relationships/hyperlink" Target="https://fr.wikibooks.org/wiki/Administration_r%C3%A9seau_sous_Linux/ProFTPD"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slide" Target="slide20.xml"/><Relationship Id="rId4" Type="http://schemas.openxmlformats.org/officeDocument/2006/relationships/hyperlink" Target="https://www.rfc-editor.org/info/std13" TargetMode="External"/></Relationships>

</file>

<file path=ppt/slides/_rels/slide7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tif"/></Relationships>

</file>

<file path=ppt/slides/_rels/slide7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www.squid-cache.org" TargetMode="External"/><Relationship Id="rId4" Type="http://schemas.openxmlformats.org/officeDocument/2006/relationships/hyperlink" Target="https://www.proxifier.com" TargetMode="External"/></Relationships>

</file>

<file path=ppt/slides/_rels/slide7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tif"/></Relationships>

</file>

<file path=ppt/slides/_rels/slide7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httpd.apache.org" TargetMode="External"/><Relationship Id="rId3" Type="http://schemas.openxmlformats.org/officeDocument/2006/relationships/hyperlink" Target="https://nginx.org" TargetMode="External"/><Relationship Id="rId4" Type="http://schemas.openxmlformats.org/officeDocument/2006/relationships/hyperlink" Target="https://traefik.io" TargetMode="External"/><Relationship Id="rId5" Type="http://schemas.openxmlformats.org/officeDocument/2006/relationships/hyperlink" Target="https://www.haproxy.org" TargetMode="External"/><Relationship Id="rId6" Type="http://schemas.openxmlformats.org/officeDocument/2006/relationships/hyperlink" Target="https://www.squid-cache.org" TargetMode="External"/></Relationships>

</file>

<file path=ppt/slides/_rels/slide7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ionos.fr/digitalguide/serveur/know-how/un-serveur-proxy-cest-quoi/" TargetMode="External"/><Relationship Id="rId3" Type="http://schemas.openxmlformats.org/officeDocument/2006/relationships/hyperlink" Target="https://www.ionos.fr/digitalguide/serveur/know-how/quest-ce-quun-reverse-proxy-le-serveur-reverse-proxy/" TargetMode="External"/><Relationship Id="rId4" Type="http://schemas.openxmlformats.org/officeDocument/2006/relationships/hyperlink" Target="https://www.it-connect.fr/les-serveurs-proxy-et-reverse-proxy-pour-les-debutants/" TargetMode="External"/></Relationships>

</file>

<file path=ppt/slides/_rels/slide7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7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7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7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0.png"/></Relationships>

</file>

<file path=ppt/slides/_rels/slide7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8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ubversion.apache.org" TargetMode="External"/><Relationship Id="rId4" Type="http://schemas.openxmlformats.org/officeDocument/2006/relationships/hyperlink" Target="https://git-scm.com" TargetMode="External"/></Relationships>

</file>

<file path=ppt/slides/_rels/slide8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rsx102.seancetenante.com/documents/Cours-UTC505-Transport-TCP-IP.pdf" TargetMode="External"/></Relationships>

</file>

<file path=ppt/slides/_rels/slide8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s>

</file>

<file path=ppt/slides/_rels/slide8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jpeg"/></Relationships>

</file>

<file path=ppt/slides/_rels/slide8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datatracker.ietf.org/doc/rfc9114/" TargetMode="External"/><Relationship Id="rId3" Type="http://schemas.openxmlformats.org/officeDocument/2006/relationships/hyperlink" Target="https://datatracker.ietf.org/doc/rfc9369/" TargetMode="External"/><Relationship Id="rId4" Type="http://schemas.openxmlformats.org/officeDocument/2006/relationships/hyperlink" Target="https://datatracker.ietf.org/wg/masque/about/" TargetMode="External"/><Relationship Id="rId5" Type="http://schemas.openxmlformats.org/officeDocument/2006/relationships/hyperlink" Target="https://http3-explained.haxx.se/fr" TargetMode="External"/><Relationship Id="rId6" Type="http://schemas.openxmlformats.org/officeDocument/2006/relationships/hyperlink" Target="https://daniel.haxx.se/http3-explained/" TargetMode="External"/><Relationship Id="rId7" Type="http://schemas.openxmlformats.org/officeDocument/2006/relationships/hyperlink" Target="https://www.bortzmeyer.org/9114.html" TargetMode="External"/><Relationship Id="rId8" Type="http://schemas.openxmlformats.org/officeDocument/2006/relationships/hyperlink" Target="https://www.bortzmeyer.org/quic.html" TargetMode="External"/><Relationship Id="rId9" Type="http://schemas.openxmlformats.org/officeDocument/2006/relationships/hyperlink" Target="https://www.chromium.org/quic" TargetMode="External"/><Relationship Id="rId10" Type="http://schemas.openxmlformats.org/officeDocument/2006/relationships/hyperlink" Target="https://air.imag.fr/index.php/Quick_UDP_Internet_Connection_(QUIC)" TargetMode="External"/></Relationships>

</file>

<file path=ppt/slides/_rels/slide8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www.multipath-tcp.org" TargetMode="External"/><Relationship Id="rId4" Type="http://schemas.openxmlformats.org/officeDocument/2006/relationships/hyperlink" Target="https://www.freebsdfoundation.org/project/multipath-tcp-for-freebsd/" TargetMode="External"/><Relationship Id="rId5" Type="http://schemas.openxmlformats.org/officeDocument/2006/relationships/hyperlink" Target="https://www.ovhtelecom.fr/overthebox/" TargetMode="External"/><Relationship Id="rId6" Type="http://schemas.openxmlformats.org/officeDocument/2006/relationships/image" Target="../media/image44.png"/><Relationship Id="rId7" Type="http://schemas.openxmlformats.org/officeDocument/2006/relationships/image" Target="../media/image45.png"/></Relationships>

</file>

<file path=ppt/slides/_rels/slide8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tif"/></Relationships>

</file>

<file path=ppt/slides/_rels/slide8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icann.org" TargetMode="External"/><Relationship Id="rId4" Type="http://schemas.openxmlformats.org/officeDocument/2006/relationships/hyperlink" Target="http://www.afnic.fr/" TargetMode="External"/><Relationship Id="rId5" Type="http://schemas.openxmlformats.org/officeDocument/2006/relationships/hyperlink" Target="http://www.verisigninc.com/?loc=fr_FR" TargetMode="External"/><Relationship Id="rId6" Type="http://schemas.openxmlformats.org/officeDocument/2006/relationships/image" Target="../media/image8.png"/></Relationships>

</file>

<file path=ppt/slides/_rels/slide9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docs.oracle.com/javase/7/docs/api/java/net/package-summary.html" TargetMode="External"/><Relationship Id="rId4" Type="http://schemas.openxmlformats.org/officeDocument/2006/relationships/hyperlink" Target="https://docs.oracle.com/en/java/javase/25/docs/api/java.base/java/net/package-summary.html" TargetMode="External"/></Relationships>

</file>

<file path=ppt/slides/_rels/slide9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fr.wikipedia.org/wiki/Fichier:Z800_2066_JKU.jpeg" TargetMode="External"/></Relationships>

</file>

<file path=ppt/slides/_rels/slide9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png"/><Relationship Id="rId3" Type="http://schemas.openxmlformats.org/officeDocument/2006/relationships/image" Target="../media/image47.png"/></Relationships>

</file>

<file path=ppt/slides/_rels/slide9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48.png"/></Relationships>

</file>

<file path=ppt/slides/_rels/slide9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png"/></Relationships>

</file>

<file path=ppt/slides/_rels/slide9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9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6.tif"/></Relationships>

</file>

<file path=ppt/slides/_rels/slide9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2026   François Lacomme  &lt;francois.lacomme@2isa.net&gt;"/>
          <p:cNvSpPr/>
          <p:nvPr>
            <p:ph type="body" idx="21"/>
          </p:nvPr>
        </p:nvSpPr>
        <p:spPr>
          <a:xfrm>
            <a:off x="374650" y="8813800"/>
            <a:ext cx="12255500" cy="406400"/>
          </a:xfrm>
          <a:prstGeom prst="rect">
            <a:avLst/>
          </a:prstGeom>
        </p:spPr>
        <p:txBody>
          <a:bodyPr/>
          <a:lstStyle/>
          <a:p>
            <a:pPr/>
            <a:r>
              <a:t>2026			François Lacomme  &lt;</a:t>
            </a:r>
            <a:r>
              <a:rPr u="sng">
                <a:solidFill>
                  <a:schemeClr val="accent5">
                    <a:satOff val="8112"/>
                    <a:lumOff val="-14630"/>
                  </a:schemeClr>
                </a:solidFill>
                <a:hlinkClick r:id="rId3" invalidUrl="" action="" tgtFrame="" tooltip="" history="1" highlightClick="0" endSnd="0"/>
              </a:rPr>
              <a:t>francois.lacomme@2isa.net</a:t>
            </a:r>
            <a:r>
              <a:t>&gt;</a:t>
            </a:r>
          </a:p>
        </p:txBody>
      </p:sp>
      <p:sp>
        <p:nvSpPr>
          <p:cNvPr id="143" name="Technologies pour les applications en réseau : contribution au profil NetDevOps"/>
          <p:cNvSpPr txBox="1"/>
          <p:nvPr>
            <p:ph type="ctrTitle"/>
          </p:nvPr>
        </p:nvSpPr>
        <p:spPr>
          <a:xfrm>
            <a:off x="355600" y="914896"/>
            <a:ext cx="12293600" cy="1566892"/>
          </a:xfrm>
          <a:prstGeom prst="rect">
            <a:avLst/>
          </a:prstGeom>
        </p:spPr>
        <p:txBody>
          <a:bodyPr/>
          <a:lstStyle/>
          <a:p>
            <a:pPr/>
            <a:r>
              <a:t>Technologies pour les applications en réseau : contribution au profil NetDevOps</a:t>
            </a:r>
          </a:p>
        </p:txBody>
      </p:sp>
      <p:sp>
        <p:nvSpPr>
          <p:cNvPr id="144" name="RSX102"/>
          <p:cNvSpPr txBox="1"/>
          <p:nvPr>
            <p:ph type="subTitle" sz="quarter" idx="1"/>
          </p:nvPr>
        </p:nvSpPr>
        <p:spPr>
          <a:xfrm>
            <a:off x="355600" y="2995308"/>
            <a:ext cx="12293600" cy="681959"/>
          </a:xfrm>
          <a:prstGeom prst="rect">
            <a:avLst/>
          </a:prstGeom>
        </p:spPr>
        <p:txBody>
          <a:bodyPr/>
          <a:lstStyle/>
          <a:p>
            <a:pPr/>
            <a:r>
              <a:t>RSX102</a:t>
            </a:r>
          </a:p>
        </p:txBody>
      </p:sp>
      <p:sp>
        <p:nvSpPr>
          <p:cNvPr id="145" name="Rectangle"/>
          <p:cNvSpPr txBox="1"/>
          <p:nvPr/>
        </p:nvSpPr>
        <p:spPr>
          <a:xfrm>
            <a:off x="355600" y="3784600"/>
            <a:ext cx="12293600" cy="681959"/>
          </a:xfrm>
          <a:prstGeom prst="rect">
            <a:avLst/>
          </a:prstGeom>
          <a:ln w="12700">
            <a:miter lim="400000"/>
          </a:ln>
        </p:spPr>
        <p:txBody>
          <a:bodyPr lIns="50800" tIns="50800" rIns="50800" bIns="50800">
            <a:normAutofit fontScale="100000" lnSpcReduction="0"/>
          </a:bodyPr>
          <a:lstStyle/>
          <a:p>
            <a:pPr>
              <a:spcBef>
                <a:spcPts val="0"/>
              </a:spcBef>
              <a:defRPr b="1" i="0">
                <a:solidFill>
                  <a:schemeClr val="accent5">
                    <a:lumOff val="-6018"/>
                  </a:schemeClr>
                </a:solidFill>
                <a:latin typeface="Verdana"/>
                <a:ea typeface="Verdana"/>
                <a:cs typeface="Verdana"/>
                <a:sym typeface="Verdana"/>
              </a:defRPr>
            </a:pPr>
          </a:p>
        </p:txBody>
      </p:sp>
      <p:sp>
        <p:nvSpPr>
          <p:cNvPr id="146" name="Document provisoire.…"/>
          <p:cNvSpPr txBox="1"/>
          <p:nvPr/>
        </p:nvSpPr>
        <p:spPr>
          <a:xfrm>
            <a:off x="266700" y="6661199"/>
            <a:ext cx="12293600" cy="14375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457200">
              <a:spcBef>
                <a:spcPts val="0"/>
              </a:spcBef>
              <a:defRPr b="1" sz="1800">
                <a:solidFill>
                  <a:srgbClr val="7F7C78"/>
                </a:solidFill>
                <a:latin typeface="Verdana"/>
                <a:ea typeface="Verdana"/>
                <a:cs typeface="Verdana"/>
                <a:sym typeface="Verdana"/>
              </a:defRPr>
            </a:pPr>
          </a:p>
          <a:p>
            <a:pPr defTabSz="457200">
              <a:spcBef>
                <a:spcPts val="0"/>
              </a:spcBef>
              <a:defRPr b="1" sz="1800">
                <a:solidFill>
                  <a:srgbClr val="7F7C78"/>
                </a:solidFill>
                <a:latin typeface="Verdana"/>
                <a:ea typeface="Verdana"/>
                <a:cs typeface="Verdana"/>
                <a:sym typeface="Verdana"/>
              </a:defRPr>
            </a:pPr>
            <a:r>
              <a:t>Document provisoire. </a:t>
            </a:r>
          </a:p>
          <a:p>
            <a:pPr defTabSz="457200">
              <a:spcBef>
                <a:spcPts val="0"/>
              </a:spcBef>
              <a:defRPr b="1" sz="1800">
                <a:solidFill>
                  <a:srgbClr val="7F7C78"/>
                </a:solidFill>
                <a:latin typeface="Verdana"/>
                <a:ea typeface="Verdana"/>
                <a:cs typeface="Verdana"/>
                <a:sym typeface="Verdana"/>
              </a:defRPr>
            </a:pPr>
            <a:r>
              <a:t>Copie et diffusion non autorisées sans accord écrit.</a:t>
            </a:r>
          </a:p>
          <a:p>
            <a:pPr defTabSz="457200">
              <a:spcBef>
                <a:spcPts val="0"/>
              </a:spcBef>
              <a:defRPr b="1" sz="1800">
                <a:solidFill>
                  <a:srgbClr val="7F7C78"/>
                </a:solidFill>
                <a:latin typeface="Verdana"/>
                <a:ea typeface="Verdana"/>
                <a:cs typeface="Verdana"/>
                <a:sym typeface="Verdana"/>
              </a:defRPr>
            </a:pPr>
            <a:r>
              <a:t>Documents liés aux cours : </a:t>
            </a:r>
            <a:r>
              <a:rPr u="sng">
                <a:solidFill>
                  <a:schemeClr val="accent5">
                    <a:satOff val="8112"/>
                    <a:lumOff val="-14630"/>
                  </a:schemeClr>
                </a:solidFill>
                <a:hlinkClick r:id="rId4" invalidUrl="" action="" tgtFrame="" tooltip="" history="1" highlightClick="0" endSnd="0"/>
              </a:rPr>
              <a:t>https://rsx102.seancetenante.com</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12" name="2.1 - DNS - Domain Name System Nom de domaine"/>
          <p:cNvSpPr txBox="1"/>
          <p:nvPr>
            <p:ph type="body" idx="21"/>
          </p:nvPr>
        </p:nvSpPr>
        <p:spPr>
          <a:prstGeom prst="rect">
            <a:avLst/>
          </a:prstGeom>
        </p:spPr>
        <p:txBody>
          <a:bodyPr/>
          <a:lstStyle>
            <a:lvl1pPr>
              <a:tabLst>
                <a:tab pos="12039600" algn="r"/>
              </a:tabLst>
            </a:lvl1pPr>
          </a:lstStyle>
          <a:p>
            <a:pPr/>
            <a:r>
              <a:t>2.1 - DNS - Domain Name System	Nom de domaine           </a:t>
            </a:r>
          </a:p>
        </p:txBody>
      </p:sp>
      <p:sp>
        <p:nvSpPr>
          <p:cNvPr id="213" name="Nom de domaine (suite…)…"/>
          <p:cNvSpPr txBox="1"/>
          <p:nvPr>
            <p:ph type="body" idx="1"/>
          </p:nvPr>
        </p:nvSpPr>
        <p:spPr>
          <a:xfrm>
            <a:off x="355600" y="1684734"/>
            <a:ext cx="12293600" cy="7652389"/>
          </a:xfrm>
          <a:prstGeom prst="rect">
            <a:avLst/>
          </a:prstGeom>
        </p:spPr>
        <p:txBody>
          <a:bodyPr/>
          <a:lstStyle/>
          <a:p>
            <a:pPr/>
            <a:r>
              <a:t>Nom de domaine </a:t>
            </a:r>
            <a:r>
              <a:rPr b="0"/>
              <a:t>(suite…)</a:t>
            </a:r>
          </a:p>
          <a:p>
            <a:pPr lvl="1"/>
            <a:r>
              <a:t>Exemple 2 </a:t>
            </a:r>
          </a:p>
          <a:p>
            <a:pPr lvl="1"/>
          </a:p>
          <a:p>
            <a:pPr lvl="1"/>
          </a:p>
          <a:p>
            <a:pPr lvl="1"/>
          </a:p>
          <a:p>
            <a:pPr lvl="1"/>
          </a:p>
          <a:p>
            <a:pPr lvl="1"/>
          </a:p>
          <a:p>
            <a:pPr lvl="1"/>
          </a:p>
          <a:p>
            <a:pPr lvl="1"/>
          </a:p>
          <a:p>
            <a:pPr lvl="1"/>
            <a:r>
              <a:t>Dans l’exemple 2 ci-dessus, </a:t>
            </a:r>
            <a:r>
              <a:rPr b="1">
                <a:solidFill>
                  <a:schemeClr val="accent5">
                    <a:satOff val="8112"/>
                    <a:lumOff val="-14630"/>
                  </a:schemeClr>
                </a:solidFill>
                <a:latin typeface="Menlo Regular"/>
                <a:ea typeface="Menlo Regular"/>
                <a:cs typeface="Menlo Regular"/>
                <a:sym typeface="Menlo Regular"/>
              </a:rPr>
              <a:t>aecnam</a:t>
            </a:r>
            <a:r>
              <a:t> est un élément de nom de domaine ou </a:t>
            </a:r>
            <a:r>
              <a:rPr b="1" i="1"/>
              <a:t>label</a:t>
            </a:r>
            <a:r>
              <a:rPr i="1"/>
              <a:t>.</a:t>
            </a:r>
          </a:p>
          <a:p>
            <a:pPr lvl="1"/>
            <a:r>
              <a:t>Un élément d'un nom de domaine a au maximum 63 caractères. </a:t>
            </a:r>
          </a:p>
        </p:txBody>
      </p:sp>
      <p:sp>
        <p:nvSpPr>
          <p:cNvPr id="214"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15" name="ftp.aecnam.asso.fr… ftp.aecnam.asso.fr fr = ccTLD pour la France ; géré par l’AFNICaecnam.asso = Domaine composé d’une association enregistré et validé par l’AFNICftp = Nom d’une machine (ou d’un service) de l’association." descr="ftp.aecnam.asso.fr… ftp.aecnam.asso.fr fr = ccTLD pour la France ; géré par l’AFNICaecnam.asso = Domaine composé d’une association enregistré et validé par l’AFNICftp = Nom d’une machine (ou d’un service) de l’association."/>
          <p:cNvPicPr>
            <a:picLocks noChangeAspect="0"/>
          </p:cNvPicPr>
          <p:nvPr/>
        </p:nvPicPr>
        <p:blipFill>
          <a:blip r:embed="rId3">
            <a:extLst/>
          </a:blip>
          <a:stretch>
            <a:fillRect/>
          </a:stretch>
        </p:blipFill>
        <p:spPr>
          <a:xfrm>
            <a:off x="803186" y="2884978"/>
            <a:ext cx="10822428" cy="2882901"/>
          </a:xfrm>
          <a:prstGeom prst="rect">
            <a:avLst/>
          </a:prstGeom>
          <a:effectLst>
            <a:outerShdw sx="100000" sy="100000" kx="0" ky="0" algn="b" rotWithShape="0" blurRad="190500" dist="8455" dir="5400000">
              <a:srgbClr val="000000">
                <a:alpha val="39871"/>
              </a:srgbClr>
            </a:outerShdw>
          </a:effectLst>
        </p:spPr>
      </p:pic>
      <p:sp>
        <p:nvSpPr>
          <p:cNvPr id="216" name="Annexe"/>
          <p:cNvSpPr txBox="1"/>
          <p:nvPr/>
        </p:nvSpPr>
        <p:spPr>
          <a:xfrm rot="1762377">
            <a:off x="9786165" y="3856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lstStyle>
          <a:p>
            <a:pPr/>
            <a:r>
              <a:t>Annexe </a:t>
            </a:r>
          </a:p>
        </p:txBody>
      </p:sp>
    </p:spTree>
  </p:cSld>
  <p:clrMapOvr>
    <a:masterClrMapping/>
  </p:clrMapOvr>
  <p:transition xmlns:p14="http://schemas.microsoft.com/office/powerpoint/2010/main" spd="med" advClick="1"/>
</p:sld>
</file>

<file path=ppt/slides/slide1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0"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091" name="4.4 - Registre distribué &amp; blockchain"/>
          <p:cNvSpPr txBox="1"/>
          <p:nvPr>
            <p:ph type="body" idx="21"/>
          </p:nvPr>
        </p:nvSpPr>
        <p:spPr>
          <a:prstGeom prst="rect">
            <a:avLst/>
          </a:prstGeom>
        </p:spPr>
        <p:txBody>
          <a:bodyPr/>
          <a:lstStyle/>
          <a:p>
            <a:pPr/>
            <a:r>
              <a:t>4.4 - Registre distribué &amp; blockchain</a:t>
            </a:r>
          </a:p>
        </p:txBody>
      </p:sp>
      <p:sp>
        <p:nvSpPr>
          <p:cNvPr id="1092" name="Registre distribué, distributed ledger ou shared ledger…"/>
          <p:cNvSpPr txBox="1"/>
          <p:nvPr>
            <p:ph type="body" idx="1"/>
          </p:nvPr>
        </p:nvSpPr>
        <p:spPr>
          <a:xfrm>
            <a:off x="355600" y="1651000"/>
            <a:ext cx="12204701" cy="7652388"/>
          </a:xfrm>
          <a:prstGeom prst="rect">
            <a:avLst/>
          </a:prstGeom>
        </p:spPr>
        <p:txBody>
          <a:bodyPr/>
          <a:lstStyle/>
          <a:p>
            <a:pPr/>
            <a:r>
              <a:t>Registre distribué, </a:t>
            </a:r>
            <a:r>
              <a:rPr i="1"/>
              <a:t>distributed ledger</a:t>
            </a:r>
            <a:r>
              <a:t> ou </a:t>
            </a:r>
            <a:r>
              <a:rPr i="1"/>
              <a:t>shared ledger</a:t>
            </a:r>
          </a:p>
          <a:p>
            <a:pPr lvl="1"/>
            <a:r>
              <a:rPr b="1"/>
              <a:t>DLT</a:t>
            </a:r>
            <a:r>
              <a:t>, </a:t>
            </a:r>
            <a:r>
              <a:rPr i="1"/>
              <a:t>Distributed Ledger Technology</a:t>
            </a:r>
            <a:endParaRPr i="1"/>
          </a:p>
          <a:p>
            <a:pPr lvl="2" marL="1295400" indent="-279400">
              <a:buChar char="★"/>
            </a:pPr>
            <a:r>
              <a:t>Infrastructure numérique dans laquelle les données sont stockées de manière décentralisée.</a:t>
            </a:r>
          </a:p>
          <a:p>
            <a:pPr lvl="1"/>
            <a:r>
              <a:rPr b="1"/>
              <a:t>Registre</a:t>
            </a:r>
            <a:r>
              <a:t> simultanément enregistré et synchronisé sur un réseau informatique, qui évolue par l'addition de nouvelles informations préalablement validées par l'entièreté du réseau et destinées à ne jamais être modifiées ou supprimées.  </a:t>
            </a:r>
          </a:p>
          <a:p>
            <a:pPr lvl="2" marL="1295400" indent="-279400">
              <a:buChar char="★"/>
            </a:pPr>
            <a:r>
              <a:t>La mise à jour d'un registre distribué se répercute sur l'ensemble du réseau. En conséquence, chaque membre possède en permanence la dernière version du registre.</a:t>
            </a:r>
          </a:p>
          <a:p>
            <a:pPr lvl="1"/>
            <a:r>
              <a:t>Le fonctionnement d’un système DLT nécessite un réseau </a:t>
            </a:r>
            <a:r>
              <a:rPr b="1"/>
              <a:t>pair-à-pair</a:t>
            </a:r>
            <a:r>
              <a:t> et un </a:t>
            </a:r>
            <a:r>
              <a:rPr b="1"/>
              <a:t>algorithme de consensus</a:t>
            </a:r>
            <a:r>
              <a:t>.</a:t>
            </a:r>
          </a:p>
          <a:p>
            <a:pPr lvl="1"/>
            <a:r>
              <a:rPr b="1" i="1"/>
              <a:t>Blockchain, </a:t>
            </a:r>
            <a:r>
              <a:t>système de la chaîne de blocs, qui peut être public ou privé, est une des formes de registre distribué.</a:t>
            </a:r>
          </a:p>
        </p:txBody>
      </p:sp>
      <p:sp>
        <p:nvSpPr>
          <p:cNvPr id="1093"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7"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098" name="4.4 - Registre distribué &amp; blockchain"/>
          <p:cNvSpPr txBox="1"/>
          <p:nvPr>
            <p:ph type="body" idx="21"/>
          </p:nvPr>
        </p:nvSpPr>
        <p:spPr>
          <a:prstGeom prst="rect">
            <a:avLst/>
          </a:prstGeom>
        </p:spPr>
        <p:txBody>
          <a:bodyPr/>
          <a:lstStyle/>
          <a:p>
            <a:pPr/>
            <a:r>
              <a:t>4.4 - Registre distribué &amp; blockchain</a:t>
            </a:r>
          </a:p>
        </p:txBody>
      </p:sp>
      <p:sp>
        <p:nvSpPr>
          <p:cNvPr id="1099" name="Chaîne de blocs, blockchain…"/>
          <p:cNvSpPr txBox="1"/>
          <p:nvPr>
            <p:ph type="body" idx="1"/>
          </p:nvPr>
        </p:nvSpPr>
        <p:spPr>
          <a:xfrm>
            <a:off x="355600" y="1651000"/>
            <a:ext cx="10408354" cy="7652388"/>
          </a:xfrm>
          <a:prstGeom prst="rect">
            <a:avLst/>
          </a:prstGeom>
        </p:spPr>
        <p:txBody>
          <a:bodyPr/>
          <a:lstStyle/>
          <a:p>
            <a:pPr marL="355600" indent="-355600"/>
            <a:r>
              <a:t>Chaîne de blocs, </a:t>
            </a:r>
            <a:r>
              <a:rPr i="1"/>
              <a:t>blockchain</a:t>
            </a:r>
          </a:p>
          <a:p>
            <a:pPr lvl="1"/>
            <a:r>
              <a:rPr b="1"/>
              <a:t>Base de données</a:t>
            </a:r>
            <a:r>
              <a:t> distribuée et sécurisée, dans laquelle sont stockées chronologiquement, sous forme de blocs liés les uns aux autres, les </a:t>
            </a:r>
            <a:br/>
            <a:r>
              <a:t>transactions successives effectuées entre ses utilisateurs depuis sa création.  </a:t>
            </a:r>
          </a:p>
          <a:p>
            <a:pPr lvl="2" marL="1295400" indent="-279400">
              <a:buChar char="★"/>
            </a:pPr>
            <a:r>
              <a:t>Chaque bloc est similaire à un dossier scellé contenant des données ;</a:t>
            </a:r>
          </a:p>
          <a:p>
            <a:pPr lvl="2" marL="1295400" indent="-279400">
              <a:buChar char="★"/>
            </a:pPr>
            <a:r>
              <a:t>Tous les blocs sont reliés les uns aux autres ;</a:t>
            </a:r>
          </a:p>
          <a:p>
            <a:pPr lvl="2" marL="1295400" indent="-279400">
              <a:buChar char="★"/>
            </a:pPr>
            <a:r>
              <a:t>Les blocs sont ajoutés les uns à la suite des autres sans qu’il soit possible de changer leur ordre d’ajout.</a:t>
            </a:r>
          </a:p>
          <a:p>
            <a:pPr lvl="2" marL="1295400" indent="-279400">
              <a:buChar char="★"/>
            </a:pPr>
            <a:r>
              <a:t>Une chaîne de blocs est une version unique de la vérité rendue possible par un registre immuable, horodaté et sécurisé, dont des copies sont détenues par plusieurs parties.</a:t>
            </a:r>
          </a:p>
          <a:p>
            <a:pPr lvl="2" marL="1295400" indent="-279400">
              <a:buChar char="★"/>
            </a:pPr>
            <a:r>
              <a:t>La sécurisation d’un blockchain se fait grâce à certains utilisateurs, appelés </a:t>
            </a:r>
            <a:r>
              <a:rPr b="1"/>
              <a:t>mineurs, </a:t>
            </a:r>
            <a:r>
              <a:t>dont le rôle est défini dans la technologie.</a:t>
            </a:r>
          </a:p>
          <a:p>
            <a:pPr lvl="1"/>
            <a:r>
              <a:t>Registre sécurisé et inviolable avec des transactions horodatées, réparties entre un certain nombre d’entités, sans autorité centrale.</a:t>
            </a:r>
          </a:p>
        </p:txBody>
      </p:sp>
      <p:sp>
        <p:nvSpPr>
          <p:cNvPr id="1100"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101" name="Blockchain.svg.png" descr="Blockchain.svg.png"/>
          <p:cNvPicPr>
            <a:picLocks noChangeAspect="0"/>
          </p:cNvPicPr>
          <p:nvPr/>
        </p:nvPicPr>
        <p:blipFill>
          <a:blip r:embed="rId3">
            <a:extLst/>
          </a:blip>
          <a:stretch>
            <a:fillRect/>
          </a:stretch>
        </p:blipFill>
        <p:spPr>
          <a:xfrm>
            <a:off x="10720202" y="2352993"/>
            <a:ext cx="2157932" cy="5386198"/>
          </a:xfrm>
          <a:prstGeom prst="rect">
            <a:avLst/>
          </a:prstGeom>
          <a:effectLst>
            <a:outerShdw sx="100000" sy="100000" kx="0" ky="0" algn="b" rotWithShape="0" blurRad="50800" dist="25400" dir="3600000">
              <a:srgbClr val="000000">
                <a:alpha val="70000"/>
              </a:srgbClr>
            </a:outerShdw>
          </a:effectLst>
        </p:spPr>
      </p:pic>
      <p:sp>
        <p:nvSpPr>
          <p:cNvPr id="1102" name="Fig 4.6 - Représentation…"/>
          <p:cNvSpPr txBox="1"/>
          <p:nvPr/>
        </p:nvSpPr>
        <p:spPr>
          <a:xfrm>
            <a:off x="10739936" y="7843239"/>
            <a:ext cx="2362003"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4.6 - Représentation </a:t>
            </a:r>
          </a:p>
          <a:p>
            <a:pPr defTabSz="450000">
              <a:spcBef>
                <a:spcPts val="0"/>
              </a:spcBef>
              <a:defRPr i="0" sz="1600">
                <a:solidFill>
                  <a:srgbClr val="000000"/>
                </a:solidFill>
                <a:latin typeface="+mn-lt"/>
                <a:ea typeface="+mn-ea"/>
                <a:cs typeface="+mn-cs"/>
                <a:sym typeface="Trebuchet MS"/>
              </a:defRPr>
            </a:pPr>
            <a:r>
              <a:t>d’une chaîne de blocs</a:t>
            </a:r>
          </a:p>
        </p:txBody>
      </p:sp>
    </p:spTree>
  </p:cSld>
  <p:clrMapOvr>
    <a:masterClrMapping/>
  </p:clrMapOvr>
  <p:transition xmlns:p14="http://schemas.microsoft.com/office/powerpoint/2010/main" spd="med" advClick="1"/>
</p:sld>
</file>

<file path=ppt/slides/slide1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6"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07" name="4.4 - Registre distribué &amp; blockchain"/>
          <p:cNvSpPr txBox="1"/>
          <p:nvPr>
            <p:ph type="body" idx="21"/>
          </p:nvPr>
        </p:nvSpPr>
        <p:spPr>
          <a:prstGeom prst="rect">
            <a:avLst/>
          </a:prstGeom>
        </p:spPr>
        <p:txBody>
          <a:bodyPr/>
          <a:lstStyle/>
          <a:p>
            <a:pPr/>
            <a:r>
              <a:t>4.4 - Registre distribué &amp; blockchain</a:t>
            </a:r>
          </a:p>
        </p:txBody>
      </p:sp>
      <p:sp>
        <p:nvSpPr>
          <p:cNvPr id="1108" name="Chaîne de blocs, blockchain (suite…)"/>
          <p:cNvSpPr txBox="1"/>
          <p:nvPr>
            <p:ph type="body" idx="1"/>
          </p:nvPr>
        </p:nvSpPr>
        <p:spPr>
          <a:xfrm>
            <a:off x="355600" y="1663700"/>
            <a:ext cx="12204701" cy="7652388"/>
          </a:xfrm>
          <a:prstGeom prst="rect">
            <a:avLst/>
          </a:prstGeom>
        </p:spPr>
        <p:txBody>
          <a:bodyPr/>
          <a:lstStyle/>
          <a:p>
            <a:pPr marL="355600" indent="-355600"/>
            <a:r>
              <a:t>Chaîne de blocs, </a:t>
            </a:r>
            <a:r>
              <a:rPr i="1"/>
              <a:t>blockchain </a:t>
            </a:r>
            <a:r>
              <a:rPr b="0" i="1"/>
              <a:t>(suite…)</a:t>
            </a:r>
          </a:p>
        </p:txBody>
      </p:sp>
      <p:sp>
        <p:nvSpPr>
          <p:cNvPr id="1109"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10" name="Fig 4.7 - Fonctionnement d’une blockchain (https://moneyradar.org/lexique/blockchain/)"/>
          <p:cNvSpPr txBox="1"/>
          <p:nvPr/>
        </p:nvSpPr>
        <p:spPr>
          <a:xfrm>
            <a:off x="249245" y="8420892"/>
            <a:ext cx="8919159"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4.7 - Fonctionnement d’une blockchain </a:t>
            </a:r>
            <a:r>
              <a:rPr sz="1300"/>
              <a:t>(</a:t>
            </a:r>
            <a:r>
              <a:rPr sz="1300" u="sng">
                <a:solidFill>
                  <a:schemeClr val="accent5">
                    <a:satOff val="8112"/>
                    <a:lumOff val="-14630"/>
                  </a:schemeClr>
                </a:solidFill>
                <a:hlinkClick r:id="rId3" invalidUrl="" action="" tgtFrame="" tooltip="" history="1" highlightClick="0" endSnd="0"/>
              </a:rPr>
              <a:t>https://moneyradar.org/lexique/blockchain/</a:t>
            </a:r>
            <a:r>
              <a:rPr sz="1300"/>
              <a:t>)</a:t>
            </a:r>
          </a:p>
        </p:txBody>
      </p:sp>
      <p:pic>
        <p:nvPicPr>
          <p:cNvPr id="1111" name="infographie-fonctionnement-blockchain.png" descr="infographie-fonctionnement-blockchain.png"/>
          <p:cNvPicPr>
            <a:picLocks noChangeAspect="1"/>
          </p:cNvPicPr>
          <p:nvPr/>
        </p:nvPicPr>
        <p:blipFill>
          <a:blip r:embed="rId4">
            <a:extLst/>
          </a:blip>
          <a:stretch>
            <a:fillRect/>
          </a:stretch>
        </p:blipFill>
        <p:spPr>
          <a:xfrm>
            <a:off x="263740" y="2467526"/>
            <a:ext cx="12477320" cy="5777525"/>
          </a:xfrm>
          <a:prstGeom prst="rect">
            <a:avLst/>
          </a:prstGeom>
          <a:ln w="12700">
            <a:miter lim="400000"/>
          </a:ln>
        </p:spPr>
      </p:pic>
    </p:spTree>
  </p:cSld>
  <p:clrMapOvr>
    <a:masterClrMapping/>
  </p:clrMapOvr>
  <p:transition xmlns:p14="http://schemas.microsoft.com/office/powerpoint/2010/main" spd="med" advClick="1"/>
</p:sld>
</file>

<file path=ppt/slides/slide1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5"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16" name="4.4 - Registre distribué &amp; blockchain"/>
          <p:cNvSpPr txBox="1"/>
          <p:nvPr>
            <p:ph type="body" idx="21"/>
          </p:nvPr>
        </p:nvSpPr>
        <p:spPr>
          <a:prstGeom prst="rect">
            <a:avLst/>
          </a:prstGeom>
        </p:spPr>
        <p:txBody>
          <a:bodyPr/>
          <a:lstStyle/>
          <a:p>
            <a:pPr/>
            <a:r>
              <a:t>4.4 - Registre distribué &amp; blockchain</a:t>
            </a:r>
          </a:p>
        </p:txBody>
      </p:sp>
      <p:sp>
        <p:nvSpPr>
          <p:cNvPr id="1117" name="Chaîne de blocs, blockchain (suite…)…"/>
          <p:cNvSpPr txBox="1"/>
          <p:nvPr>
            <p:ph type="body" idx="1"/>
          </p:nvPr>
        </p:nvSpPr>
        <p:spPr>
          <a:xfrm>
            <a:off x="355600" y="1651000"/>
            <a:ext cx="12204701" cy="7652388"/>
          </a:xfrm>
          <a:prstGeom prst="rect">
            <a:avLst/>
          </a:prstGeom>
        </p:spPr>
        <p:txBody>
          <a:bodyPr/>
          <a:lstStyle/>
          <a:p>
            <a:pPr marL="355600" indent="-355600"/>
            <a:r>
              <a:t>Chaîne de blocs, </a:t>
            </a:r>
            <a:r>
              <a:rPr i="1"/>
              <a:t>blockchain </a:t>
            </a:r>
            <a:r>
              <a:rPr b="0"/>
              <a:t>(suite…)</a:t>
            </a:r>
          </a:p>
          <a:p>
            <a:pPr lvl="1"/>
            <a:r>
              <a:t>Applications :</a:t>
            </a:r>
          </a:p>
          <a:p>
            <a:pPr lvl="2" marL="1295400" indent="-279400">
              <a:buChar char="★"/>
            </a:pPr>
            <a:r>
              <a:t>Crypto-monnaies : Bitcoin, Ether, Monero…</a:t>
            </a:r>
          </a:p>
          <a:p>
            <a:pPr lvl="2" marL="1295400" indent="-279400">
              <a:buChar char="★"/>
            </a:pPr>
            <a:r>
              <a:t>Contrats intelligents (</a:t>
            </a:r>
            <a:r>
              <a:rPr i="1"/>
              <a:t>Smart contracts</a:t>
            </a:r>
            <a:r>
              <a:t>), permettant d'échanger toutes sortes de biens ou de services ;</a:t>
            </a:r>
          </a:p>
          <a:p>
            <a:pPr lvl="2" marL="1295400" indent="-279400">
              <a:buChar char="★"/>
            </a:pPr>
            <a:r>
              <a:t>Traçabilité de marchandises</a:t>
            </a:r>
          </a:p>
          <a:p>
            <a:pPr lvl="2" marL="1295400" indent="-279400">
              <a:buChar char="★"/>
            </a:pPr>
          </a:p>
          <a:p>
            <a:pPr lvl="1"/>
            <a:r>
              <a:t>Voir : </a:t>
            </a:r>
          </a:p>
          <a:p>
            <a:pPr lvl="2" marL="1295400" indent="-279400">
              <a:buChar char="★"/>
            </a:pPr>
            <a:r>
              <a:rPr u="sng">
                <a:solidFill>
                  <a:schemeClr val="accent5">
                    <a:satOff val="8112"/>
                    <a:lumOff val="-14630"/>
                  </a:schemeClr>
                </a:solidFill>
                <a:hlinkClick r:id="rId3" invalidUrl="" action="" tgtFrame="" tooltip="" history="1" highlightClick="0" endSnd="0"/>
              </a:rPr>
              <a:t>https://www.economie.gouv.fr/entreprises/blockchain-definition-avantage-utilisation-application</a:t>
            </a:r>
          </a:p>
          <a:p>
            <a:pPr lvl="2" marL="1295400" indent="-279400">
              <a:buChar char="★"/>
            </a:pPr>
            <a:r>
              <a:rPr u="sng">
                <a:solidFill>
                  <a:schemeClr val="accent5">
                    <a:satOff val="8112"/>
                    <a:lumOff val="-14630"/>
                  </a:schemeClr>
                </a:solidFill>
                <a:hlinkClick r:id="rId4" invalidUrl="" action="" tgtFrame="" tooltip="" history="1" highlightClick="0" endSnd="0"/>
              </a:rPr>
              <a:t>https://medium.com/@godefroy.galas/analyse-et-comparaison-des-m%C3%A9canismes-de-consensus-dans-la-blockchain-f91aee511ea3</a:t>
            </a:r>
          </a:p>
        </p:txBody>
      </p:sp>
      <p:sp>
        <p:nvSpPr>
          <p:cNvPr id="1118"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2"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23" name="Services et fonctions…"/>
          <p:cNvSpPr txBox="1"/>
          <p:nvPr>
            <p:ph type="body" idx="1"/>
          </p:nvPr>
        </p:nvSpPr>
        <p:spPr>
          <a:xfrm>
            <a:off x="355600" y="1581150"/>
            <a:ext cx="12293600" cy="7445326"/>
          </a:xfrm>
          <a:prstGeom prst="rect">
            <a:avLst/>
          </a:prstGeom>
        </p:spPr>
        <p:txBody>
          <a:bodyPr/>
          <a:lstStyle/>
          <a:p>
            <a:pPr/>
            <a:r>
              <a:t>Services et fonctions</a:t>
            </a:r>
          </a:p>
          <a:p>
            <a:pPr lvl="1" marL="828842" indent="-320842">
              <a:buChar char="✤"/>
            </a:pPr>
            <a:r>
              <a:t>Servir de multiples clients</a:t>
            </a:r>
          </a:p>
          <a:p>
            <a:pPr lvl="2" marL="1310105" indent="-294105">
              <a:buChar char="✤"/>
            </a:pPr>
            <a:r>
              <a:t>Le serveur attend les requêtes de clients (soit pendant une session dédiée à un client donné, soit avec une session réutilisable (cas de gestion de pool dynamique de sessions).</a:t>
            </a:r>
          </a:p>
          <a:p>
            <a:pPr lvl="2" marL="1310105" indent="-294105">
              <a:buChar char="✤"/>
            </a:pPr>
            <a:r>
              <a:t>Quand une requête arrive</a:t>
            </a:r>
          </a:p>
          <a:p>
            <a:pPr lvl="3" marL="1791368" indent="-267368">
              <a:buSzPct val="70000"/>
              <a:buChar char="✤"/>
            </a:pPr>
            <a:r>
              <a:t>le serveur doit la traiter rapidement, dans une tâche indépendante (thread) ;</a:t>
            </a:r>
          </a:p>
          <a:p>
            <a:pPr lvl="3" marL="1791368" indent="-267368">
              <a:buSzPct val="70000"/>
              <a:buChar char="✤"/>
            </a:pPr>
            <a:r>
              <a:t>Il traite les différentes requêtes de façon simultanée, tout en protégeant l'intégrité des données et ressources partagées ;</a:t>
            </a:r>
          </a:p>
          <a:p>
            <a:pPr lvl="3" marL="1791368" indent="-267368">
              <a:buSzPct val="70000"/>
              <a:buChar char="✤"/>
            </a:pPr>
            <a:r>
              <a:t>il doit répondre rapidement au client, même pendant les heures de pointe.</a:t>
            </a:r>
          </a:p>
          <a:p>
            <a:pPr lvl="2" marL="1310105" indent="-294105">
              <a:buChar char="✤"/>
            </a:pPr>
            <a:r>
              <a:t>Le serveur peut offrir différents niveaux de priorités à ses clients.</a:t>
            </a:r>
          </a:p>
          <a:p>
            <a:pPr lvl="2" marL="1310105" indent="-294105">
              <a:buChar char="✤"/>
            </a:pPr>
            <a:r>
              <a:t>Il doit pouvoir lancer des tâches de fond, sans liens directs avec le but principal (impressions, téléchargements, sauvegardes...)</a:t>
            </a:r>
          </a:p>
        </p:txBody>
      </p:sp>
      <p:sp>
        <p:nvSpPr>
          <p:cNvPr id="1124" name="4.5 - Rôles d’un serveur et serveur virtuel"/>
          <p:cNvSpPr txBox="1"/>
          <p:nvPr>
            <p:ph type="body" idx="21"/>
          </p:nvPr>
        </p:nvSpPr>
        <p:spPr>
          <a:prstGeom prst="rect">
            <a:avLst/>
          </a:prstGeom>
        </p:spPr>
        <p:txBody>
          <a:bodyPr/>
          <a:lstStyle/>
          <a:p>
            <a:pPr/>
            <a:r>
              <a:t>4.5 - Rôles d’un serveur et serveur virtuel</a:t>
            </a:r>
          </a:p>
        </p:txBody>
      </p:sp>
      <p:sp>
        <p:nvSpPr>
          <p:cNvPr id="1125"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7"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28" name="VPS, Virtual Private Server, Serveur dédié virtuel…"/>
          <p:cNvSpPr txBox="1"/>
          <p:nvPr>
            <p:ph type="body" idx="1"/>
          </p:nvPr>
        </p:nvSpPr>
        <p:spPr>
          <a:xfrm>
            <a:off x="355600" y="1581150"/>
            <a:ext cx="12293600" cy="7445326"/>
          </a:xfrm>
          <a:prstGeom prst="rect">
            <a:avLst/>
          </a:prstGeom>
        </p:spPr>
        <p:txBody>
          <a:bodyPr/>
          <a:lstStyle/>
          <a:p>
            <a:pPr/>
            <a:r>
              <a:t>VPS, </a:t>
            </a:r>
            <a:r>
              <a:rPr i="1"/>
              <a:t>Virtual Private Server</a:t>
            </a:r>
            <a:r>
              <a:t>, Serveur dédié virtuel</a:t>
            </a:r>
          </a:p>
          <a:p>
            <a:pPr lvl="1" marL="828842" indent="-320842">
              <a:buChar char="✤"/>
              <a:defRPr spc="-24"/>
            </a:pPr>
            <a:r>
              <a:t>Un serveur physique est partitionné, en utilisant des techniques de virtualisation, en plusieurs </a:t>
            </a:r>
            <a:r>
              <a:rPr b="1"/>
              <a:t>serveurs virtuels</a:t>
            </a:r>
            <a:r>
              <a:t> indépendants qui ont chacun les caractéristiques d'un serveur dédié.</a:t>
            </a:r>
          </a:p>
          <a:p>
            <a:pPr lvl="1" marL="828842" indent="-320842">
              <a:buChar char="✤"/>
            </a:pPr>
            <a:r>
              <a:t>VPS, </a:t>
            </a:r>
            <a:r>
              <a:rPr i="1"/>
              <a:t>Virtual Private Server </a:t>
            </a:r>
            <a:r>
              <a:t>est souvent confondu avec VDS</a:t>
            </a:r>
            <a:r>
              <a:rPr i="1"/>
              <a:t>, Virtual Dedicated Server.</a:t>
            </a:r>
          </a:p>
          <a:p>
            <a:pPr lvl="1" marL="828842" indent="-320842">
              <a:buChar char="✤"/>
            </a:pPr>
            <a:r>
              <a:t>Un serveur virtuel est une instance logique isolée au sein d'un serveur physique d'hébergement. </a:t>
            </a:r>
          </a:p>
          <a:p>
            <a:pPr lvl="1" marL="828842" indent="-320842">
              <a:buChar char="✤"/>
            </a:pPr>
            <a:r>
              <a:t>C'est une forme de machine virtuelle (VM, </a:t>
            </a:r>
            <a:r>
              <a:rPr i="1"/>
              <a:t>Virtual Machine</a:t>
            </a:r>
            <a:r>
              <a:t>). Il existe plusieurs technologies de virtualisation pour créer ces serveurs virtuels :</a:t>
            </a:r>
          </a:p>
          <a:p>
            <a:pPr lvl="2" marL="1637631" indent="-367631">
              <a:buClr>
                <a:srgbClr val="8D2212"/>
              </a:buClr>
              <a:buSzPct val="100000"/>
              <a:buFontTx/>
              <a:buAutoNum type="arabicPeriod" startAt="1"/>
            </a:pPr>
            <a:r>
              <a:t>Virtualisation basée sur les conteneurs :</a:t>
            </a:r>
          </a:p>
          <a:p>
            <a:pPr lvl="3" marL="1791368" indent="-267368">
              <a:buSzPct val="70000"/>
              <a:buChar char="✤"/>
            </a:pPr>
            <a:r>
              <a:t>Utilise l'isolation au niveau du noyau du système d'exploitation hôte.</a:t>
            </a:r>
          </a:p>
          <a:p>
            <a:pPr lvl="3" marL="1791368" indent="-267368">
              <a:buSzPct val="70000"/>
              <a:buChar char="✤"/>
            </a:pPr>
            <a:r>
              <a:t>Exemples : OpenVZ, LXC (Linux Containers) ; Virtuozzo est une solution commerciale basée sur la technologie OpenVZ</a:t>
            </a:r>
          </a:p>
          <a:p>
            <a:pPr lvl="3" marL="1791368" indent="-267368">
              <a:buSzPct val="70000"/>
              <a:buChar char="✤"/>
            </a:pPr>
            <a:r>
              <a:t>Avantages : Efficace en termes de ressources, démarrage rapide</a:t>
            </a:r>
          </a:p>
          <a:p>
            <a:pPr lvl="3" marL="1791368" indent="-267368">
              <a:buSzPct val="70000"/>
              <a:buChar char="✤"/>
            </a:pPr>
            <a:r>
              <a:t>Limitations : Généralement restreint aux systèmes d'exploitation Linux, partage le noyau de l’hôte</a:t>
            </a:r>
          </a:p>
        </p:txBody>
      </p:sp>
      <p:sp>
        <p:nvSpPr>
          <p:cNvPr id="1129" name="4.5 - Rôles d’un serveur et serveur virtuel"/>
          <p:cNvSpPr txBox="1"/>
          <p:nvPr>
            <p:ph type="body" idx="21"/>
          </p:nvPr>
        </p:nvSpPr>
        <p:spPr>
          <a:prstGeom prst="rect">
            <a:avLst/>
          </a:prstGeom>
        </p:spPr>
        <p:txBody>
          <a:bodyPr/>
          <a:lstStyle/>
          <a:p>
            <a:pPr/>
            <a:r>
              <a:t>4.5 - Rôles d’un serveur et serveur virtuel</a:t>
            </a:r>
          </a:p>
        </p:txBody>
      </p:sp>
      <p:sp>
        <p:nvSpPr>
          <p:cNvPr id="1130"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4"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35" name="VPS, Virtual Private Server, Serveur dédié virtuel (suite…)…"/>
          <p:cNvSpPr txBox="1"/>
          <p:nvPr>
            <p:ph type="body" idx="1"/>
          </p:nvPr>
        </p:nvSpPr>
        <p:spPr>
          <a:xfrm>
            <a:off x="355600" y="1581150"/>
            <a:ext cx="12293600" cy="7445326"/>
          </a:xfrm>
          <a:prstGeom prst="rect">
            <a:avLst/>
          </a:prstGeom>
        </p:spPr>
        <p:txBody>
          <a:bodyPr/>
          <a:lstStyle/>
          <a:p>
            <a:pPr/>
            <a:r>
              <a:t>VPS, </a:t>
            </a:r>
            <a:r>
              <a:rPr i="1"/>
              <a:t>Virtual Private Server</a:t>
            </a:r>
            <a:r>
              <a:t>, Serveur dédié virtuel </a:t>
            </a:r>
            <a:r>
              <a:rPr b="0"/>
              <a:t>(suite…)</a:t>
            </a:r>
          </a:p>
          <a:p>
            <a:pPr lvl="2" marL="1637631" indent="-367631">
              <a:buClr>
                <a:srgbClr val="8D2212"/>
              </a:buClr>
              <a:buSzPct val="100000"/>
              <a:buFontTx/>
              <a:buAutoNum type="arabicPeriod" startAt="2"/>
            </a:pPr>
            <a:r>
              <a:t>Virtualisation complète :</a:t>
            </a:r>
          </a:p>
          <a:p>
            <a:pPr lvl="3" marL="1791368" indent="-267368">
              <a:buSzPct val="70000"/>
              <a:buChar char="✤"/>
            </a:pPr>
            <a:r>
              <a:t>Émule entièrement le matériel, permettant l'exécution de systèmes d'exploitation invités non modifiés</a:t>
            </a:r>
          </a:p>
          <a:p>
            <a:pPr lvl="3" marL="1791368" indent="-267368">
              <a:buSzPct val="70000"/>
              <a:buChar char="✤"/>
            </a:pPr>
            <a:r>
              <a:t>Exemples : VMware ESXi, KVM (Kernel-based Virtual Machine)</a:t>
            </a:r>
          </a:p>
          <a:p>
            <a:pPr lvl="3" marL="1791368" indent="-267368">
              <a:buSzPct val="70000"/>
              <a:buChar char="✤"/>
            </a:pPr>
            <a:r>
              <a:t>Avantages : Supporte une large gamme de systèmes d'exploitation invités</a:t>
            </a:r>
          </a:p>
          <a:p>
            <a:pPr lvl="3" marL="1791368" indent="-267368">
              <a:buSzPct val="70000"/>
              <a:buChar char="✤"/>
            </a:pPr>
            <a:r>
              <a:t>Inconvénients : Peut avoir un impact plus important sur les performances</a:t>
            </a:r>
            <a:br/>
          </a:p>
          <a:p>
            <a:pPr lvl="2" marL="1637631" indent="-367631">
              <a:buClr>
                <a:srgbClr val="8D2212"/>
              </a:buClr>
              <a:buSzPct val="100000"/>
              <a:buFontTx/>
              <a:buAutoNum type="arabicPeriod" startAt="2"/>
            </a:pPr>
            <a:r>
              <a:t>Paravirtualisation :</a:t>
            </a:r>
          </a:p>
          <a:p>
            <a:pPr lvl="3" marL="1791368" indent="-267368">
              <a:buSzPct val="70000"/>
              <a:buChar char="✤"/>
            </a:pPr>
            <a:r>
              <a:t>Les systèmes d'exploitation invités sont modifiés pour fonctionner plus efficacement avec l'hyperviseur</a:t>
            </a:r>
          </a:p>
          <a:p>
            <a:pPr lvl="3" marL="1791368" indent="-267368">
              <a:buSzPct val="70000"/>
              <a:buChar char="✤"/>
            </a:pPr>
            <a:r>
              <a:t>Exemple : Xen (dans ses versions antérieures)</a:t>
            </a:r>
          </a:p>
          <a:p>
            <a:pPr lvl="3" marL="1791368" indent="-267368">
              <a:buSzPct val="70000"/>
              <a:buChar char="✤"/>
            </a:pPr>
            <a:r>
              <a:t>Avantages : Performances améliorées par rapport à la virtualisation complète</a:t>
            </a:r>
          </a:p>
          <a:p>
            <a:pPr lvl="3" marL="1791368" indent="-267368">
              <a:buSzPct val="70000"/>
              <a:buChar char="✤"/>
            </a:pPr>
            <a:r>
              <a:t>Inconvénients : Nécessite des systèmes d'exploitation invités modifiés</a:t>
            </a:r>
          </a:p>
        </p:txBody>
      </p:sp>
      <p:sp>
        <p:nvSpPr>
          <p:cNvPr id="1136" name="4.5 - Rôles d’un serveur et serveur virtuel"/>
          <p:cNvSpPr txBox="1"/>
          <p:nvPr>
            <p:ph type="body" idx="21"/>
          </p:nvPr>
        </p:nvSpPr>
        <p:spPr>
          <a:prstGeom prst="rect">
            <a:avLst/>
          </a:prstGeom>
        </p:spPr>
        <p:txBody>
          <a:bodyPr/>
          <a:lstStyle/>
          <a:p>
            <a:pPr/>
            <a:r>
              <a:t>4.5 - Rôles d’un serveur et serveur virtuel</a:t>
            </a:r>
          </a:p>
        </p:txBody>
      </p:sp>
      <p:sp>
        <p:nvSpPr>
          <p:cNvPr id="1137"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1"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42" name="VPS, Virtual Private Server, Serveur dédié virtuel (suite…)…"/>
          <p:cNvSpPr txBox="1"/>
          <p:nvPr>
            <p:ph type="body" idx="1"/>
          </p:nvPr>
        </p:nvSpPr>
        <p:spPr>
          <a:xfrm>
            <a:off x="355600" y="1581150"/>
            <a:ext cx="12293600" cy="7445326"/>
          </a:xfrm>
          <a:prstGeom prst="rect">
            <a:avLst/>
          </a:prstGeom>
        </p:spPr>
        <p:txBody>
          <a:bodyPr/>
          <a:lstStyle/>
          <a:p>
            <a:pPr/>
            <a:r>
              <a:t>VPS, </a:t>
            </a:r>
            <a:r>
              <a:rPr i="1"/>
              <a:t>Virtual Private Server</a:t>
            </a:r>
            <a:r>
              <a:t>, Serveur dédié virtuel (suite…)</a:t>
            </a:r>
          </a:p>
          <a:p>
            <a:pPr lvl="1" marL="828842" indent="-320842">
              <a:buChar char="✤"/>
            </a:pPr>
            <a:r>
              <a:t>Avantages :</a:t>
            </a:r>
          </a:p>
          <a:p>
            <a:pPr lvl="2" marL="1310105" indent="-294105">
              <a:buChar char="✤"/>
            </a:pPr>
            <a:r>
              <a:t>Gestion de l’OS et des logiciels (serveurs FTP, mail, web, etc.). Flexibilité d’un serveur dédié ;</a:t>
            </a:r>
          </a:p>
          <a:p>
            <a:pPr lvl="2" marL="1310105" indent="-294105">
              <a:buChar char="✤"/>
            </a:pPr>
            <a:r>
              <a:t>Coût inférieur à un serveur dédié.</a:t>
            </a:r>
          </a:p>
          <a:p>
            <a:pPr lvl="1" marL="828842" indent="-320842">
              <a:buChar char="✤"/>
            </a:pPr>
            <a:r>
              <a:t>Inconvénients :</a:t>
            </a:r>
          </a:p>
          <a:p>
            <a:pPr lvl="2" marL="1310105" indent="-294105">
              <a:buChar char="✤"/>
            </a:pPr>
            <a:r>
              <a:t>Performances moindres qu’un serveur dédié ;</a:t>
            </a:r>
          </a:p>
          <a:p>
            <a:pPr lvl="2" marL="1310105" indent="-294105">
              <a:buChar char="✤"/>
            </a:pPr>
            <a:r>
              <a:t>Coût supérieur à un hébergement mutualisé.</a:t>
            </a:r>
          </a:p>
          <a:p>
            <a:pPr lvl="1" marL="828842" indent="-320842">
              <a:buChar char="✤"/>
            </a:pPr>
            <a:r>
              <a:t>Voir :</a:t>
            </a:r>
          </a:p>
          <a:p>
            <a:pPr lvl="2" marL="1310105" indent="-294105">
              <a:buChar char="✤"/>
            </a:pPr>
            <a:r>
              <a:rPr u="sng">
                <a:solidFill>
                  <a:schemeClr val="accent5">
                    <a:satOff val="8112"/>
                    <a:lumOff val="-14630"/>
                  </a:schemeClr>
                </a:solidFill>
                <a:hlinkClick r:id="rId3" invalidUrl="" action="" tgtFrame="" tooltip="" history="1" highlightClick="0" endSnd="0"/>
              </a:rPr>
              <a:t>https://www.ovhcloud.com/fr/learn/what-is-virtual-server/</a:t>
            </a:r>
            <a:r>
              <a:t> </a:t>
            </a:r>
          </a:p>
          <a:p>
            <a:pPr lvl="2" marL="1310105" indent="-294105">
              <a:buChar char="✤"/>
            </a:pPr>
            <a:r>
              <a:rPr u="sng">
                <a:solidFill>
                  <a:schemeClr val="accent5">
                    <a:satOff val="8112"/>
                    <a:lumOff val="-14630"/>
                  </a:schemeClr>
                </a:solidFill>
                <a:hlinkClick r:id="rId4" invalidUrl="" action="" tgtFrame="" tooltip="" history="1" highlightClick="0" endSnd="0"/>
              </a:rPr>
              <a:t>https://www.ovhcloud.com/fr/vps/</a:t>
            </a:r>
          </a:p>
          <a:p>
            <a:pPr lvl="2" marL="1310105" indent="-294105">
              <a:buChar char="✤"/>
            </a:pPr>
            <a:r>
              <a:rPr u="sng">
                <a:solidFill>
                  <a:schemeClr val="accent5">
                    <a:satOff val="8112"/>
                    <a:lumOff val="-14630"/>
                  </a:schemeClr>
                </a:solidFill>
                <a:hlinkClick r:id="rId5" invalidUrl="" action="" tgtFrame="" tooltip="" history="1" highlightClick="0" endSnd="0"/>
              </a:rPr>
              <a:t>https://www.ionos.fr/serveurs/vps</a:t>
            </a:r>
          </a:p>
        </p:txBody>
      </p:sp>
      <p:sp>
        <p:nvSpPr>
          <p:cNvPr id="1143" name="4.5 - Rôles d’un serveur et serveur virtuel"/>
          <p:cNvSpPr txBox="1"/>
          <p:nvPr>
            <p:ph type="body" idx="21"/>
          </p:nvPr>
        </p:nvSpPr>
        <p:spPr>
          <a:prstGeom prst="rect">
            <a:avLst/>
          </a:prstGeom>
        </p:spPr>
        <p:txBody>
          <a:bodyPr/>
          <a:lstStyle/>
          <a:p>
            <a:pPr/>
            <a:r>
              <a:t>4.5 - Rôles d’un serveur et serveur virtuel</a:t>
            </a:r>
          </a:p>
        </p:txBody>
      </p:sp>
      <p:sp>
        <p:nvSpPr>
          <p:cNvPr id="1144"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8"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49" name="Introduction"/>
          <p:cNvSpPr txBox="1"/>
          <p:nvPr>
            <p:ph type="body" idx="1"/>
          </p:nvPr>
        </p:nvSpPr>
        <p:spPr>
          <a:xfrm>
            <a:off x="355600" y="1581150"/>
            <a:ext cx="12293600" cy="7445326"/>
          </a:xfrm>
          <a:prstGeom prst="rect">
            <a:avLst/>
          </a:prstGeom>
        </p:spPr>
        <p:txBody>
          <a:bodyPr/>
          <a:lstStyle/>
          <a:p>
            <a:pPr/>
            <a:r>
              <a:t>Introduction</a:t>
            </a:r>
            <a:br/>
            <a:br/>
            <a:br/>
            <a:br/>
            <a:br/>
            <a:br/>
            <a:br/>
            <a:br/>
            <a:br/>
            <a:br/>
            <a:br/>
            <a:br/>
            <a:br/>
            <a:br/>
            <a:br/>
          </a:p>
        </p:txBody>
      </p:sp>
      <p:sp>
        <p:nvSpPr>
          <p:cNvPr id="1150"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1151"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154" name="Nuage33.png"/>
          <p:cNvGrpSpPr/>
          <p:nvPr/>
        </p:nvGrpSpPr>
        <p:grpSpPr>
          <a:xfrm>
            <a:off x="3660353" y="1734049"/>
            <a:ext cx="8513824" cy="7445326"/>
            <a:chOff x="0" y="0"/>
            <a:chExt cx="8513822" cy="7445325"/>
          </a:xfrm>
        </p:grpSpPr>
        <p:pic>
          <p:nvPicPr>
            <p:cNvPr id="1153" name="Nuage33.png" descr="Nuage33.png"/>
            <p:cNvPicPr>
              <a:picLocks noChangeAspect="1"/>
            </p:cNvPicPr>
            <p:nvPr/>
          </p:nvPicPr>
          <p:blipFill>
            <a:blip r:embed="rId2">
              <a:extLst/>
            </a:blip>
            <a:stretch>
              <a:fillRect/>
            </a:stretch>
          </p:blipFill>
          <p:spPr>
            <a:xfrm>
              <a:off x="139700" y="88900"/>
              <a:ext cx="8234423" cy="7064326"/>
            </a:xfrm>
            <a:prstGeom prst="rect">
              <a:avLst/>
            </a:prstGeom>
            <a:ln>
              <a:noFill/>
            </a:ln>
            <a:effectLst/>
          </p:spPr>
        </p:pic>
        <p:pic>
          <p:nvPicPr>
            <p:cNvPr id="1152" name="Nuage33.png" descr="Nuage33.png"/>
            <p:cNvPicPr>
              <a:picLocks noChangeAspect="0"/>
            </p:cNvPicPr>
            <p:nvPr/>
          </p:nvPicPr>
          <p:blipFill>
            <a:blip r:embed="rId3">
              <a:extLst/>
            </a:blip>
            <a:stretch>
              <a:fillRect/>
            </a:stretch>
          </p:blipFill>
          <p:spPr>
            <a:xfrm>
              <a:off x="0" y="0"/>
              <a:ext cx="8513823" cy="7445326"/>
            </a:xfrm>
            <a:prstGeom prst="rect">
              <a:avLst/>
            </a:prstGeom>
            <a:effectLst/>
          </p:spPr>
        </p:pic>
      </p:grpSp>
      <p:sp>
        <p:nvSpPr>
          <p:cNvPr id="1155" name="Fig 4.8 - Le nuage - the Cloud…"/>
          <p:cNvSpPr txBox="1"/>
          <p:nvPr/>
        </p:nvSpPr>
        <p:spPr>
          <a:xfrm>
            <a:off x="682797" y="7634513"/>
            <a:ext cx="2818905" cy="1422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4.8 - Le nuage - the Cloud</a:t>
            </a:r>
          </a:p>
          <a:p>
            <a:pPr defTabSz="450000">
              <a:spcBef>
                <a:spcPts val="0"/>
              </a:spcBef>
              <a:defRPr i="0" sz="1600">
                <a:solidFill>
                  <a:srgbClr val="000000"/>
                </a:solidFill>
                <a:latin typeface="+mn-lt"/>
                <a:ea typeface="+mn-ea"/>
                <a:cs typeface="+mn-cs"/>
                <a:sym typeface="Trebuchet MS"/>
              </a:defRPr>
            </a:pPr>
          </a:p>
          <a:p>
            <a:pPr defTabSz="360000">
              <a:spcBef>
                <a:spcPts val="1200"/>
              </a:spcBef>
              <a:defRPr sz="1800">
                <a:solidFill>
                  <a:srgbClr val="000000"/>
                </a:solidFill>
                <a:latin typeface="Helvetica"/>
                <a:ea typeface="Helvetica"/>
                <a:cs typeface="Helvetica"/>
                <a:sym typeface="Helvetica"/>
              </a:defRPr>
            </a:pPr>
            <a:r>
              <a:t>By Sam Johnston </a:t>
            </a:r>
            <a:br/>
            <a:r>
              <a:t>[</a:t>
            </a:r>
            <a:r>
              <a:rPr u="sng">
                <a:solidFill>
                  <a:srgbClr val="000099"/>
                </a:solidFill>
                <a:hlinkClick r:id="rId4" invalidUrl="" action="" tgtFrame="" tooltip="" history="1" highlightClick="0" endSnd="0"/>
              </a:rPr>
              <a:t>CC BY-SA 4.0</a:t>
            </a:r>
            <a:r>
              <a:t>],</a:t>
            </a:r>
            <a:br/>
            <a:r>
              <a:t>via Wikimedia Common</a:t>
            </a:r>
          </a:p>
        </p:txBody>
      </p:sp>
    </p:spTree>
  </p:cSld>
  <p:clrMapOvr>
    <a:masterClrMapping/>
  </p:clrMapOvr>
  <p:transition xmlns:p14="http://schemas.microsoft.com/office/powerpoint/2010/main" spd="med" advClick="1"/>
</p:sld>
</file>

<file path=ppt/slides/slide1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7"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58" name="Avènement du Cloud Computing (CC)…"/>
          <p:cNvSpPr txBox="1"/>
          <p:nvPr>
            <p:ph type="body" idx="1"/>
          </p:nvPr>
        </p:nvSpPr>
        <p:spPr>
          <a:xfrm>
            <a:off x="355600" y="1581150"/>
            <a:ext cx="12293600" cy="7445326"/>
          </a:xfrm>
          <a:prstGeom prst="rect">
            <a:avLst/>
          </a:prstGeom>
        </p:spPr>
        <p:txBody>
          <a:bodyPr/>
          <a:lstStyle/>
          <a:p>
            <a:pPr/>
            <a:r>
              <a:t>Avènement du Cloud Computing (CC)</a:t>
            </a:r>
          </a:p>
          <a:p>
            <a:pPr lvl="1" marL="828842" indent="-320842">
              <a:buChar char="✤"/>
            </a:pPr>
            <a:r>
              <a:t>Années 1980 </a:t>
            </a:r>
          </a:p>
          <a:p>
            <a:pPr lvl="2" marL="1310105" indent="-294105">
              <a:buChar char="✤"/>
            </a:pPr>
            <a:r>
              <a:t>La virtualisation (hyperviseur)</a:t>
            </a:r>
          </a:p>
          <a:p>
            <a:pPr lvl="2" marL="1310105" indent="-294105">
              <a:buChar char="✤"/>
            </a:pPr>
            <a:r>
              <a:t>l'infogérance</a:t>
            </a:r>
          </a:p>
          <a:p>
            <a:pPr lvl="2" marL="1310105" indent="-294105">
              <a:buChar char="✤"/>
            </a:pPr>
            <a:r>
              <a:t>l'externalisation</a:t>
            </a:r>
          </a:p>
          <a:p>
            <a:pPr lvl="1" marL="828842" indent="-320842">
              <a:buChar char="✤"/>
            </a:pPr>
            <a:r>
              <a:t>Dernière décennie 	</a:t>
            </a:r>
          </a:p>
          <a:p>
            <a:pPr lvl="2" marL="1310105" indent="-294105">
              <a:buChar char="✤"/>
            </a:pPr>
            <a:r>
              <a:t>Généralisation d’internet, des FAI, des hébergeurs</a:t>
            </a:r>
          </a:p>
          <a:p>
            <a:pPr lvl="2" marL="1310105" indent="-294105">
              <a:buChar char="✤"/>
            </a:pPr>
            <a:r>
              <a:t>développement des réseaux à haut débit</a:t>
            </a:r>
          </a:p>
          <a:p>
            <a:pPr lvl="2" marL="1310105" indent="-294105">
              <a:buChar char="✤"/>
            </a:pPr>
            <a:r>
              <a:t>la location d’application</a:t>
            </a:r>
          </a:p>
          <a:p>
            <a:pPr lvl="2" marL="1310105" indent="-294105">
              <a:buChar char="✤"/>
            </a:pPr>
            <a:r>
              <a:t>le paiement à l’usage</a:t>
            </a:r>
          </a:p>
          <a:p>
            <a:pPr lvl="2" marL="1310105" indent="-294105">
              <a:buChar char="✤"/>
            </a:pPr>
            <a:r>
              <a:t>la quête de mobilité... </a:t>
            </a:r>
          </a:p>
        </p:txBody>
      </p:sp>
      <p:sp>
        <p:nvSpPr>
          <p:cNvPr id="1159"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1160"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21" name="Nom de domaine (suite…)…"/>
          <p:cNvSpPr txBox="1"/>
          <p:nvPr>
            <p:ph type="body" idx="1"/>
          </p:nvPr>
        </p:nvSpPr>
        <p:spPr>
          <a:xfrm>
            <a:off x="355600" y="1684734"/>
            <a:ext cx="12293600" cy="7652389"/>
          </a:xfrm>
          <a:prstGeom prst="rect">
            <a:avLst/>
          </a:prstGeom>
        </p:spPr>
        <p:txBody>
          <a:bodyPr/>
          <a:lstStyle/>
          <a:p>
            <a:pPr/>
            <a:r>
              <a:t>Nom de domaine </a:t>
            </a:r>
            <a:r>
              <a:rPr b="0"/>
              <a:t>(suite…)</a:t>
            </a:r>
          </a:p>
          <a:p>
            <a:pPr lvl="1"/>
            <a:r>
              <a:t>Exemple 3 - La hiérarchie du domaine « ru.wikipedia.org. » </a:t>
            </a:r>
          </a:p>
          <a:p>
            <a:pPr lvl="2" marL="0" indent="457200">
              <a:buClrTx/>
              <a:buSzTx/>
              <a:buFontTx/>
              <a:buNone/>
              <a:tabLst>
                <a:tab pos="11150600" algn="l"/>
              </a:tabLst>
            </a:pPr>
          </a:p>
          <a:p>
            <a:pPr lvl="2" marL="0" indent="457200">
              <a:buClrTx/>
              <a:buSzTx/>
              <a:buFontTx/>
              <a:buNone/>
              <a:tabLst>
                <a:tab pos="10896600" algn="l"/>
              </a:tabLst>
            </a:pPr>
          </a:p>
          <a:p>
            <a:pPr lvl="2" marL="0" indent="457200">
              <a:buClrTx/>
              <a:buSzTx/>
              <a:buFontTx/>
              <a:buNone/>
              <a:tabLst>
                <a:tab pos="10896600" algn="l"/>
              </a:tabLst>
            </a:pPr>
          </a:p>
          <a:p>
            <a:pPr lvl="2" marL="0" indent="457200">
              <a:buClrTx/>
              <a:buSzTx/>
              <a:buFontTx/>
              <a:buNone/>
              <a:tabLst>
                <a:tab pos="10896600" algn="l"/>
              </a:tabLst>
            </a:pPr>
          </a:p>
          <a:p>
            <a:pPr lvl="2" marL="0" indent="457200">
              <a:buClrTx/>
              <a:buSzTx/>
              <a:buFontTx/>
              <a:buNone/>
              <a:tabLst>
                <a:tab pos="10896600" algn="l"/>
              </a:tabLst>
            </a:pPr>
            <a:r>
              <a:t>	</a:t>
            </a:r>
            <a:r>
              <a:rPr i="1"/>
              <a:t>Racine</a:t>
            </a:r>
            <a:endParaRPr i="1"/>
          </a:p>
          <a:p>
            <a:pPr lvl="2" marL="0" indent="457200">
              <a:buClrTx/>
              <a:buSzTx/>
              <a:buFontTx/>
              <a:buNone/>
              <a:tabLst>
                <a:tab pos="10896600" algn="l"/>
              </a:tabLst>
            </a:pPr>
            <a:endParaRPr i="1"/>
          </a:p>
          <a:p>
            <a:pPr lvl="2" marL="0" indent="457200">
              <a:buClrTx/>
              <a:buSzTx/>
              <a:buFontTx/>
              <a:buNone/>
              <a:tabLst>
                <a:tab pos="10896600" algn="l"/>
              </a:tabLst>
            </a:pPr>
            <a:endParaRPr i="1"/>
          </a:p>
          <a:p>
            <a:pPr lvl="2" marL="0" indent="457200">
              <a:buClrTx/>
              <a:buSzTx/>
              <a:buFontTx/>
              <a:buNone/>
              <a:tabLst>
                <a:tab pos="10896600" algn="l"/>
              </a:tabLst>
            </a:pPr>
            <a:r>
              <a:t>	</a:t>
            </a:r>
            <a:r>
              <a:rPr i="1"/>
              <a:t>TLD</a:t>
            </a:r>
            <a:endParaRPr i="1"/>
          </a:p>
          <a:p>
            <a:pPr lvl="2" marL="0" indent="457200">
              <a:buClrTx/>
              <a:buSzTx/>
              <a:buFontTx/>
              <a:buNone/>
              <a:tabLst>
                <a:tab pos="10896600" algn="l"/>
              </a:tabLst>
            </a:pPr>
            <a:endParaRPr i="1"/>
          </a:p>
          <a:p>
            <a:pPr lvl="2" marL="0" indent="457200">
              <a:buClrTx/>
              <a:buSzTx/>
              <a:buFontTx/>
              <a:buNone/>
              <a:tabLst>
                <a:tab pos="10896600" algn="l"/>
              </a:tabLst>
            </a:pPr>
            <a:endParaRPr i="1"/>
          </a:p>
          <a:p>
            <a:pPr lvl="2" marL="0" indent="457200">
              <a:spcBef>
                <a:spcPts val="0"/>
              </a:spcBef>
              <a:buClrTx/>
              <a:buSzTx/>
              <a:buFontTx/>
              <a:buNone/>
              <a:tabLst>
                <a:tab pos="10896600" algn="l"/>
              </a:tabLst>
            </a:pPr>
            <a:r>
              <a:t>	S</a:t>
            </a:r>
            <a:r>
              <a:rPr i="1"/>
              <a:t>LD</a:t>
            </a:r>
            <a:endParaRPr i="1"/>
          </a:p>
          <a:p>
            <a:pPr lvl="2" marL="0" indent="457200">
              <a:spcBef>
                <a:spcPts val="0"/>
              </a:spcBef>
              <a:buClrTx/>
              <a:buSzTx/>
              <a:buFontTx/>
              <a:buNone/>
              <a:tabLst>
                <a:tab pos="10896600" algn="l"/>
              </a:tabLst>
            </a:pPr>
            <a:r>
              <a:t>	</a:t>
            </a:r>
            <a:r>
              <a:rPr i="1" sz="1800"/>
              <a:t>Second level</a:t>
            </a:r>
            <a:br>
              <a:rPr i="1" sz="1800"/>
            </a:br>
            <a:r>
              <a:t> 	</a:t>
            </a:r>
            <a:r>
              <a:rPr i="1" sz="1800"/>
              <a:t>domain</a:t>
            </a:r>
          </a:p>
        </p:txBody>
      </p:sp>
      <p:sp>
        <p:nvSpPr>
          <p:cNvPr id="222" name="2.1 - DNS - Domain Name System Nom de domaine"/>
          <p:cNvSpPr txBox="1"/>
          <p:nvPr>
            <p:ph type="body" idx="21"/>
          </p:nvPr>
        </p:nvSpPr>
        <p:spPr>
          <a:prstGeom prst="rect">
            <a:avLst/>
          </a:prstGeom>
        </p:spPr>
        <p:txBody>
          <a:bodyPr/>
          <a:lstStyle>
            <a:lvl1pPr>
              <a:tabLst>
                <a:tab pos="12039600" algn="r"/>
              </a:tabLst>
            </a:lvl1pPr>
          </a:lstStyle>
          <a:p>
            <a:pPr/>
            <a:r>
              <a:t>2.1 - DNS - Domain Name System	Nom de domaine           </a:t>
            </a:r>
          </a:p>
        </p:txBody>
      </p:sp>
      <p:sp>
        <p:nvSpPr>
          <p:cNvPr id="223" name="Numéro de diapositive"/>
          <p:cNvSpPr txBox="1"/>
          <p:nvPr>
            <p:ph type="sldNum" sz="quarter" idx="2"/>
          </p:nvPr>
        </p:nvSpPr>
        <p:spPr>
          <a:xfrm>
            <a:off x="12337305" y="9220200"/>
            <a:ext cx="3062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27" name="Grouper"/>
          <p:cNvGrpSpPr/>
          <p:nvPr/>
        </p:nvGrpSpPr>
        <p:grpSpPr>
          <a:xfrm>
            <a:off x="570817" y="2965310"/>
            <a:ext cx="10622684" cy="6318327"/>
            <a:chOff x="-215900" y="-139699"/>
            <a:chExt cx="10622682" cy="6318325"/>
          </a:xfrm>
        </p:grpSpPr>
        <p:pic>
          <p:nvPicPr>
            <p:cNvPr id="224" name="droppedImage.png" descr="droppedImage.png"/>
            <p:cNvPicPr>
              <a:picLocks noChangeAspect="1"/>
            </p:cNvPicPr>
            <p:nvPr/>
          </p:nvPicPr>
          <p:blipFill>
            <a:blip r:embed="rId2">
              <a:extLst/>
            </a:blip>
            <a:srcRect l="0" t="0" r="0" b="0"/>
            <a:stretch>
              <a:fillRect/>
            </a:stretch>
          </p:blipFill>
          <p:spPr>
            <a:xfrm>
              <a:off x="329567" y="173079"/>
              <a:ext cx="9531581" cy="5290027"/>
            </a:xfrm>
            <a:prstGeom prst="rect">
              <a:avLst/>
            </a:prstGeom>
            <a:ln w="12700" cap="flat">
              <a:noFill/>
              <a:miter lim="400000"/>
            </a:ln>
            <a:effectLst/>
          </p:spPr>
        </p:pic>
        <p:pic>
          <p:nvPicPr>
            <p:cNvPr id="225" name="Rectangle Carré" descr="Rectangle Carré"/>
            <p:cNvPicPr>
              <a:picLocks noChangeAspect="0"/>
            </p:cNvPicPr>
            <p:nvPr/>
          </p:nvPicPr>
          <p:blipFill>
            <a:blip r:embed="rId3">
              <a:extLst/>
            </a:blip>
            <a:stretch>
              <a:fillRect/>
            </a:stretch>
          </p:blipFill>
          <p:spPr>
            <a:xfrm>
              <a:off x="-215900" y="-139700"/>
              <a:ext cx="10622683" cy="6318327"/>
            </a:xfrm>
            <a:prstGeom prst="rect">
              <a:avLst/>
            </a:prstGeom>
            <a:effectLst/>
          </p:spPr>
        </p:pic>
      </p:grpSp>
      <p:sp>
        <p:nvSpPr>
          <p:cNvPr id="228" name="Fig 2.1 - Hiérarchie de domaine"/>
          <p:cNvSpPr txBox="1"/>
          <p:nvPr/>
        </p:nvSpPr>
        <p:spPr>
          <a:xfrm>
            <a:off x="657784" y="9226549"/>
            <a:ext cx="2997697"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2.1 - Hiérarchie de domaine</a:t>
            </a:r>
          </a:p>
        </p:txBody>
      </p:sp>
      <p:sp>
        <p:nvSpPr>
          <p:cNvPr id="229"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lstStyle>
          <a:p>
            <a:pPr/>
            <a:r>
              <a:t>Annexe </a:t>
            </a:r>
          </a:p>
        </p:txBody>
      </p:sp>
    </p:spTree>
  </p:cSld>
  <p:clrMapOvr>
    <a:masterClrMapping/>
  </p:clrMapOvr>
  <p:transition xmlns:p14="http://schemas.microsoft.com/office/powerpoint/2010/main" spd="med" advClick="1"/>
</p:sld>
</file>

<file path=ppt/slides/slide1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2"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63" name="Cloud Computing ≈ Virtualization + pay as you go + self service…"/>
          <p:cNvSpPr txBox="1"/>
          <p:nvPr>
            <p:ph type="body" idx="1"/>
          </p:nvPr>
        </p:nvSpPr>
        <p:spPr>
          <a:xfrm>
            <a:off x="355600" y="1581150"/>
            <a:ext cx="12293600" cy="7445326"/>
          </a:xfrm>
          <a:prstGeom prst="rect">
            <a:avLst/>
          </a:prstGeom>
        </p:spPr>
        <p:txBody>
          <a:bodyPr/>
          <a:lstStyle/>
          <a:p>
            <a:pPr/>
            <a:r>
              <a:t>Cloud Computing </a:t>
            </a:r>
            <a:r>
              <a:rPr baseline="-8333" sz="2400"/>
              <a:t>≈</a:t>
            </a:r>
            <a:r>
              <a:t> Virtualization + pay as you go + self service</a:t>
            </a:r>
          </a:p>
          <a:p>
            <a:pPr lvl="1" marL="828842" indent="-320842">
              <a:buChar char="✤"/>
            </a:pPr>
          </a:p>
          <a:p>
            <a:pPr lvl="1" marL="828842" indent="-320842">
              <a:buChar char="✤"/>
            </a:pPr>
            <a:r>
              <a:rPr b="1"/>
              <a:t>Virtualisation</a:t>
            </a:r>
            <a:r>
              <a:t> (</a:t>
            </a:r>
            <a:r>
              <a:rPr i="1"/>
              <a:t>Virtualization</a:t>
            </a:r>
            <a:r>
              <a:t>)</a:t>
            </a:r>
          </a:p>
          <a:p>
            <a:pPr lvl="2" marL="1310105" indent="-294105">
              <a:buChar char="✤"/>
            </a:pPr>
            <a:r>
              <a:t>Partage des ressources</a:t>
            </a:r>
          </a:p>
          <a:p>
            <a:pPr lvl="2" marL="1310105" indent="-294105">
              <a:buChar char="✤"/>
            </a:pPr>
            <a:r>
              <a:t>Abstraction sur la localisation</a:t>
            </a:r>
          </a:p>
          <a:p>
            <a:pPr lvl="2" marL="1310105" indent="-294105">
              <a:buChar char="✤"/>
            </a:pPr>
            <a:r>
              <a:t>Élasticité</a:t>
            </a:r>
            <a:br/>
          </a:p>
          <a:p>
            <a:pPr lvl="1" marL="828842" indent="-320842">
              <a:buChar char="✤"/>
              <a:defRPr b="1"/>
            </a:pPr>
            <a:r>
              <a:t>Pay as you go </a:t>
            </a:r>
          </a:p>
          <a:p>
            <a:pPr lvl="2" marL="1310105" indent="-294105">
              <a:buChar char="✤"/>
            </a:pPr>
            <a:r>
              <a:t>Paiement à l’usage ; paiement des ressources effectivement utilisées (processeur, stockage, réseau)</a:t>
            </a:r>
            <a:br/>
          </a:p>
          <a:p>
            <a:pPr lvl="1" marL="828842" indent="-320842">
              <a:buChar char="✤"/>
              <a:defRPr b="1"/>
            </a:pPr>
            <a:r>
              <a:t>Self service </a:t>
            </a:r>
          </a:p>
          <a:p>
            <a:pPr lvl="2" marL="1310105" indent="-294105">
              <a:buChar char="✤"/>
            </a:pPr>
            <a:r>
              <a:t>Allocation de ressources d’exécution via une interface Web, avec effet en quelques minutes.</a:t>
            </a:r>
          </a:p>
        </p:txBody>
      </p:sp>
      <p:sp>
        <p:nvSpPr>
          <p:cNvPr id="1164"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1165" name="Numéro de diapositive"/>
          <p:cNvSpPr txBox="1"/>
          <p:nvPr>
            <p:ph type="sldNum" sz="quarter" idx="2"/>
          </p:nvPr>
        </p:nvSpPr>
        <p:spPr>
          <a:xfrm>
            <a:off x="12286505" y="9220200"/>
            <a:ext cx="4078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7"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68" name="Les formes de cloud computing…"/>
          <p:cNvSpPr txBox="1"/>
          <p:nvPr>
            <p:ph type="body" idx="1"/>
          </p:nvPr>
        </p:nvSpPr>
        <p:spPr>
          <a:xfrm>
            <a:off x="355600" y="1581150"/>
            <a:ext cx="12293600" cy="7445326"/>
          </a:xfrm>
          <a:prstGeom prst="rect">
            <a:avLst/>
          </a:prstGeom>
        </p:spPr>
        <p:txBody>
          <a:bodyPr/>
          <a:lstStyle/>
          <a:p>
            <a:pPr/>
            <a:r>
              <a:t>Les formes de cloud computing</a:t>
            </a:r>
          </a:p>
          <a:p>
            <a:pPr lvl="1" marL="828842" indent="-320842">
              <a:buChar char="✤"/>
            </a:pPr>
            <a:r>
              <a:t>les </a:t>
            </a:r>
            <a:r>
              <a:rPr b="1"/>
              <a:t>clouds privés internes</a:t>
            </a:r>
            <a:r>
              <a:t>, gérés en interne par une entreprise pour ses besoins.</a:t>
            </a:r>
          </a:p>
          <a:p>
            <a:pPr lvl="1" marL="828842" indent="-320842">
              <a:buChar char="✤"/>
            </a:pPr>
            <a:r>
              <a:t>les </a:t>
            </a:r>
            <a:r>
              <a:rPr b="1"/>
              <a:t>clouds privés externes</a:t>
            </a:r>
            <a:r>
              <a:t>, dédiés aux besoins propres d'une seule entreprise, mais dont la gestion est externalisée chez un prestataire,</a:t>
            </a:r>
          </a:p>
          <a:p>
            <a:pPr lvl="1" marL="828842" indent="-320842">
              <a:buChar char="✤"/>
            </a:pPr>
            <a:r>
              <a:t>les </a:t>
            </a:r>
            <a:r>
              <a:rPr b="1"/>
              <a:t>clouds publics</a:t>
            </a:r>
            <a:r>
              <a:t>, gérés par des fournisseurs spécialisés qui louent leur services à de nombreuses entreprises.</a:t>
            </a:r>
          </a:p>
          <a:p>
            <a:pPr lvl="1" marL="828842" indent="-320842">
              <a:buChar char="✤"/>
            </a:pPr>
            <a:r>
              <a:t>un </a:t>
            </a:r>
            <a:r>
              <a:rPr b="1"/>
              <a:t>cloud hybride</a:t>
            </a:r>
            <a:r>
              <a:t> consiste à associer un ou plusieurs clouds publics à un cloud privé. Un système d’orchestration connecte et ordonnance les ressources de cloud privé avec des ressources de cloud public. </a:t>
            </a:r>
          </a:p>
        </p:txBody>
      </p:sp>
      <p:sp>
        <p:nvSpPr>
          <p:cNvPr id="1169"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1170" name="Numéro de diapositive"/>
          <p:cNvSpPr txBox="1"/>
          <p:nvPr>
            <p:ph type="sldNum" sz="quarter" idx="2"/>
          </p:nvPr>
        </p:nvSpPr>
        <p:spPr>
          <a:xfrm>
            <a:off x="12292111" y="9220200"/>
            <a:ext cx="396678"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4"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75" name="Les modèles de service :…"/>
          <p:cNvSpPr txBox="1"/>
          <p:nvPr>
            <p:ph type="body" idx="1"/>
          </p:nvPr>
        </p:nvSpPr>
        <p:spPr>
          <a:xfrm>
            <a:off x="355600" y="1581150"/>
            <a:ext cx="12293600" cy="7445326"/>
          </a:xfrm>
          <a:prstGeom prst="rect">
            <a:avLst/>
          </a:prstGeom>
        </p:spPr>
        <p:txBody>
          <a:bodyPr/>
          <a:lstStyle/>
          <a:p>
            <a:pPr/>
            <a:r>
              <a:t>Les modèles de service :</a:t>
            </a:r>
          </a:p>
          <a:p>
            <a:pPr lvl="1" marL="828842" indent="-320842">
              <a:buChar char="✤"/>
            </a:pPr>
            <a:r>
              <a:rPr b="1"/>
              <a:t>Software as a Service</a:t>
            </a:r>
            <a:r>
              <a:t> (SaaS) (ou logiciel à la demande) :  utilisation de services proposés en abonnement ou payés à la demande.</a:t>
            </a:r>
          </a:p>
          <a:p>
            <a:pPr lvl="1" marL="828842" indent="-320842">
              <a:buChar char="✤"/>
            </a:pPr>
            <a:r>
              <a:rPr b="1"/>
              <a:t>Platform as a Service</a:t>
            </a:r>
            <a:r>
              <a:t> (PaaS) : la plateforme est louée par l'entreprise.</a:t>
            </a:r>
          </a:p>
          <a:p>
            <a:pPr lvl="1" marL="828842" indent="-320842">
              <a:buChar char="✤"/>
            </a:pPr>
            <a:r>
              <a:rPr b="1"/>
              <a:t>Infrastructure as a Service</a:t>
            </a:r>
            <a:r>
              <a:t> (IaaS) : l'infrastructure est virtualisée ; le fournisseur Cloud maintient la virtualisation, le matériel serveur, le stockage et les réseaux.</a:t>
            </a:r>
            <a:br/>
            <a:endParaRPr sz="1000"/>
          </a:p>
          <a:p>
            <a:pPr lvl="1" marL="828842" indent="-320842">
              <a:buChar char="✤"/>
            </a:pPr>
            <a:r>
              <a:rPr b="1"/>
              <a:t>Serverless</a:t>
            </a:r>
            <a:r>
              <a:t> : construction et exécution d'applications sans gérer les serveurs sous-jacents. </a:t>
            </a:r>
          </a:p>
          <a:p>
            <a:pPr lvl="2" marL="1310105" indent="-294105">
              <a:buChar char="✤"/>
            </a:pPr>
            <a:r>
              <a:t>Le fournisseur Cloud gère le provisionnement et la surveillance des serveurs ;</a:t>
            </a:r>
          </a:p>
          <a:p>
            <a:pPr lvl="2" marL="1310105" indent="-294105">
              <a:buChar char="✤"/>
            </a:pPr>
            <a:r>
              <a:t>Le développeur se concentre sur le code de l’application et le déploiement de ses API.</a:t>
            </a:r>
          </a:p>
          <a:p>
            <a:pPr lvl="2" marL="1310105" indent="-294105">
              <a:buChar char="✤"/>
            </a:pPr>
            <a:r>
              <a:t>Le terme "s</a:t>
            </a:r>
            <a:r>
              <a:rPr b="1"/>
              <a:t>erverless</a:t>
            </a:r>
            <a:r>
              <a:t>" est trompeur car les serveurs sont toujours impliqués. Mais du point de vue du développeur, il n'y a pas de serveurs visibles à gérer. </a:t>
            </a:r>
          </a:p>
          <a:p>
            <a:pPr lvl="1" marL="828842" indent="-320842">
              <a:buChar char="✤"/>
            </a:pPr>
            <a:endParaRPr sz="1000"/>
          </a:p>
          <a:p>
            <a:pPr lvl="1" marL="828842" indent="-320842">
              <a:buChar char="✤"/>
            </a:pPr>
            <a:r>
              <a:t>⚠️ </a:t>
            </a:r>
            <a:r>
              <a:rPr b="1"/>
              <a:t>Data as a Service</a:t>
            </a:r>
            <a:r>
              <a:t> (DaaS) : les données sont fournies à un endroit précis.</a:t>
            </a:r>
            <a:endParaRPr sz="1000"/>
          </a:p>
          <a:p>
            <a:pPr lvl="1" marL="828842" indent="-320842">
              <a:buChar char="✤"/>
            </a:pPr>
            <a:r>
              <a:t>⚠️ </a:t>
            </a:r>
            <a:r>
              <a:rPr b="1"/>
              <a:t>Desktop as a Service</a:t>
            </a:r>
            <a:r>
              <a:t> (DaaS) : bureau virtuel hébergé.</a:t>
            </a:r>
          </a:p>
          <a:p>
            <a:pPr lvl="1" marL="828842" indent="-320842">
              <a:buChar char="✤"/>
            </a:pPr>
            <a:r>
              <a:rPr b="1"/>
              <a:t>Database as a Service</a:t>
            </a:r>
            <a:r>
              <a:t> (DBaaS) : système de base de donnée via le Cloud</a:t>
            </a:r>
          </a:p>
        </p:txBody>
      </p:sp>
      <p:sp>
        <p:nvSpPr>
          <p:cNvPr id="1176"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1177" name="Numéro de diapositive"/>
          <p:cNvSpPr txBox="1"/>
          <p:nvPr>
            <p:ph type="sldNum" sz="quarter" idx="2"/>
          </p:nvPr>
        </p:nvSpPr>
        <p:spPr>
          <a:xfrm>
            <a:off x="12286505" y="9220200"/>
            <a:ext cx="4078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1"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82" name="Modifier : 2 clics"/>
          <p:cNvSpPr txBox="1"/>
          <p:nvPr>
            <p:ph type="body" sz="quarter" idx="1"/>
          </p:nvPr>
        </p:nvSpPr>
        <p:spPr>
          <a:xfrm>
            <a:off x="355600" y="9131579"/>
            <a:ext cx="12293600" cy="532841"/>
          </a:xfrm>
          <a:prstGeom prst="rect">
            <a:avLst/>
          </a:prstGeom>
        </p:spPr>
        <p:txBody>
          <a:bodyPr/>
          <a:lstStyle/>
          <a:p>
            <a:pPr marL="0" indent="0" defTabSz="450000">
              <a:spcBef>
                <a:spcPts val="0"/>
              </a:spcBef>
              <a:buClrTx/>
              <a:buSzTx/>
              <a:buFontTx/>
              <a:buNone/>
              <a:defRPr b="0" i="1" sz="1600">
                <a:latin typeface="Helvetica"/>
                <a:ea typeface="Helvetica"/>
                <a:cs typeface="Helvetica"/>
                <a:sym typeface="Helvetica"/>
              </a:defRPr>
            </a:pPr>
          </a:p>
        </p:txBody>
      </p:sp>
      <p:sp>
        <p:nvSpPr>
          <p:cNvPr id="1183"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1184" name="Numéro de diapositive"/>
          <p:cNvSpPr txBox="1"/>
          <p:nvPr>
            <p:ph type="sldNum" sz="quarter" idx="2"/>
          </p:nvPr>
        </p:nvSpPr>
        <p:spPr>
          <a:xfrm>
            <a:off x="12286505" y="9220200"/>
            <a:ext cx="4078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187" name="Cloud_Computing-les_différents_modèles_de_service.png"/>
          <p:cNvGrpSpPr/>
          <p:nvPr/>
        </p:nvGrpSpPr>
        <p:grpSpPr>
          <a:xfrm>
            <a:off x="1888761" y="1530349"/>
            <a:ext cx="9227278" cy="7512458"/>
            <a:chOff x="0" y="0"/>
            <a:chExt cx="9227277" cy="7512456"/>
          </a:xfrm>
        </p:grpSpPr>
        <p:pic>
          <p:nvPicPr>
            <p:cNvPr id="1186" name="Cloud_Computing-les_différents_modèles_de_service.png" descr="Cloud_Computing-les_différents_modèles_de_service.png"/>
            <p:cNvPicPr>
              <a:picLocks noChangeAspect="1"/>
            </p:cNvPicPr>
            <p:nvPr/>
          </p:nvPicPr>
          <p:blipFill>
            <a:blip r:embed="rId2">
              <a:extLst/>
            </a:blip>
            <a:srcRect l="0" t="0" r="0" b="0"/>
            <a:stretch>
              <a:fillRect/>
            </a:stretch>
          </p:blipFill>
          <p:spPr>
            <a:xfrm>
              <a:off x="139700" y="88900"/>
              <a:ext cx="8947878" cy="7131457"/>
            </a:xfrm>
            <a:prstGeom prst="rect">
              <a:avLst/>
            </a:prstGeom>
            <a:ln>
              <a:noFill/>
            </a:ln>
            <a:effectLst/>
          </p:spPr>
        </p:pic>
        <p:pic>
          <p:nvPicPr>
            <p:cNvPr id="1185" name="Cloud_Computing-les_différents_modèles_de_service.png" descr="Cloud_Computing-les_différents_modèles_de_service.png"/>
            <p:cNvPicPr>
              <a:picLocks noChangeAspect="0"/>
            </p:cNvPicPr>
            <p:nvPr/>
          </p:nvPicPr>
          <p:blipFill>
            <a:blip r:embed="rId3">
              <a:extLst/>
            </a:blip>
            <a:stretch>
              <a:fillRect/>
            </a:stretch>
          </p:blipFill>
          <p:spPr>
            <a:xfrm>
              <a:off x="-1" y="-1"/>
              <a:ext cx="9227279" cy="7512458"/>
            </a:xfrm>
            <a:prstGeom prst="rect">
              <a:avLst/>
            </a:prstGeom>
            <a:effectLst/>
          </p:spPr>
        </p:pic>
      </p:grpSp>
      <p:sp>
        <p:nvSpPr>
          <p:cNvPr id="1188" name="Fig 4.9 -Les modèles de cloud…"/>
          <p:cNvSpPr txBox="1"/>
          <p:nvPr/>
        </p:nvSpPr>
        <p:spPr>
          <a:xfrm>
            <a:off x="1127124" y="9031069"/>
            <a:ext cx="10750551"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4.9 -Les modèles de cloud</a:t>
            </a:r>
          </a:p>
          <a:p>
            <a:pPr defTabSz="450000">
              <a:spcBef>
                <a:spcPts val="0"/>
              </a:spcBef>
              <a:defRPr sz="1600">
                <a:solidFill>
                  <a:srgbClr val="000000"/>
                </a:solidFill>
                <a:latin typeface="Helvetica"/>
                <a:ea typeface="Helvetica"/>
                <a:cs typeface="Helvetica"/>
                <a:sym typeface="Helvetica"/>
              </a:defRPr>
            </a:pPr>
            <a:r>
              <a:rPr u="sng">
                <a:solidFill>
                  <a:schemeClr val="accent5">
                    <a:satOff val="8112"/>
                    <a:lumOff val="-14630"/>
                  </a:schemeClr>
                </a:solidFill>
                <a:hlinkClick r:id="rId4" invalidUrl="" action="" tgtFrame="" tooltip="" history="1" highlightClick="0" endSnd="0"/>
              </a:rPr>
              <a:t>https://fr.wikipedia.org/wiki/Cloud_computing#/media/File:Cloud_Computing_-_les_différents_modèles_de_service.svg</a:t>
            </a:r>
          </a:p>
        </p:txBody>
      </p:sp>
    </p:spTree>
  </p:cSld>
  <p:clrMapOvr>
    <a:masterClrMapping/>
  </p:clrMapOvr>
  <p:transition xmlns:p14="http://schemas.microsoft.com/office/powerpoint/2010/main" spd="med" advClick="1"/>
</p:sld>
</file>

<file path=ppt/slides/slide1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0"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191" name="Modifier : 2 clics"/>
          <p:cNvSpPr txBox="1"/>
          <p:nvPr>
            <p:ph type="body" idx="1"/>
          </p:nvPr>
        </p:nvSpPr>
        <p:spPr>
          <a:xfrm>
            <a:off x="864660" y="2150743"/>
            <a:ext cx="11275480" cy="7412077"/>
          </a:xfrm>
          <a:prstGeom prst="rect">
            <a:avLst/>
          </a:prstGeom>
        </p:spPr>
        <p:txBody>
          <a:bodyPr/>
          <a:lstStyle>
            <a:lvl1pPr marL="0" indent="0" defTabSz="450000">
              <a:spcBef>
                <a:spcPts val="0"/>
              </a:spcBef>
              <a:buClrTx/>
              <a:buSzTx/>
              <a:buFontTx/>
              <a:buNone/>
              <a:defRPr b="0" i="1" sz="1600">
                <a:latin typeface="Helvetica"/>
                <a:ea typeface="Helvetica"/>
                <a:cs typeface="Helvetica"/>
                <a:sym typeface="Helvetica"/>
              </a:defRPr>
            </a:lvl1pPr>
          </a:lstStyle>
          <a:p>
            <a:pPr/>
            <a:r>
              <a:t> </a:t>
            </a:r>
          </a:p>
        </p:txBody>
      </p:sp>
      <p:sp>
        <p:nvSpPr>
          <p:cNvPr id="1192"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1193" name="Numéro de diapositive"/>
          <p:cNvSpPr txBox="1"/>
          <p:nvPr>
            <p:ph type="sldNum" sz="quarter" idx="2"/>
          </p:nvPr>
        </p:nvSpPr>
        <p:spPr>
          <a:xfrm>
            <a:off x="12286505" y="9220200"/>
            <a:ext cx="4078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196" name="droppedImage.pdf"/>
          <p:cNvGrpSpPr/>
          <p:nvPr/>
        </p:nvGrpSpPr>
        <p:grpSpPr>
          <a:xfrm>
            <a:off x="794921" y="1657029"/>
            <a:ext cx="11414958" cy="7208299"/>
            <a:chOff x="0" y="0"/>
            <a:chExt cx="11414957" cy="7208297"/>
          </a:xfrm>
        </p:grpSpPr>
        <p:pic>
          <p:nvPicPr>
            <p:cNvPr id="1195" name="droppedImage.pdf" descr="droppedImage.pdf"/>
            <p:cNvPicPr>
              <a:picLocks noChangeAspect="1"/>
            </p:cNvPicPr>
            <p:nvPr/>
          </p:nvPicPr>
          <p:blipFill>
            <a:blip r:embed="rId2">
              <a:extLst/>
            </a:blip>
            <a:stretch>
              <a:fillRect/>
            </a:stretch>
          </p:blipFill>
          <p:spPr>
            <a:xfrm>
              <a:off x="139700" y="88900"/>
              <a:ext cx="11135558" cy="6827298"/>
            </a:xfrm>
            <a:prstGeom prst="rect">
              <a:avLst/>
            </a:prstGeom>
            <a:ln>
              <a:noFill/>
            </a:ln>
            <a:effectLst/>
          </p:spPr>
        </p:pic>
        <p:pic>
          <p:nvPicPr>
            <p:cNvPr id="1194" name="droppedImage.pdf" descr="droppedImage.pdf"/>
            <p:cNvPicPr>
              <a:picLocks noChangeAspect="0"/>
            </p:cNvPicPr>
            <p:nvPr/>
          </p:nvPicPr>
          <p:blipFill>
            <a:blip r:embed="rId3">
              <a:extLst/>
            </a:blip>
            <a:stretch>
              <a:fillRect/>
            </a:stretch>
          </p:blipFill>
          <p:spPr>
            <a:xfrm>
              <a:off x="0" y="0"/>
              <a:ext cx="11414958" cy="7208298"/>
            </a:xfrm>
            <a:prstGeom prst="rect">
              <a:avLst/>
            </a:prstGeom>
            <a:effectLst/>
          </p:spPr>
        </p:pic>
      </p:grpSp>
      <p:sp>
        <p:nvSpPr>
          <p:cNvPr id="1197" name="Fig 4.10 -Les modèles de cloud…"/>
          <p:cNvSpPr txBox="1"/>
          <p:nvPr/>
        </p:nvSpPr>
        <p:spPr>
          <a:xfrm>
            <a:off x="786650" y="9004299"/>
            <a:ext cx="6037759"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4.10 -Les modèles de cloud</a:t>
            </a:r>
          </a:p>
          <a:p>
            <a:pPr defTabSz="450000">
              <a:spcBef>
                <a:spcPts val="0"/>
              </a:spcBef>
              <a:defRPr sz="1600">
                <a:solidFill>
                  <a:srgbClr val="000000"/>
                </a:solidFill>
                <a:latin typeface="Helvetica"/>
                <a:ea typeface="Helvetica"/>
                <a:cs typeface="Helvetica"/>
                <a:sym typeface="Helvetica"/>
              </a:defRPr>
            </a:pPr>
            <a:r>
              <a:t>D'après : Le Livre blanc du cloud computing - Syntec informatique</a:t>
            </a:r>
          </a:p>
        </p:txBody>
      </p:sp>
    </p:spTree>
  </p:cSld>
  <p:clrMapOvr>
    <a:masterClrMapping/>
  </p:clrMapOvr>
  <p:transition xmlns:p14="http://schemas.microsoft.com/office/powerpoint/2010/main" spd="med" advClick="1"/>
</p:sld>
</file>

<file path=ppt/slides/slide1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9"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00" name="Modifier : 2 clics"/>
          <p:cNvSpPr txBox="1"/>
          <p:nvPr>
            <p:ph type="body" sz="quarter" idx="1"/>
          </p:nvPr>
        </p:nvSpPr>
        <p:spPr>
          <a:xfrm>
            <a:off x="864660" y="9029979"/>
            <a:ext cx="11275480" cy="532841"/>
          </a:xfrm>
          <a:prstGeom prst="rect">
            <a:avLst/>
          </a:prstGeom>
        </p:spPr>
        <p:txBody>
          <a:bodyPr/>
          <a:lstStyle>
            <a:lvl1pPr marL="0" indent="0" defTabSz="450000">
              <a:spcBef>
                <a:spcPts val="0"/>
              </a:spcBef>
              <a:buClrTx/>
              <a:buSzTx/>
              <a:buFontTx/>
              <a:buNone/>
              <a:defRPr b="0" i="1" sz="1600">
                <a:latin typeface="Helvetica"/>
                <a:ea typeface="Helvetica"/>
                <a:cs typeface="Helvetica"/>
                <a:sym typeface="Helvetica"/>
              </a:defRPr>
            </a:lvl1pPr>
          </a:lstStyle>
          <a:p>
            <a:pPr/>
            <a:r>
              <a:t> </a:t>
            </a:r>
          </a:p>
        </p:txBody>
      </p:sp>
      <p:sp>
        <p:nvSpPr>
          <p:cNvPr id="1201"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1202" name="Numéro de diapositive"/>
          <p:cNvSpPr txBox="1"/>
          <p:nvPr>
            <p:ph type="sldNum" sz="quarter" idx="2"/>
          </p:nvPr>
        </p:nvSpPr>
        <p:spPr>
          <a:xfrm>
            <a:off x="12286505" y="9220200"/>
            <a:ext cx="4078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205" name="ICLH_Diagram_Batch_02_11-PaaS-IaaS-SaaS-Serverless-WHITEBG.png"/>
          <p:cNvGrpSpPr/>
          <p:nvPr/>
        </p:nvGrpSpPr>
        <p:grpSpPr>
          <a:xfrm>
            <a:off x="440130" y="2063933"/>
            <a:ext cx="12124540" cy="6483111"/>
            <a:chOff x="0" y="0"/>
            <a:chExt cx="12124538" cy="6483110"/>
          </a:xfrm>
        </p:grpSpPr>
        <p:pic>
          <p:nvPicPr>
            <p:cNvPr id="1204" name="ICLH_Diagram_Batch_02_11-PaaS-IaaS-SaaS-Serverless-WHITEBG.png" descr="ICLH_Diagram_Batch_02_11-PaaS-IaaS-SaaS-Serverless-WHITEBG.png"/>
            <p:cNvPicPr>
              <a:picLocks noChangeAspect="1"/>
            </p:cNvPicPr>
            <p:nvPr/>
          </p:nvPicPr>
          <p:blipFill>
            <a:blip r:embed="rId3">
              <a:extLst/>
            </a:blip>
            <a:srcRect l="0" t="0" r="0" b="0"/>
            <a:stretch>
              <a:fillRect/>
            </a:stretch>
          </p:blipFill>
          <p:spPr>
            <a:xfrm>
              <a:off x="127000" y="88900"/>
              <a:ext cx="11870539" cy="6152911"/>
            </a:xfrm>
            <a:prstGeom prst="rect">
              <a:avLst/>
            </a:prstGeom>
            <a:ln>
              <a:noFill/>
            </a:ln>
            <a:effectLst/>
          </p:spPr>
        </p:pic>
        <p:pic>
          <p:nvPicPr>
            <p:cNvPr id="1203" name="ICLH_Diagram_Batch_02_11-PaaS-IaaS-SaaS-Serverless-WHITEBG.png" descr="ICLH_Diagram_Batch_02_11-PaaS-IaaS-SaaS-Serverless-WHITEBG.png"/>
            <p:cNvPicPr>
              <a:picLocks noChangeAspect="0"/>
            </p:cNvPicPr>
            <p:nvPr/>
          </p:nvPicPr>
          <p:blipFill>
            <a:blip r:embed="rId4">
              <a:extLst/>
            </a:blip>
            <a:stretch>
              <a:fillRect/>
            </a:stretch>
          </p:blipFill>
          <p:spPr>
            <a:xfrm>
              <a:off x="0" y="0"/>
              <a:ext cx="12124539" cy="6483111"/>
            </a:xfrm>
            <a:prstGeom prst="rect">
              <a:avLst/>
            </a:prstGeom>
            <a:effectLst/>
          </p:spPr>
        </p:pic>
      </p:grpSp>
      <p:sp>
        <p:nvSpPr>
          <p:cNvPr id="1206" name="Fig 4.11 -Les modèles de cloud…"/>
          <p:cNvSpPr txBox="1"/>
          <p:nvPr/>
        </p:nvSpPr>
        <p:spPr>
          <a:xfrm>
            <a:off x="506259" y="8683852"/>
            <a:ext cx="3921423"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4.11 -Les modèles de cloud</a:t>
            </a:r>
          </a:p>
          <a:p>
            <a:pPr defTabSz="450000">
              <a:spcBef>
                <a:spcPts val="0"/>
              </a:spcBef>
              <a:defRPr sz="1600">
                <a:solidFill>
                  <a:srgbClr val="000000"/>
                </a:solidFill>
                <a:latin typeface="Helvetica"/>
                <a:ea typeface="Helvetica"/>
                <a:cs typeface="Helvetica"/>
                <a:sym typeface="Helvetica"/>
              </a:defRPr>
            </a:pPr>
            <a:r>
              <a:t>D'après : </a:t>
            </a:r>
            <a:r>
              <a:rPr u="sng">
                <a:solidFill>
                  <a:schemeClr val="accent5">
                    <a:satOff val="8112"/>
                    <a:lumOff val="-14630"/>
                  </a:schemeClr>
                </a:solidFill>
                <a:hlinkClick r:id="rId5" invalidUrl="" action="" tgtFrame="" tooltip="" history="1" highlightClick="0" endSnd="0"/>
              </a:rPr>
              <a:t>What is Cloud Computing? | IBM</a:t>
            </a:r>
          </a:p>
        </p:txBody>
      </p:sp>
    </p:spTree>
  </p:cSld>
  <p:clrMapOvr>
    <a:masterClrMapping/>
  </p:clrMapOvr>
  <p:transition xmlns:p14="http://schemas.microsoft.com/office/powerpoint/2010/main" spd="med" advClick="1"/>
</p:sld>
</file>

<file path=ppt/slides/slide1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0"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11" name="Les premières applications Web 2.0 que l’on trouve sur les « nuages » sont :…"/>
          <p:cNvSpPr txBox="1"/>
          <p:nvPr>
            <p:ph type="body" idx="1"/>
          </p:nvPr>
        </p:nvSpPr>
        <p:spPr>
          <a:xfrm>
            <a:off x="355600" y="1581150"/>
            <a:ext cx="12293600" cy="7445326"/>
          </a:xfrm>
          <a:prstGeom prst="rect">
            <a:avLst/>
          </a:prstGeom>
        </p:spPr>
        <p:txBody>
          <a:bodyPr/>
          <a:lstStyle/>
          <a:p>
            <a:pPr/>
            <a:r>
              <a:t>Les premières applications Web 2.0 que l’on trouve sur les « nuages » sont :</a:t>
            </a:r>
          </a:p>
          <a:p>
            <a:pPr lvl="1" marL="828842" indent="-320842">
              <a:buChar char="✤"/>
            </a:pPr>
            <a:r>
              <a:t>Webmail et messagerie ;</a:t>
            </a:r>
          </a:p>
          <a:p>
            <a:pPr lvl="1" marL="828842" indent="-320842">
              <a:buChar char="✤"/>
            </a:pPr>
            <a:r>
              <a:t>Les outils collaboratifs et de web-conferencing ;</a:t>
            </a:r>
          </a:p>
          <a:p>
            <a:pPr lvl="1" marL="828842" indent="-320842">
              <a:buChar char="✤"/>
            </a:pPr>
            <a:r>
              <a:t>Bureautique en ligne : Google Docs / Google Workspace (édition collaborative de documents directement sur les serveurs de Google) ;</a:t>
            </a:r>
          </a:p>
          <a:p>
            <a:pPr lvl="1" marL="828842" indent="-320842">
              <a:buChar char="✤"/>
            </a:pPr>
            <a:r>
              <a:t>Réseaux sociaux : Facebook, MySpace, etc.</a:t>
            </a:r>
          </a:p>
          <a:p>
            <a:pPr lvl="1" marL="828842" indent="-320842">
              <a:buChar char="✤"/>
            </a:pPr>
            <a:r>
              <a:t>Les environnements de développement et de test ;</a:t>
            </a:r>
          </a:p>
          <a:p>
            <a:pPr lvl="1" marL="828842" indent="-320842">
              <a:buChar char="✤"/>
            </a:pPr>
            <a:r>
              <a:t>Le CRM, </a:t>
            </a:r>
            <a:r>
              <a:rPr i="1"/>
              <a:t>Customer Relationship Management</a:t>
            </a:r>
            <a:r>
              <a:t>  </a:t>
            </a:r>
            <a:r>
              <a:rPr baseline="-8333"/>
              <a:t>≈</a:t>
            </a:r>
            <a:r>
              <a:t> gestion de la relation client</a:t>
            </a:r>
          </a:p>
          <a:p>
            <a:pPr lvl="2" marL="1310105" indent="-294105">
              <a:buChar char="✤"/>
            </a:pPr>
            <a:r>
              <a:t>Salesforce est un CRM 100% Web.</a:t>
            </a:r>
          </a:p>
          <a:p>
            <a:pPr lvl="1" marL="828842" indent="-320842">
              <a:buChar char="✤"/>
            </a:pPr>
            <a:r>
              <a:t>L'informatique décisionnelle (</a:t>
            </a:r>
            <a:r>
              <a:rPr i="1"/>
              <a:t>Business Intelligence</a:t>
            </a:r>
            <a:r>
              <a:t>).</a:t>
            </a:r>
          </a:p>
        </p:txBody>
      </p:sp>
      <p:sp>
        <p:nvSpPr>
          <p:cNvPr id="1212"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1213" name="Numéro de diapositive"/>
          <p:cNvSpPr txBox="1"/>
          <p:nvPr>
            <p:ph type="sldNum" sz="quarter" idx="2"/>
          </p:nvPr>
        </p:nvSpPr>
        <p:spPr>
          <a:xfrm>
            <a:off x="12286505" y="9220200"/>
            <a:ext cx="4078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5"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16" name="Quelques acteurs et applications…"/>
          <p:cNvSpPr txBox="1"/>
          <p:nvPr>
            <p:ph type="body" idx="1"/>
          </p:nvPr>
        </p:nvSpPr>
        <p:spPr>
          <a:xfrm>
            <a:off x="355600" y="1581150"/>
            <a:ext cx="12293600" cy="7445326"/>
          </a:xfrm>
          <a:prstGeom prst="rect">
            <a:avLst/>
          </a:prstGeom>
        </p:spPr>
        <p:txBody>
          <a:bodyPr/>
          <a:lstStyle/>
          <a:p>
            <a:pPr/>
            <a:r>
              <a:t>Quelques acteurs et applications</a:t>
            </a:r>
          </a:p>
          <a:p>
            <a:pPr lvl="1" marL="828842" indent="-320842">
              <a:buChar char="✤"/>
            </a:pPr>
            <a:r>
              <a:t>Des systèmes de cloud computing proposent des API pour communiquer</a:t>
            </a:r>
          </a:p>
          <a:p>
            <a:pPr lvl="2" marL="1310105" indent="-294105">
              <a:buChar char="✤"/>
            </a:pPr>
            <a:r>
              <a:rPr u="sng">
                <a:solidFill>
                  <a:srgbClr val="021EAA"/>
                </a:solidFill>
                <a:hlinkClick r:id="rId2" invalidUrl="" action="" tgtFrame="" tooltip="" history="1" highlightClick="0" endSnd="0"/>
              </a:rPr>
              <a:t>Amazon EC2</a:t>
            </a:r>
            <a:r>
              <a:t> </a:t>
            </a:r>
          </a:p>
          <a:p>
            <a:pPr lvl="2" marL="1310105" indent="-294105">
              <a:buChar char="✤"/>
            </a:pPr>
            <a:r>
              <a:rPr u="sng">
                <a:solidFill>
                  <a:srgbClr val="000099"/>
                </a:solidFill>
                <a:hlinkClick r:id="rId3" invalidUrl="" action="" tgtFrame="" tooltip="" history="1" highlightClick="0" endSnd="0"/>
              </a:rPr>
              <a:t>Microsoft Azure</a:t>
            </a:r>
            <a:r>
              <a:t> </a:t>
            </a:r>
          </a:p>
          <a:p>
            <a:pPr lvl="2" marL="1310105" indent="-294105">
              <a:buChar char="✤"/>
            </a:pPr>
            <a:r>
              <a:rPr u="sng">
                <a:solidFill>
                  <a:schemeClr val="accent5">
                    <a:satOff val="8112"/>
                    <a:lumOff val="-14630"/>
                  </a:schemeClr>
                </a:solidFill>
                <a:hlinkClick r:id="rId4" invalidUrl="" action="" tgtFrame="" tooltip="" history="1" highlightClick="0" endSnd="0"/>
              </a:rPr>
              <a:t>Google Cloud</a:t>
            </a:r>
            <a:r>
              <a:t> et les produits </a:t>
            </a:r>
            <a:r>
              <a:rPr u="sng">
                <a:solidFill>
                  <a:srgbClr val="000099"/>
                </a:solidFill>
                <a:hlinkClick r:id="rId5" invalidUrl="" action="" tgtFrame="" tooltip="" history="1" highlightClick="0" endSnd="0"/>
              </a:rPr>
              <a:t>Compute Engine</a:t>
            </a:r>
            <a:r>
              <a:t>, </a:t>
            </a:r>
            <a:r>
              <a:rPr u="sng">
                <a:solidFill>
                  <a:srgbClr val="000099"/>
                </a:solidFill>
                <a:hlinkClick r:id="rId6" invalidUrl="" action="" tgtFrame="" tooltip="" history="1" highlightClick="0" endSnd="0"/>
              </a:rPr>
              <a:t>App Engine</a:t>
            </a:r>
            <a:r>
              <a:t>, etc.</a:t>
            </a:r>
            <a:br/>
          </a:p>
          <a:p>
            <a:pPr lvl="1" marL="828842" indent="-320842">
              <a:buChar char="✤"/>
            </a:pPr>
            <a:r>
              <a:t>Applications logicielles en ligne</a:t>
            </a:r>
          </a:p>
          <a:p>
            <a:pPr lvl="2" marL="1310105" indent="-294105">
              <a:buChar char="✤"/>
            </a:pPr>
            <a:r>
              <a:rPr u="sng">
                <a:solidFill>
                  <a:schemeClr val="accent5">
                    <a:satOff val="8112"/>
                    <a:lumOff val="-14630"/>
                  </a:schemeClr>
                </a:solidFill>
                <a:hlinkClick r:id="rId7" invalidUrl="" action="" tgtFrame="" tooltip="" history="1" highlightClick="0" endSnd="0"/>
              </a:rPr>
              <a:t>Google Workspace</a:t>
            </a:r>
            <a:r>
              <a:t> (ex G Suite) inclus : Gmail, Agenda, Docs, Drive, Forms, Sites, etc.</a:t>
            </a:r>
          </a:p>
          <a:p>
            <a:pPr lvl="2" marL="1310105" indent="-294105">
              <a:buChar char="✤"/>
            </a:pPr>
            <a:r>
              <a:rPr u="sng">
                <a:solidFill>
                  <a:schemeClr val="accent5">
                    <a:satOff val="8112"/>
                    <a:lumOff val="-14630"/>
                  </a:schemeClr>
                </a:solidFill>
                <a:hlinkClick r:id="rId8" invalidUrl="" action="" tgtFrame="" tooltip="" history="1" highlightClick="0" endSnd="0"/>
              </a:rPr>
              <a:t>Microsoft 365</a:t>
            </a:r>
          </a:p>
          <a:p>
            <a:pPr lvl="2" marL="1310105" indent="-294105">
              <a:buChar char="✤"/>
            </a:pPr>
            <a:r>
              <a:rPr u="sng">
                <a:solidFill>
                  <a:schemeClr val="accent5">
                    <a:satOff val="8112"/>
                    <a:lumOff val="-14630"/>
                  </a:schemeClr>
                </a:solidFill>
                <a:hlinkClick r:id="rId9" invalidUrl="" action="" tgtFrame="" tooltip="" history="1" highlightClick="0" endSnd="0"/>
              </a:rPr>
              <a:t>HCL Notes and Domino</a:t>
            </a:r>
            <a:r>
              <a:t> (ex IBM Notes and Domino, ex Lotus)</a:t>
            </a:r>
          </a:p>
          <a:p>
            <a:pPr lvl="1" marL="828842" indent="-320842">
              <a:buChar char="✤"/>
            </a:pPr>
          </a:p>
          <a:p>
            <a:pPr lvl="1" marL="828842" indent="-320842">
              <a:buChar char="✤"/>
            </a:pPr>
            <a:r>
              <a:t>IAAS Open source</a:t>
            </a:r>
          </a:p>
          <a:p>
            <a:pPr lvl="2" marL="1310105" indent="-294105">
              <a:buChar char="✤"/>
            </a:pPr>
            <a:r>
              <a:rPr u="sng">
                <a:solidFill>
                  <a:srgbClr val="000099"/>
                </a:solidFill>
                <a:hlinkClick r:id="rId10" invalidUrl="" action="" tgtFrame="" tooltip="" history="1" highlightClick="0" endSnd="0"/>
              </a:rPr>
              <a:t>OpenStack</a:t>
            </a:r>
            <a:r>
              <a:t>, qui a rejoint la Fondation Linux en 2025.</a:t>
            </a:r>
            <a:br/>
          </a:p>
          <a:p>
            <a:pPr lvl="2" marL="1310105" marR="4470400" indent="-294105">
              <a:buChar char="✤"/>
            </a:pPr>
            <a:r>
              <a:t>Apache CloudStack permet de créer, de gérer et de déployer des infrastructures cloud publiques et privées.</a:t>
            </a:r>
          </a:p>
        </p:txBody>
      </p:sp>
      <p:sp>
        <p:nvSpPr>
          <p:cNvPr id="1217"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1218" name="Numéro de diapositive"/>
          <p:cNvSpPr txBox="1"/>
          <p:nvPr>
            <p:ph type="sldNum" sz="quarter" idx="2"/>
          </p:nvPr>
        </p:nvSpPr>
        <p:spPr>
          <a:xfrm>
            <a:off x="12286505" y="9220200"/>
            <a:ext cx="4078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219" name="vidéo-collée.png" descr="vidéo-collée.png"/>
          <p:cNvPicPr>
            <a:picLocks noChangeAspect="1"/>
          </p:cNvPicPr>
          <p:nvPr/>
        </p:nvPicPr>
        <p:blipFill>
          <a:blip r:embed="rId11">
            <a:extLst/>
          </a:blip>
          <a:stretch>
            <a:fillRect/>
          </a:stretch>
        </p:blipFill>
        <p:spPr>
          <a:xfrm>
            <a:off x="8930323" y="7495717"/>
            <a:ext cx="3605115" cy="896658"/>
          </a:xfrm>
          <a:prstGeom prst="rect">
            <a:avLst/>
          </a:prstGeom>
          <a:ln w="12700">
            <a:miter lim="400000"/>
          </a:ln>
        </p:spPr>
      </p:pic>
      <p:pic>
        <p:nvPicPr>
          <p:cNvPr id="1220" name="vidéo-collée.png" descr="vidéo-collée.png"/>
          <p:cNvPicPr>
            <a:picLocks noChangeAspect="1"/>
          </p:cNvPicPr>
          <p:nvPr/>
        </p:nvPicPr>
        <p:blipFill>
          <a:blip r:embed="rId12">
            <a:extLst/>
          </a:blip>
          <a:stretch>
            <a:fillRect/>
          </a:stretch>
        </p:blipFill>
        <p:spPr>
          <a:xfrm>
            <a:off x="9062929" y="6648075"/>
            <a:ext cx="3339904" cy="594984"/>
          </a:xfrm>
          <a:prstGeom prst="rect">
            <a:avLst/>
          </a:prstGeom>
          <a:ln w="12700">
            <a:miter lim="400000"/>
          </a:ln>
        </p:spPr>
      </p:pic>
    </p:spTree>
  </p:cSld>
  <p:clrMapOvr>
    <a:masterClrMapping/>
  </p:clrMapOvr>
  <p:transition xmlns:p14="http://schemas.microsoft.com/office/powerpoint/2010/main" spd="med" advClick="1"/>
</p:sld>
</file>

<file path=ppt/slides/slide1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2"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23" name="Autres acteurs en France……"/>
          <p:cNvSpPr txBox="1"/>
          <p:nvPr>
            <p:ph type="body" idx="1"/>
          </p:nvPr>
        </p:nvSpPr>
        <p:spPr>
          <a:xfrm>
            <a:off x="355600" y="1581150"/>
            <a:ext cx="12293600" cy="7445326"/>
          </a:xfrm>
          <a:prstGeom prst="rect">
            <a:avLst/>
          </a:prstGeom>
        </p:spPr>
        <p:txBody>
          <a:bodyPr/>
          <a:lstStyle/>
          <a:p>
            <a:pPr/>
            <a:r>
              <a:t>Autres acteurs en France…</a:t>
            </a:r>
          </a:p>
          <a:p>
            <a:pPr lvl="1" marL="828842" indent="-320842">
              <a:buChar char="✤"/>
            </a:pPr>
            <a:r>
              <a:t>Orange Business Services (OBS) ; SFR Business Team ; Dassault Systèmes…</a:t>
            </a:r>
          </a:p>
          <a:p>
            <a:pPr lvl="1" marL="828842" indent="-320842">
              <a:buChar char="✤"/>
            </a:pPr>
            <a:r>
              <a:t>NUMSPOT, alliance de Docaposte, Dassault Systèmes, Bouygues Telecom et la Banque des Territoires</a:t>
            </a:r>
          </a:p>
          <a:p>
            <a:pPr/>
            <a:r>
              <a:t>en Europe…</a:t>
            </a:r>
          </a:p>
          <a:p>
            <a:pPr lvl="1" marL="828842" indent="-320842">
              <a:buChar char="✤"/>
            </a:pPr>
            <a:r>
              <a:rPr u="sng">
                <a:solidFill>
                  <a:schemeClr val="accent5">
                    <a:satOff val="8112"/>
                    <a:lumOff val="-14630"/>
                  </a:schemeClr>
                </a:solidFill>
                <a:hlinkClick r:id="rId3" invalidUrl="" action="" tgtFrame="" tooltip="" history="1" highlightClick="0" endSnd="0"/>
              </a:rPr>
              <a:t>Gaia-X</a:t>
            </a:r>
            <a:r>
              <a:t>, était un projet d’infrastructure de Cloud européen. Les premières expérimentations était prévues pour 2021. </a:t>
            </a:r>
          </a:p>
          <a:p>
            <a:pPr lvl="1" marL="828842" indent="-320842">
              <a:buChar char="✤"/>
            </a:pPr>
            <a:r>
              <a:t>Un cloud numérique souverain européen reste en développement.</a:t>
            </a:r>
            <a:br/>
            <a:r>
              <a:t>Voir : </a:t>
            </a:r>
            <a:r>
              <a:rPr u="sng">
                <a:solidFill>
                  <a:schemeClr val="accent5">
                    <a:satOff val="8112"/>
                    <a:lumOff val="-14630"/>
                  </a:schemeClr>
                </a:solidFill>
                <a:hlinkClick r:id="rId4" invalidUrl="" action="" tgtFrame="" tooltip="" history="1" highlightClick="0" endSnd="0"/>
              </a:rPr>
              <a:t>EU Cloud and AI Development Act.</a:t>
            </a:r>
          </a:p>
          <a:p>
            <a:pPr/>
            <a:r>
              <a:t>et dans le monde</a:t>
            </a:r>
          </a:p>
          <a:p>
            <a:pPr lvl="1" marL="828842" indent="-320842">
              <a:buChar char="✤"/>
            </a:pPr>
            <a:r>
              <a:t>Citrix</a:t>
            </a:r>
          </a:p>
          <a:p>
            <a:pPr lvl="1" marL="828842" indent="-320842">
              <a:buChar char="✤"/>
            </a:pPr>
            <a:r>
              <a:t>Salesforce</a:t>
            </a:r>
          </a:p>
        </p:txBody>
      </p:sp>
      <p:sp>
        <p:nvSpPr>
          <p:cNvPr id="1224" name="4.6 - Cloud computing : l’informatique dans les nuages"/>
          <p:cNvSpPr txBox="1"/>
          <p:nvPr>
            <p:ph type="body" idx="21"/>
          </p:nvPr>
        </p:nvSpPr>
        <p:spPr>
          <a:prstGeom prst="rect">
            <a:avLst/>
          </a:prstGeom>
        </p:spPr>
        <p:txBody>
          <a:bodyPr/>
          <a:lstStyle/>
          <a:p>
            <a:pPr/>
            <a:r>
              <a:t>4.6 - Cloud computing : l’informatique dans les nuages</a:t>
            </a:r>
          </a:p>
        </p:txBody>
      </p:sp>
      <p:sp>
        <p:nvSpPr>
          <p:cNvPr id="1225" name="Numéro de diapositive"/>
          <p:cNvSpPr txBox="1"/>
          <p:nvPr>
            <p:ph type="sldNum" sz="quarter" idx="2"/>
          </p:nvPr>
        </p:nvSpPr>
        <p:spPr>
          <a:xfrm>
            <a:off x="12286505" y="9220200"/>
            <a:ext cx="4078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9"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30" name="Les principaux aspects de la sécurité des réseaux…"/>
          <p:cNvSpPr txBox="1"/>
          <p:nvPr>
            <p:ph type="body" idx="1"/>
          </p:nvPr>
        </p:nvSpPr>
        <p:spPr>
          <a:xfrm>
            <a:off x="355600" y="1581150"/>
            <a:ext cx="12293600" cy="7445326"/>
          </a:xfrm>
          <a:prstGeom prst="rect">
            <a:avLst/>
          </a:prstGeom>
        </p:spPr>
        <p:txBody>
          <a:bodyPr/>
          <a:lstStyle/>
          <a:p>
            <a:pPr/>
            <a:r>
              <a:t>Les principaux aspects de la sécurité des réseaux</a:t>
            </a:r>
          </a:p>
          <a:p>
            <a:pPr lvl="1" marL="828842" indent="-320842">
              <a:buChar char="✤"/>
            </a:pPr>
            <a:r>
              <a:t>Voir le cours SEC105, </a:t>
            </a:r>
            <a:r>
              <a:rPr i="1"/>
              <a:t>Architectures et bonnes pratiques de la sécurité des réseaux, des systèmes, des données et des applications</a:t>
            </a:r>
            <a:r>
              <a:t> et RSX112, </a:t>
            </a:r>
            <a:r>
              <a:rPr i="1"/>
              <a:t>Sécurité et réseaux</a:t>
            </a:r>
          </a:p>
          <a:p>
            <a:pPr/>
            <a:r>
              <a:t>La protection du réseau</a:t>
            </a:r>
          </a:p>
          <a:p>
            <a:pPr lvl="1" marL="828842" indent="-320842">
              <a:buChar char="✤"/>
            </a:pPr>
            <a:r>
              <a:t>Filtrage par le routeur d'accès :</a:t>
            </a:r>
          </a:p>
          <a:p>
            <a:pPr lvl="2" marL="1310105" indent="-294105">
              <a:buChar char="✤"/>
            </a:pPr>
            <a:r>
              <a:t>Un routeur d'accès peut assurer un filtrage simple par analyse des adresses IP sources et destination</a:t>
            </a:r>
          </a:p>
          <a:p>
            <a:pPr lvl="2" marL="1310105" indent="-294105">
              <a:buChar char="✤"/>
            </a:pPr>
            <a:r>
              <a:t>Il agit au niveau 3 (couche réseau), à l'aide de listes d'adresses acceptées ou refusées.</a:t>
            </a:r>
          </a:p>
          <a:p>
            <a:pPr lvl="2" marL="1310105" indent="-294105">
              <a:buChar char="✤"/>
            </a:pPr>
            <a:r>
              <a:rPr b="1"/>
              <a:t>ACL</a:t>
            </a:r>
            <a:r>
              <a:t>, </a:t>
            </a:r>
            <a:r>
              <a:rPr i="1"/>
              <a:t>Access Control List</a:t>
            </a:r>
            <a:endParaRPr i="1"/>
          </a:p>
          <a:p>
            <a:pPr lvl="1" marL="828842" indent="-320842">
              <a:buChar char="✤"/>
            </a:pPr>
            <a:r>
              <a:t>La traduction d’adresse</a:t>
            </a:r>
          </a:p>
          <a:p>
            <a:pPr lvl="2" marL="1310105" indent="-294105">
              <a:buChar char="✤"/>
            </a:pPr>
            <a:r>
              <a:t>NAT, </a:t>
            </a:r>
            <a:r>
              <a:rPr i="1"/>
              <a:t>Network Address Translation</a:t>
            </a:r>
            <a:r>
              <a:t> ; </a:t>
            </a:r>
          </a:p>
          <a:p>
            <a:pPr lvl="2" marL="1310105" indent="-294105">
              <a:buChar char="✤"/>
            </a:pPr>
            <a:r>
              <a:t>NAPT, </a:t>
            </a:r>
            <a:r>
              <a:rPr i="1"/>
              <a:t>Network Address and Port Translation </a:t>
            </a:r>
            <a:endParaRPr i="1"/>
          </a:p>
          <a:p>
            <a:pPr lvl="2" marL="1310105" indent="-294105">
              <a:buChar char="✤"/>
            </a:pPr>
            <a:r>
              <a:t>C'est un moyen de masquer le plan d'adressage de l'entreprise</a:t>
            </a:r>
          </a:p>
          <a:p>
            <a:pPr lvl="2" marL="1310105" indent="-294105">
              <a:buChar char="✤"/>
            </a:pPr>
            <a:r>
              <a:t>(et de pallier à la pénurie d'adresses IPv4...)</a:t>
            </a:r>
          </a:p>
          <a:p>
            <a:pPr lvl="2" marL="1310105" indent="-294105">
              <a:buChar char="✤"/>
            </a:pPr>
            <a:r>
              <a:t>NAPT permet notamment de faire correspondre une seule adresse externe publique visible sur internet à toutes les adresses d'un réseau privé.</a:t>
            </a:r>
          </a:p>
        </p:txBody>
      </p:sp>
      <p:sp>
        <p:nvSpPr>
          <p:cNvPr id="1231" name="4.7 - La protection du réseau"/>
          <p:cNvSpPr txBox="1"/>
          <p:nvPr>
            <p:ph type="body" idx="21"/>
          </p:nvPr>
        </p:nvSpPr>
        <p:spPr>
          <a:prstGeom prst="rect">
            <a:avLst/>
          </a:prstGeom>
        </p:spPr>
        <p:txBody>
          <a:bodyPr/>
          <a:lstStyle/>
          <a:p>
            <a:pPr/>
            <a:r>
              <a:t>4.7 - La protection du réseau</a:t>
            </a:r>
          </a:p>
        </p:txBody>
      </p:sp>
      <p:sp>
        <p:nvSpPr>
          <p:cNvPr id="1232" name="Numéro de diapositive"/>
          <p:cNvSpPr txBox="1"/>
          <p:nvPr>
            <p:ph type="sldNum" sz="quarter" idx="2"/>
          </p:nvPr>
        </p:nvSpPr>
        <p:spPr>
          <a:xfrm>
            <a:off x="12286505" y="9220200"/>
            <a:ext cx="40789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32" name="FQDN : Fully Qualified Domain Name…"/>
          <p:cNvSpPr txBox="1"/>
          <p:nvPr>
            <p:ph type="body" idx="1"/>
          </p:nvPr>
        </p:nvSpPr>
        <p:spPr>
          <a:xfrm>
            <a:off x="355600" y="1633625"/>
            <a:ext cx="12293600" cy="7445327"/>
          </a:xfrm>
          <a:prstGeom prst="rect">
            <a:avLst/>
          </a:prstGeom>
        </p:spPr>
        <p:txBody>
          <a:bodyPr/>
          <a:lstStyle/>
          <a:p>
            <a:pPr/>
            <a:r>
              <a:t>FQDN : Fully Qualified Domain Name </a:t>
            </a:r>
          </a:p>
          <a:p>
            <a:pPr lvl="1"/>
            <a:r>
              <a:t>Un nom de domaine pleinement qualifié (FQDN) est un nom de domaine écrit de façon absolue. </a:t>
            </a:r>
            <a:br/>
            <a:r>
              <a:t>Il comporte donc :</a:t>
            </a:r>
          </a:p>
          <a:p>
            <a:pPr lvl="2"/>
            <a:r>
              <a:t>tous les sous-domaines (ou labels), </a:t>
            </a:r>
          </a:p>
          <a:p>
            <a:pPr lvl="2"/>
            <a:r>
              <a:t>le domaine de premier niveau (TLD),</a:t>
            </a:r>
          </a:p>
          <a:p>
            <a:pPr lvl="2"/>
            <a:r>
              <a:t>et il est ponctué par un point final qui représente la racine. </a:t>
            </a:r>
          </a:p>
          <a:p>
            <a:pPr lvl="1"/>
            <a:r>
              <a:t>Exemple : 	</a:t>
            </a:r>
            <a:r>
              <a:rPr>
                <a:solidFill>
                  <a:schemeClr val="accent5">
                    <a:satOff val="8112"/>
                    <a:lumOff val="-14630"/>
                  </a:schemeClr>
                </a:solidFill>
                <a:latin typeface="Menlo Regular"/>
                <a:ea typeface="Menlo Regular"/>
                <a:cs typeface="Menlo Regular"/>
                <a:sym typeface="Menlo Regular"/>
              </a:rPr>
              <a:t>ru.wikipedia.org.</a:t>
            </a:r>
          </a:p>
          <a:p>
            <a:pPr/>
            <a:r>
              <a:t>Enregistrer un nom de domaine </a:t>
            </a:r>
          </a:p>
          <a:p>
            <a:pPr lvl="1"/>
            <a:r>
              <a:t>On utilise un </a:t>
            </a:r>
            <a:r>
              <a:rPr b="1"/>
              <a:t>bureau d'enregistrement</a:t>
            </a:r>
            <a:r>
              <a:t> de noms de domaine, </a:t>
            </a:r>
            <a:r>
              <a:rPr b="1" i="1"/>
              <a:t>registrar</a:t>
            </a:r>
            <a:r>
              <a:t> en anglais, qui gère la réservation de nom de domaine, conformément aux règles imposées par les registres de haut-niveau (</a:t>
            </a:r>
            <a:r>
              <a:rPr b="1" i="1"/>
              <a:t>registry</a:t>
            </a:r>
            <a:r>
              <a:t>).</a:t>
            </a:r>
          </a:p>
          <a:p>
            <a:pPr lvl="1"/>
            <a:r>
              <a:t>Voir : </a:t>
            </a:r>
          </a:p>
          <a:p>
            <a:pPr lvl="2"/>
            <a:r>
              <a:rPr u="sng">
                <a:solidFill>
                  <a:schemeClr val="accent5">
                    <a:satOff val="8112"/>
                    <a:lumOff val="-14630"/>
                  </a:schemeClr>
                </a:solidFill>
                <a:hlinkClick r:id="rId3" invalidUrl="" action="" tgtFrame="" tooltip="" history="1" highlightClick="0" endSnd="0"/>
              </a:rPr>
              <a:t>www.gandi.net</a:t>
            </a:r>
            <a:r>
              <a:t>, </a:t>
            </a:r>
            <a:r>
              <a:rPr u="sng">
                <a:solidFill>
                  <a:schemeClr val="accent5">
                    <a:satOff val="8112"/>
                    <a:lumOff val="-14630"/>
                  </a:schemeClr>
                </a:solidFill>
                <a:hlinkClick r:id="rId4" invalidUrl="" action="" tgtFrame="" tooltip="" history="1" highlightClick="0" endSnd="0"/>
              </a:rPr>
              <a:t>www.ovh.com/fr/domaines/</a:t>
            </a:r>
            <a:r>
              <a:t>, etc. </a:t>
            </a:r>
          </a:p>
          <a:p>
            <a:pPr lvl="2"/>
            <a:r>
              <a:t>ou l'annuaire des bureaux d'enregistrement de l'AFNIC : </a:t>
            </a:r>
            <a:r>
              <a:rPr u="sng">
                <a:solidFill>
                  <a:schemeClr val="accent5">
                    <a:satOff val="8112"/>
                    <a:lumOff val="-14630"/>
                  </a:schemeClr>
                </a:solidFill>
                <a:hlinkClick r:id="rId5" invalidUrl="" action="" tgtFrame="" tooltip="" history="1" highlightClick="0" endSnd="0"/>
              </a:rPr>
              <a:t>www.afnic.fr/fr/votre-nom-de-domaine/comment-choisir-et-creer-mon-nom-de-domaine/</a:t>
            </a:r>
          </a:p>
        </p:txBody>
      </p:sp>
      <p:sp>
        <p:nvSpPr>
          <p:cNvPr id="233" name="2.1 - DNS - Domain Name System FQDN"/>
          <p:cNvSpPr txBox="1"/>
          <p:nvPr>
            <p:ph type="body" idx="21"/>
          </p:nvPr>
        </p:nvSpPr>
        <p:spPr>
          <a:prstGeom prst="rect">
            <a:avLst/>
          </a:prstGeom>
        </p:spPr>
        <p:txBody>
          <a:bodyPr/>
          <a:lstStyle>
            <a:lvl1pPr>
              <a:tabLst>
                <a:tab pos="12039600" algn="r"/>
              </a:tabLst>
            </a:lvl1pPr>
          </a:lstStyle>
          <a:p>
            <a:pPr/>
            <a:r>
              <a:t>2.1 - DNS - Domain Name System	FQDN             </a:t>
            </a:r>
          </a:p>
        </p:txBody>
      </p:sp>
      <p:sp>
        <p:nvSpPr>
          <p:cNvPr id="234"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5" name="Avec un point final !"/>
          <p:cNvSpPr/>
          <p:nvPr/>
        </p:nvSpPr>
        <p:spPr>
          <a:xfrm>
            <a:off x="5956852" y="4824189"/>
            <a:ext cx="4739482" cy="6941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298" y="0"/>
                </a:moveTo>
                <a:cubicBezTo>
                  <a:pt x="5114" y="0"/>
                  <a:pt x="4957" y="620"/>
                  <a:pt x="4851" y="1531"/>
                </a:cubicBezTo>
                <a:lnTo>
                  <a:pt x="0" y="2137"/>
                </a:lnTo>
                <a:lnTo>
                  <a:pt x="4719" y="5965"/>
                </a:lnTo>
                <a:lnTo>
                  <a:pt x="4719" y="17648"/>
                </a:lnTo>
                <a:cubicBezTo>
                  <a:pt x="4719" y="19831"/>
                  <a:pt x="4978" y="21600"/>
                  <a:pt x="5298" y="21600"/>
                </a:cubicBezTo>
                <a:lnTo>
                  <a:pt x="21021" y="21600"/>
                </a:lnTo>
                <a:cubicBezTo>
                  <a:pt x="21341" y="21600"/>
                  <a:pt x="21600" y="19831"/>
                  <a:pt x="21600" y="17648"/>
                </a:cubicBezTo>
                <a:lnTo>
                  <a:pt x="21600" y="3952"/>
                </a:lnTo>
                <a:cubicBezTo>
                  <a:pt x="21600" y="1769"/>
                  <a:pt x="21341" y="0"/>
                  <a:pt x="21021" y="0"/>
                </a:cubicBezTo>
                <a:lnTo>
                  <a:pt x="5298" y="0"/>
                </a:lnTo>
                <a:close/>
              </a:path>
            </a:pathLst>
          </a:custGeom>
          <a:solidFill>
            <a:srgbClr val="C87D6E"/>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i="0" sz="3000">
                <a:solidFill>
                  <a:srgbClr val="FFFFFF"/>
                </a:solidFill>
                <a:latin typeface="+mj-lt"/>
                <a:ea typeface="+mj-ea"/>
                <a:cs typeface="+mj-cs"/>
                <a:sym typeface="Book Antiqua"/>
              </a:defRPr>
            </a:lvl1pPr>
          </a:lstStyle>
          <a:p>
            <a:pPr/>
            <a:r>
              <a:t>Avec un point final !</a:t>
            </a:r>
          </a:p>
        </p:txBody>
      </p:sp>
      <p:sp>
        <p:nvSpPr>
          <p:cNvPr id="236"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lstStyle>
          <a:p>
            <a:pPr/>
            <a:r>
              <a:t>Annexe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35"/>
                                        </p:tgtEl>
                                        <p:attrNameLst>
                                          <p:attrName>style.visibility</p:attrName>
                                        </p:attrNameLst>
                                      </p:cBhvr>
                                      <p:to>
                                        <p:strVal val="visible"/>
                                      </p:to>
                                    </p:set>
                                    <p:animEffect filter="wipe(left)" transition="in">
                                      <p:cBhvr>
                                        <p:cTn id="7" dur="1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5" grpId="1"/>
    </p:bldLst>
  </p:timing>
</p:sld>
</file>

<file path=ppt/slides/slide1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4"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35" name="Modifier : 2 clics"/>
          <p:cNvSpPr txBox="1"/>
          <p:nvPr>
            <p:ph type="body" idx="1"/>
          </p:nvPr>
        </p:nvSpPr>
        <p:spPr>
          <a:xfrm>
            <a:off x="355600" y="1581150"/>
            <a:ext cx="12293600" cy="7445326"/>
          </a:xfrm>
          <a:prstGeom prst="rect">
            <a:avLst/>
          </a:prstGeom>
        </p:spPr>
        <p:txBody>
          <a:bodyPr/>
          <a:lstStyle/>
          <a:p>
            <a:pPr/>
            <a:r>
              <a:t> </a:t>
            </a:r>
          </a:p>
        </p:txBody>
      </p:sp>
      <p:sp>
        <p:nvSpPr>
          <p:cNvPr id="1236" name="4.7 - La protection du réseau"/>
          <p:cNvSpPr txBox="1"/>
          <p:nvPr>
            <p:ph type="body" idx="21"/>
          </p:nvPr>
        </p:nvSpPr>
        <p:spPr>
          <a:prstGeom prst="rect">
            <a:avLst/>
          </a:prstGeom>
        </p:spPr>
        <p:txBody>
          <a:bodyPr/>
          <a:lstStyle/>
          <a:p>
            <a:pPr/>
            <a:r>
              <a:t>4.7 - La protection du réseau</a:t>
            </a:r>
          </a:p>
        </p:txBody>
      </p:sp>
      <p:sp>
        <p:nvSpPr>
          <p:cNvPr id="1237"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240" name="pasted-image.png"/>
          <p:cNvGrpSpPr/>
          <p:nvPr/>
        </p:nvGrpSpPr>
        <p:grpSpPr>
          <a:xfrm>
            <a:off x="273049" y="1885801"/>
            <a:ext cx="12458702" cy="6839375"/>
            <a:chOff x="0" y="0"/>
            <a:chExt cx="12458700" cy="6839373"/>
          </a:xfrm>
        </p:grpSpPr>
        <p:pic>
          <p:nvPicPr>
            <p:cNvPr id="1239" name="pasted-image.png" descr="pasted-image.png"/>
            <p:cNvPicPr>
              <a:picLocks noChangeAspect="1"/>
            </p:cNvPicPr>
            <p:nvPr/>
          </p:nvPicPr>
          <p:blipFill>
            <a:blip r:embed="rId2">
              <a:extLst/>
            </a:blip>
            <a:srcRect l="0" t="0" r="0" b="0"/>
            <a:stretch>
              <a:fillRect/>
            </a:stretch>
          </p:blipFill>
          <p:spPr>
            <a:xfrm>
              <a:off x="127000" y="88900"/>
              <a:ext cx="12204701" cy="6509174"/>
            </a:xfrm>
            <a:prstGeom prst="rect">
              <a:avLst/>
            </a:prstGeom>
            <a:ln>
              <a:noFill/>
            </a:ln>
            <a:effectLst/>
          </p:spPr>
        </p:pic>
        <p:pic>
          <p:nvPicPr>
            <p:cNvPr id="1238" name="pasted-image.png" descr="pasted-image.png"/>
            <p:cNvPicPr>
              <a:picLocks noChangeAspect="0"/>
            </p:cNvPicPr>
            <p:nvPr/>
          </p:nvPicPr>
          <p:blipFill>
            <a:blip r:embed="rId3">
              <a:extLst/>
            </a:blip>
            <a:stretch>
              <a:fillRect/>
            </a:stretch>
          </p:blipFill>
          <p:spPr>
            <a:xfrm>
              <a:off x="0" y="0"/>
              <a:ext cx="12458701" cy="6839374"/>
            </a:xfrm>
            <a:prstGeom prst="rect">
              <a:avLst/>
            </a:prstGeom>
            <a:effectLst/>
          </p:spPr>
        </p:pic>
      </p:grpSp>
      <p:sp>
        <p:nvSpPr>
          <p:cNvPr id="1241" name="Fig 4.12 -Routeur avec NAPT"/>
          <p:cNvSpPr txBox="1"/>
          <p:nvPr/>
        </p:nvSpPr>
        <p:spPr>
          <a:xfrm>
            <a:off x="506259" y="8804502"/>
            <a:ext cx="2704704"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4.12 -Routeur avec NAPT</a:t>
            </a:r>
          </a:p>
        </p:txBody>
      </p:sp>
    </p:spTree>
  </p:cSld>
  <p:clrMapOvr>
    <a:masterClrMapping/>
  </p:clrMapOvr>
  <p:transition xmlns:p14="http://schemas.microsoft.com/office/powerpoint/2010/main" spd="med" advClick="1"/>
</p:sld>
</file>

<file path=ppt/slides/slide1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3"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44" name="Pare-feu ; Firewall…"/>
          <p:cNvSpPr txBox="1"/>
          <p:nvPr>
            <p:ph type="body" idx="1"/>
          </p:nvPr>
        </p:nvSpPr>
        <p:spPr>
          <a:xfrm>
            <a:off x="355600" y="1581150"/>
            <a:ext cx="12293600" cy="7445326"/>
          </a:xfrm>
          <a:prstGeom prst="rect">
            <a:avLst/>
          </a:prstGeom>
        </p:spPr>
        <p:txBody>
          <a:bodyPr/>
          <a:lstStyle/>
          <a:p>
            <a:pPr lvl="1" marL="828842" indent="-320842">
              <a:buChar char="✤"/>
            </a:pPr>
            <a:r>
              <a:t>Pare-feu ; </a:t>
            </a:r>
            <a:r>
              <a:rPr i="1"/>
              <a:t>Firewall</a:t>
            </a:r>
            <a:endParaRPr i="1"/>
          </a:p>
          <a:p>
            <a:pPr lvl="2" marL="1310105" indent="-294105">
              <a:buChar char="✤"/>
            </a:pPr>
            <a:r>
              <a:t>Un pare-feu (ou coupe-feu) offre un filtrage évolué pour faire respecter la politique de sécurité du réseau.</a:t>
            </a:r>
          </a:p>
        </p:txBody>
      </p:sp>
      <p:sp>
        <p:nvSpPr>
          <p:cNvPr id="1245" name="4.7 - La protection du réseau"/>
          <p:cNvSpPr txBox="1"/>
          <p:nvPr>
            <p:ph type="body" idx="21"/>
          </p:nvPr>
        </p:nvSpPr>
        <p:spPr>
          <a:prstGeom prst="rect">
            <a:avLst/>
          </a:prstGeom>
        </p:spPr>
        <p:txBody>
          <a:bodyPr/>
          <a:lstStyle/>
          <a:p>
            <a:pPr/>
            <a:r>
              <a:t>4.7 - La protection du réseau</a:t>
            </a:r>
          </a:p>
        </p:txBody>
      </p:sp>
      <p:sp>
        <p:nvSpPr>
          <p:cNvPr id="1246"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247" name="pasted-image.png" descr="pasted-image.png"/>
          <p:cNvPicPr>
            <a:picLocks noChangeAspect="1"/>
          </p:cNvPicPr>
          <p:nvPr/>
        </p:nvPicPr>
        <p:blipFill>
          <a:blip r:embed="rId2">
            <a:extLst/>
          </a:blip>
          <a:stretch>
            <a:fillRect/>
          </a:stretch>
        </p:blipFill>
        <p:spPr>
          <a:xfrm>
            <a:off x="1486202" y="2845649"/>
            <a:ext cx="10705024" cy="6164024"/>
          </a:xfrm>
          <a:prstGeom prst="rect">
            <a:avLst/>
          </a:prstGeom>
          <a:ln w="12700">
            <a:miter lim="400000"/>
          </a:ln>
        </p:spPr>
      </p:pic>
      <p:sp>
        <p:nvSpPr>
          <p:cNvPr id="1248" name="Fig 4.13 - Pare-feu"/>
          <p:cNvSpPr txBox="1"/>
          <p:nvPr/>
        </p:nvSpPr>
        <p:spPr>
          <a:xfrm>
            <a:off x="1487627" y="9226549"/>
            <a:ext cx="1805385"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4.13 - Pare-feu</a:t>
            </a:r>
          </a:p>
        </p:txBody>
      </p:sp>
    </p:spTree>
  </p:cSld>
  <p:clrMapOvr>
    <a:masterClrMapping/>
  </p:clrMapOvr>
  <p:transition xmlns:p14="http://schemas.microsoft.com/office/powerpoint/2010/main" spd="med" advClick="1"/>
</p:sld>
</file>

<file path=ppt/slides/slide1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0"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51" name="Pare-feu ; Firewall, (suite…)…"/>
          <p:cNvSpPr txBox="1"/>
          <p:nvPr>
            <p:ph type="body" idx="1"/>
          </p:nvPr>
        </p:nvSpPr>
        <p:spPr>
          <a:xfrm>
            <a:off x="355600" y="1581150"/>
            <a:ext cx="12293600" cy="7445326"/>
          </a:xfrm>
          <a:prstGeom prst="rect">
            <a:avLst/>
          </a:prstGeom>
        </p:spPr>
        <p:txBody>
          <a:bodyPr/>
          <a:lstStyle/>
          <a:p>
            <a:pPr lvl="1" marL="828842" indent="-320842">
              <a:buChar char="✤"/>
            </a:pPr>
            <a:r>
              <a:t>Pare-feu ; </a:t>
            </a:r>
            <a:r>
              <a:rPr b="1" i="1"/>
              <a:t>Firewall</a:t>
            </a:r>
            <a:r>
              <a:rPr i="1"/>
              <a:t>, </a:t>
            </a:r>
            <a:r>
              <a:t>(suite…)</a:t>
            </a:r>
          </a:p>
          <a:p>
            <a:pPr lvl="1" marL="828842" indent="-320842">
              <a:buChar char="✤"/>
            </a:pPr>
            <a:r>
              <a:t>Chaque paquet reçu est examiné ; il est rejeté ou accepté en fonction de</a:t>
            </a:r>
          </a:p>
          <a:p>
            <a:pPr lvl="2" marL="1310105" indent="-294105">
              <a:buChar char="✤"/>
            </a:pPr>
            <a:r>
              <a:t>adresse destination </a:t>
            </a:r>
          </a:p>
          <a:p>
            <a:pPr lvl="2" marL="1310105" indent="-294105">
              <a:buChar char="✤"/>
            </a:pPr>
            <a:r>
              <a:t>port destination</a:t>
            </a:r>
          </a:p>
          <a:p>
            <a:pPr lvl="2" marL="1310105" indent="-294105">
              <a:buChar char="✤"/>
            </a:pPr>
            <a:r>
              <a:t>adresse source</a:t>
            </a:r>
          </a:p>
          <a:p>
            <a:pPr lvl="2" marL="1310105" indent="-294105">
              <a:buChar char="✤"/>
            </a:pPr>
            <a:r>
              <a:t>port source</a:t>
            </a:r>
          </a:p>
          <a:p>
            <a:pPr lvl="2" marL="1310105" indent="-294105">
              <a:buChar char="✤"/>
            </a:pPr>
            <a:r>
              <a:t>protocole transporté (ICMP, UDP, TCP...)</a:t>
            </a:r>
          </a:p>
          <a:p>
            <a:pPr lvl="2" marL="1310105" indent="-294105">
              <a:buChar char="✤"/>
            </a:pPr>
            <a:r>
              <a:t>la valeur de certains drapeaux d'en-tête</a:t>
            </a:r>
          </a:p>
          <a:p>
            <a:pPr lvl="2" marL="1310105" indent="-294105">
              <a:buChar char="✤"/>
            </a:pPr>
            <a:r>
              <a:t>etc.</a:t>
            </a:r>
          </a:p>
          <a:p>
            <a:pPr lvl="1" marL="828842" indent="-320842">
              <a:buChar char="✤"/>
            </a:pPr>
            <a:r>
              <a:t>Un pare-feu peut être configuré en tenant compte d'une DMZ : </a:t>
            </a:r>
            <a:r>
              <a:rPr b="1"/>
              <a:t>DeMilitarized Zone</a:t>
            </a:r>
            <a:r>
              <a:t>, soit zone de sécurité.</a:t>
            </a:r>
          </a:p>
        </p:txBody>
      </p:sp>
      <p:sp>
        <p:nvSpPr>
          <p:cNvPr id="1252" name="4.7 - La protection du réseau"/>
          <p:cNvSpPr txBox="1"/>
          <p:nvPr>
            <p:ph type="body" idx="21"/>
          </p:nvPr>
        </p:nvSpPr>
        <p:spPr>
          <a:prstGeom prst="rect">
            <a:avLst/>
          </a:prstGeom>
        </p:spPr>
        <p:txBody>
          <a:bodyPr/>
          <a:lstStyle/>
          <a:p>
            <a:pPr/>
            <a:r>
              <a:t>4.7 - La protection du réseau</a:t>
            </a:r>
          </a:p>
        </p:txBody>
      </p:sp>
      <p:sp>
        <p:nvSpPr>
          <p:cNvPr id="1253"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7"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58" name="Catégories de pare-feu…"/>
          <p:cNvSpPr txBox="1"/>
          <p:nvPr>
            <p:ph type="body" idx="1"/>
          </p:nvPr>
        </p:nvSpPr>
        <p:spPr>
          <a:xfrm>
            <a:off x="355600" y="1581150"/>
            <a:ext cx="12293600" cy="7445326"/>
          </a:xfrm>
          <a:prstGeom prst="rect">
            <a:avLst/>
          </a:prstGeom>
        </p:spPr>
        <p:txBody>
          <a:bodyPr/>
          <a:lstStyle/>
          <a:p>
            <a:pPr lvl="1" marL="828842" indent="-320842">
              <a:buChar char="✤"/>
            </a:pPr>
            <a:r>
              <a:t>Catégories de pare-feu</a:t>
            </a:r>
          </a:p>
          <a:p>
            <a:pPr lvl="2" marL="1310105" indent="-294105">
              <a:buChar char="✤"/>
            </a:pPr>
            <a:r>
              <a:rPr b="1"/>
              <a:t>Pare-feu sans état</a:t>
            </a:r>
            <a:r>
              <a:t> : il intégrait d’anciens routeurs, afin d’examiner les paquets indépendamment les uns des autres, suivant des règles nommées, suivant les constructeurs :</a:t>
            </a:r>
          </a:p>
          <a:p>
            <a:pPr lvl="3" marL="1791368" indent="-267368">
              <a:buSzPct val="70000"/>
              <a:buChar char="✤"/>
            </a:pPr>
            <a:r>
              <a:rPr b="1"/>
              <a:t>ACL</a:t>
            </a:r>
            <a:r>
              <a:t> : Access Control List (Cisco)</a:t>
            </a:r>
          </a:p>
          <a:p>
            <a:pPr lvl="3" marL="1791368" indent="-267368">
              <a:buSzPct val="70000"/>
              <a:buChar char="✤"/>
            </a:pPr>
            <a:r>
              <a:rPr b="1"/>
              <a:t>Policy</a:t>
            </a:r>
            <a:r>
              <a:t> (Juniper)</a:t>
            </a:r>
          </a:p>
          <a:p>
            <a:pPr lvl="3" marL="1791368" indent="-267368">
              <a:buSzPct val="70000"/>
              <a:buChar char="✤"/>
            </a:pPr>
            <a:r>
              <a:t>Règles, filtres, etc.</a:t>
            </a:r>
          </a:p>
          <a:p>
            <a:pPr lvl="2" marL="1310105" indent="-294105">
              <a:buChar char="✤"/>
            </a:pPr>
            <a:r>
              <a:rPr b="1"/>
              <a:t>Pare-feu à états</a:t>
            </a:r>
            <a:r>
              <a:t> (</a:t>
            </a:r>
            <a:r>
              <a:rPr i="1"/>
              <a:t>stateful firewall</a:t>
            </a:r>
            <a:r>
              <a:t>). Suivant le type de transport :</a:t>
            </a:r>
          </a:p>
          <a:p>
            <a:pPr lvl="3" marL="1791368" indent="-267368">
              <a:buSzPct val="70000"/>
              <a:buChar char="✤"/>
            </a:pPr>
            <a:r>
              <a:t>TCP : il vérifie que les paquets sont liées à une même connexion TCP et sont conformes aux ACL.</a:t>
            </a:r>
          </a:p>
          <a:p>
            <a:pPr lvl="3" marL="1791368" indent="-267368">
              <a:buSzPct val="70000"/>
              <a:buChar char="✤"/>
            </a:pPr>
            <a:r>
              <a:t>UDP : si les ACL autorise un datagramme UDP du fait du quadruplet (ip_src, port_src, ip_dest, port_dest) la réponse (avec le quadruplet inverse) sera également acceptée. </a:t>
            </a:r>
          </a:p>
          <a:p>
            <a:pPr lvl="2" marL="1310105" indent="-294105">
              <a:buChar char="✤"/>
            </a:pPr>
            <a:r>
              <a:rPr b="1"/>
              <a:t>Pare-feu applicatif</a:t>
            </a:r>
            <a:r>
              <a:t> (</a:t>
            </a:r>
            <a:r>
              <a:rPr i="1"/>
              <a:t>Application Layer Gateway</a:t>
            </a:r>
            <a:r>
              <a:t> ou </a:t>
            </a:r>
            <a:r>
              <a:rPr i="1"/>
              <a:t>Proxy-Server</a:t>
            </a:r>
            <a:r>
              <a:t>) : </a:t>
            </a:r>
            <a:br/>
            <a:r>
              <a:t>des ensembles de paquets sont décapsulés pour examiner la conformité au niveau applicatif. </a:t>
            </a:r>
          </a:p>
          <a:p>
            <a:pPr lvl="3" marL="1791368" indent="-267368">
              <a:buSzPct val="70000"/>
              <a:buChar char="✤"/>
            </a:pPr>
            <a:r>
              <a:t>Un tel pare-feu est composé de deux routeurs, filtrants des paquets (au niveau 3) et d'une passerelle d'application qui permet ce filtre plus conséquent</a:t>
            </a:r>
          </a:p>
          <a:p>
            <a:pPr lvl="3" marL="1791368" indent="-267368">
              <a:buSzPct val="70000"/>
              <a:buChar char="✤"/>
            </a:pPr>
            <a:r>
              <a:t>Le filtrage est donc effectué au niveau de chaque service offert</a:t>
            </a:r>
          </a:p>
          <a:p>
            <a:pPr lvl="3" marL="1791368" indent="-267368">
              <a:buSzPct val="70000"/>
              <a:buChar char="✤"/>
            </a:pPr>
            <a:r>
              <a:t>Des conversions de protocoles sont alors possibles</a:t>
            </a:r>
          </a:p>
          <a:p>
            <a:pPr lvl="3" marL="1791368" indent="-267368">
              <a:buSzPct val="70000"/>
              <a:buChar char="✤"/>
            </a:pPr>
            <a:r>
              <a:t>Certains virus et chevaux de Troie restent malgré tout indécelables.</a:t>
            </a:r>
          </a:p>
        </p:txBody>
      </p:sp>
      <p:sp>
        <p:nvSpPr>
          <p:cNvPr id="1259" name="4.7 - La protection du réseau"/>
          <p:cNvSpPr txBox="1"/>
          <p:nvPr>
            <p:ph type="body" idx="21"/>
          </p:nvPr>
        </p:nvSpPr>
        <p:spPr>
          <a:prstGeom prst="rect">
            <a:avLst/>
          </a:prstGeom>
        </p:spPr>
        <p:txBody>
          <a:bodyPr/>
          <a:lstStyle/>
          <a:p>
            <a:pPr/>
            <a:r>
              <a:t>4.7 - La protection du réseau</a:t>
            </a:r>
          </a:p>
        </p:txBody>
      </p:sp>
      <p:sp>
        <p:nvSpPr>
          <p:cNvPr id="1260"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4"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65" name="VPN, Virtual Private Network ; Réseau privé virtuel…"/>
          <p:cNvSpPr txBox="1"/>
          <p:nvPr>
            <p:ph type="body" idx="1"/>
          </p:nvPr>
        </p:nvSpPr>
        <p:spPr>
          <a:xfrm>
            <a:off x="355600" y="1581150"/>
            <a:ext cx="12293600" cy="7445326"/>
          </a:xfrm>
          <a:prstGeom prst="rect">
            <a:avLst/>
          </a:prstGeom>
        </p:spPr>
        <p:txBody>
          <a:bodyPr/>
          <a:lstStyle/>
          <a:p>
            <a:pPr/>
            <a:r>
              <a:t>VPN, Virtual Private Network ; Réseau privé virtuel</a:t>
            </a:r>
          </a:p>
          <a:p>
            <a:pPr lvl="1" marL="828842" indent="-320842">
              <a:buChar char="✤"/>
            </a:pPr>
            <a:r>
              <a:t>Les types de VPN :</a:t>
            </a:r>
          </a:p>
          <a:p>
            <a:pPr lvl="2" marL="1310105" indent="-294105">
              <a:buChar char="✤"/>
            </a:pPr>
            <a:r>
              <a:rPr i="1"/>
              <a:t>Site-to-site VPN</a:t>
            </a:r>
            <a:r>
              <a:t> ; VPN de site-à-site ; une liaison sécurisée entre réseaux physiques.</a:t>
            </a:r>
          </a:p>
          <a:p>
            <a:pPr lvl="2" marL="1310105" indent="-294105">
              <a:buChar char="✤"/>
            </a:pPr>
            <a:r>
              <a:rPr i="1"/>
              <a:t>Remote access VPN</a:t>
            </a:r>
            <a:r>
              <a:t> ; un accès sécurisé à distance, pour l'indépendant, l'employé en télétravail. C’est un moyen d'accès au système d'information pour des utilisateurs nomades.</a:t>
            </a:r>
          </a:p>
          <a:p>
            <a:pPr lvl="1" marL="828842" indent="-320842">
              <a:buChar char="✤"/>
            </a:pPr>
            <a:r>
              <a:t>Un VPN de site-à-site permet une extension des réseaux locaux tout en préservant la sécurité logique. :</a:t>
            </a:r>
          </a:p>
          <a:p>
            <a:pPr lvl="2" marL="1310105" indent="-294105">
              <a:buChar char="✤"/>
            </a:pPr>
            <a:r>
              <a:t>Il permet une interconnexion de réseaux locaux via une technique de « tunnel » (</a:t>
            </a:r>
            <a:r>
              <a:rPr i="1"/>
              <a:t>tunneling</a:t>
            </a:r>
            <a:r>
              <a:t>).</a:t>
            </a:r>
          </a:p>
          <a:p>
            <a:pPr lvl="1" marL="828842" indent="-320842">
              <a:buChar char="✤"/>
            </a:pPr>
            <a:r>
              <a:t>Internet est souvent utilisé comme support de transmission en utilisant un protocole de « tunnellisation », c'est-à-dire encapsulant les données à transmettre de façon chiffrée. </a:t>
            </a:r>
          </a:p>
          <a:p>
            <a:pPr lvl="1" marL="828842" indent="-320842">
              <a:buChar char="✤"/>
            </a:pPr>
            <a:r>
              <a:t>Le VPN permet donc d'obtenir une liaison sécurisée à moindre coût, si ce n'est la mise en œuvre des équipements terminaux. En contrepartie, il ne permet pas d'assurer une qualité de service comparable à une ligne louée dans la mesure où le réseau physique est public, donc non garanti.</a:t>
            </a:r>
          </a:p>
        </p:txBody>
      </p:sp>
      <p:sp>
        <p:nvSpPr>
          <p:cNvPr id="1266" name="4.7 - La protection du réseau"/>
          <p:cNvSpPr txBox="1"/>
          <p:nvPr>
            <p:ph type="body" idx="21"/>
          </p:nvPr>
        </p:nvSpPr>
        <p:spPr>
          <a:prstGeom prst="rect">
            <a:avLst/>
          </a:prstGeom>
        </p:spPr>
        <p:txBody>
          <a:bodyPr/>
          <a:lstStyle/>
          <a:p>
            <a:pPr/>
            <a:r>
              <a:t>4.7 - La protection du réseau</a:t>
            </a:r>
          </a:p>
        </p:txBody>
      </p:sp>
      <p:sp>
        <p:nvSpPr>
          <p:cNvPr id="1267"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1"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72" name="VPN, Virtual Private Network ; Réseau privé virtuel (suite…)…"/>
          <p:cNvSpPr txBox="1"/>
          <p:nvPr>
            <p:ph type="body" idx="1"/>
          </p:nvPr>
        </p:nvSpPr>
        <p:spPr>
          <a:xfrm>
            <a:off x="355600" y="1581150"/>
            <a:ext cx="12293600" cy="7445326"/>
          </a:xfrm>
          <a:prstGeom prst="rect">
            <a:avLst/>
          </a:prstGeom>
        </p:spPr>
        <p:txBody>
          <a:bodyPr/>
          <a:lstStyle/>
          <a:p>
            <a:pPr/>
            <a:r>
              <a:t>VPN, Virtual Private Network ; Réseau privé virtuel </a:t>
            </a:r>
            <a:r>
              <a:rPr b="0"/>
              <a:t>(suite…)</a:t>
            </a:r>
          </a:p>
          <a:p>
            <a:pPr lvl="1" marL="828842" indent="-320842">
              <a:buChar char="✤"/>
            </a:pPr>
            <a:r>
              <a:t>Le VPN implique : </a:t>
            </a:r>
          </a:p>
          <a:p>
            <a:pPr lvl="2" marL="1310105" indent="-294105">
              <a:buChar char="✤"/>
            </a:pPr>
            <a:r>
              <a:t>L'authentification (et donc l'identification) du client et du serveur</a:t>
            </a:r>
          </a:p>
          <a:p>
            <a:pPr lvl="2" marL="1310105" indent="-294105">
              <a:buChar char="✤"/>
            </a:pPr>
            <a:r>
              <a:t>La confidentialité des données par chiffrement</a:t>
            </a:r>
          </a:p>
          <a:p>
            <a:pPr lvl="1" marL="828842" indent="-320842">
              <a:buChar char="✤"/>
            </a:pPr>
            <a:r>
              <a:t>On distingue les protocoles de VPN suivants :</a:t>
            </a:r>
          </a:p>
          <a:p>
            <a:pPr lvl="2" marL="1310105" indent="-294105">
              <a:buChar char="✤"/>
            </a:pPr>
            <a:r>
              <a:t>IPSec, </a:t>
            </a:r>
            <a:r>
              <a:rPr i="1"/>
              <a:t>Internet Protocol Security Standard</a:t>
            </a:r>
            <a:r>
              <a:t>, protocole de niveau 3, offre les services de contrôle d'accès, d'authentification, d'intégrité et de confidentialité de données. Il utilise un mécanisme anti-rejeu et admet un bon nombre d'algorithmes de chiffrement et de hachage.</a:t>
            </a:r>
          </a:p>
          <a:p>
            <a:pPr lvl="2" marL="1310105" indent="-294105">
              <a:buChar char="✤"/>
            </a:pPr>
            <a:r>
              <a:t>PPTP, </a:t>
            </a:r>
            <a:r>
              <a:rPr i="1"/>
              <a:t>Point-to-Point tunneling Protocol</a:t>
            </a:r>
            <a:r>
              <a:t>, protocole de niveau 2 conçu par Microsoft.</a:t>
            </a:r>
          </a:p>
          <a:p>
            <a:pPr lvl="2" marL="1310105" indent="-294105">
              <a:buChar char="✤"/>
            </a:pPr>
            <a:r>
              <a:t>L2F, </a:t>
            </a:r>
            <a:r>
              <a:rPr i="1"/>
              <a:t>Layer Two Forwarding</a:t>
            </a:r>
            <a:r>
              <a:t> de Cisco. Obsolète</a:t>
            </a:r>
          </a:p>
          <a:p>
            <a:pPr lvl="2" marL="1310105" indent="-294105">
              <a:buChar char="✤"/>
            </a:pPr>
            <a:r>
              <a:t>L2TP, </a:t>
            </a:r>
            <a:r>
              <a:rPr i="1"/>
              <a:t>Layer Two Tunneling Protocol,</a:t>
            </a:r>
            <a:r>
              <a:t> est l'aboutissement des travaux de l'IETF (RFC 3931) pour faire converger les fonctionnalités de PPTP et L2F. C'est un protocole de niveau 2 s'appuyant sur PPP.</a:t>
            </a:r>
          </a:p>
        </p:txBody>
      </p:sp>
      <p:sp>
        <p:nvSpPr>
          <p:cNvPr id="1273" name="4.7 - La protection du réseau"/>
          <p:cNvSpPr txBox="1"/>
          <p:nvPr>
            <p:ph type="body" idx="21"/>
          </p:nvPr>
        </p:nvSpPr>
        <p:spPr>
          <a:prstGeom prst="rect">
            <a:avLst/>
          </a:prstGeom>
        </p:spPr>
        <p:txBody>
          <a:bodyPr/>
          <a:lstStyle/>
          <a:p>
            <a:pPr/>
            <a:r>
              <a:t>4.7 - La protection du réseau</a:t>
            </a:r>
          </a:p>
        </p:txBody>
      </p:sp>
      <p:sp>
        <p:nvSpPr>
          <p:cNvPr id="1274"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8"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79" name="Introduction…"/>
          <p:cNvSpPr txBox="1"/>
          <p:nvPr>
            <p:ph type="body" idx="1"/>
          </p:nvPr>
        </p:nvSpPr>
        <p:spPr>
          <a:xfrm>
            <a:off x="355600" y="1581150"/>
            <a:ext cx="12293600" cy="7445326"/>
          </a:xfrm>
          <a:prstGeom prst="rect">
            <a:avLst/>
          </a:prstGeom>
        </p:spPr>
        <p:txBody>
          <a:bodyPr/>
          <a:lstStyle/>
          <a:p>
            <a:pPr/>
            <a:r>
              <a:t>Introduction</a:t>
            </a:r>
          </a:p>
          <a:p>
            <a:pPr lvl="1" marL="828842" indent="-320842">
              <a:buChar char="✤"/>
            </a:pPr>
            <a:r>
              <a:t>On utilise un mécanisme similaire à un appel classique d’une fonction avec, en entrée, des paramètres d’appel, et la récupération d’un résultat.</a:t>
            </a:r>
          </a:p>
          <a:p>
            <a:pPr lvl="1" marL="828842" indent="-320842">
              <a:buChar char="✤"/>
            </a:pPr>
            <a:r>
              <a:t>Dans le cas du RPC :</a:t>
            </a:r>
          </a:p>
          <a:p>
            <a:pPr lvl="2" marL="1310105" indent="-294105">
              <a:buChar char="✤"/>
            </a:pPr>
            <a:r>
              <a:t>C'est une technique client-serveur, en mode requêtes/réponses</a:t>
            </a:r>
          </a:p>
          <a:p>
            <a:pPr lvl="2" marL="1310105" indent="-294105">
              <a:buChar char="✤"/>
            </a:pPr>
            <a:r>
              <a:t>Un programme appelle une procédure située sur un hôte distant :</a:t>
            </a:r>
          </a:p>
          <a:p>
            <a:pPr lvl="2" marL="1310105" indent="-294105">
              <a:buChar char="✤"/>
            </a:pPr>
          </a:p>
          <a:p>
            <a:pPr marL="540067" indent="0" defTabSz="457200">
              <a:spcBef>
                <a:spcPts val="0"/>
              </a:spcBef>
              <a:buClrTx/>
              <a:buSzTx/>
              <a:buFontTx/>
              <a:buNone/>
              <a:defRPr b="0" sz="2000">
                <a:latin typeface="Courier"/>
                <a:ea typeface="Courier"/>
                <a:cs typeface="Courier"/>
                <a:sym typeface="Courier"/>
              </a:defRPr>
            </a:pPr>
            <a:r>
              <a:t>  /* API classique */</a:t>
            </a:r>
          </a:p>
          <a:p>
            <a:pPr marL="540067" indent="0" defTabSz="457200">
              <a:spcBef>
                <a:spcPts val="0"/>
              </a:spcBef>
              <a:buClrTx/>
              <a:buSzTx/>
              <a:buFontTx/>
              <a:buNone/>
              <a:defRPr b="0" sz="2000">
                <a:latin typeface="Courier"/>
                <a:ea typeface="Courier"/>
                <a:cs typeface="Courier"/>
                <a:sym typeface="Courier"/>
              </a:defRPr>
            </a:pPr>
            <a:r>
              <a:t>  /* Coté client : invoque génère l’appel distant et récupère le résultat*/ </a:t>
            </a:r>
          </a:p>
          <a:p>
            <a:pPr marL="540067" indent="0" defTabSz="457200">
              <a:spcBef>
                <a:spcPts val="0"/>
              </a:spcBef>
              <a:buClrTx/>
              <a:buSzTx/>
              <a:buFontTx/>
              <a:buNone/>
              <a:defRPr b="0" sz="2000">
                <a:latin typeface="Courier"/>
                <a:ea typeface="Courier"/>
                <a:cs typeface="Courier"/>
                <a:sym typeface="Courier"/>
              </a:defRPr>
            </a:pPr>
            <a:r>
              <a:t>invoque (id_client, id_serveur, nom_procedure, paramètres);</a:t>
            </a:r>
          </a:p>
          <a:p>
            <a:pPr marL="540067" indent="0" defTabSz="457200">
              <a:lnSpc>
                <a:spcPct val="50000"/>
              </a:lnSpc>
              <a:spcBef>
                <a:spcPts val="0"/>
              </a:spcBef>
              <a:buClrTx/>
              <a:buSzTx/>
              <a:buFontTx/>
              <a:buNone/>
              <a:defRPr b="0" sz="2000">
                <a:latin typeface="Courier"/>
                <a:ea typeface="Courier"/>
                <a:cs typeface="Courier"/>
                <a:sym typeface="Courier"/>
              </a:defRPr>
            </a:pPr>
          </a:p>
          <a:p>
            <a:pPr marL="540067" indent="0" defTabSz="457200">
              <a:spcBef>
                <a:spcPts val="0"/>
              </a:spcBef>
              <a:buClrTx/>
              <a:buSzTx/>
              <a:buFontTx/>
              <a:buNone/>
              <a:defRPr b="0" sz="2000">
                <a:latin typeface="Courier"/>
                <a:ea typeface="Courier"/>
                <a:cs typeface="Courier"/>
                <a:sym typeface="Courier"/>
              </a:defRPr>
            </a:pPr>
            <a:r>
              <a:t>  /* Coté serveur : reçoit, traite un appel et répond */ </a:t>
            </a:r>
          </a:p>
          <a:p>
            <a:pPr marL="540067" indent="0" defTabSz="457200">
              <a:spcBef>
                <a:spcPts val="0"/>
              </a:spcBef>
              <a:buClrTx/>
              <a:buSzTx/>
              <a:buFontTx/>
              <a:buNone/>
              <a:defRPr b="0" sz="2000">
                <a:latin typeface="Courier"/>
                <a:ea typeface="Courier"/>
                <a:cs typeface="Courier"/>
                <a:sym typeface="Courier"/>
              </a:defRPr>
            </a:pPr>
            <a:r>
              <a:t>traite (id_client, id_serveur, nom_procedure, paramètres);</a:t>
            </a:r>
          </a:p>
          <a:p>
            <a:pPr marL="540067" indent="0" defTabSz="457200">
              <a:spcBef>
                <a:spcPts val="0"/>
              </a:spcBef>
              <a:buClrTx/>
              <a:buSzTx/>
              <a:buFontTx/>
              <a:buNone/>
              <a:defRPr b="0" sz="2000">
                <a:latin typeface="Courier"/>
                <a:ea typeface="Courier"/>
                <a:cs typeface="Courier"/>
                <a:sym typeface="Courier"/>
              </a:defRPr>
            </a:pPr>
          </a:p>
          <a:p>
            <a:pPr marL="540067" indent="0" defTabSz="457200">
              <a:spcBef>
                <a:spcPts val="0"/>
              </a:spcBef>
              <a:buClrTx/>
              <a:buSzTx/>
              <a:buFontTx/>
              <a:buNone/>
              <a:defRPr b="0" sz="2000">
                <a:latin typeface="Courier"/>
                <a:ea typeface="Courier"/>
                <a:cs typeface="Courier"/>
                <a:sym typeface="Courier"/>
              </a:defRPr>
            </a:pPr>
            <a:r>
              <a:t>  /* Service intégré objet */</a:t>
            </a:r>
          </a:p>
          <a:p>
            <a:pPr marL="540067" indent="0" defTabSz="457200">
              <a:spcBef>
                <a:spcPts val="0"/>
              </a:spcBef>
              <a:buClrTx/>
              <a:buSzTx/>
              <a:buFontTx/>
              <a:buNone/>
              <a:defRPr b="0" sz="2000">
                <a:latin typeface="Courier"/>
                <a:ea typeface="Courier"/>
                <a:cs typeface="Courier"/>
                <a:sym typeface="Courier"/>
              </a:defRPr>
            </a:pPr>
            <a:r>
              <a:t>  /* Coté client : on invoque une procédure localisée à distance*/ </a:t>
            </a:r>
          </a:p>
          <a:p>
            <a:pPr marL="540067" indent="0" defTabSz="457200">
              <a:spcBef>
                <a:spcPts val="0"/>
              </a:spcBef>
              <a:buClrTx/>
              <a:buSzTx/>
              <a:buFontTx/>
              <a:buNone/>
              <a:defRPr b="0" sz="2000">
                <a:latin typeface="Courier"/>
                <a:ea typeface="Courier"/>
                <a:cs typeface="Courier"/>
                <a:sym typeface="Courier"/>
              </a:defRPr>
            </a:pPr>
            <a:r>
              <a:t>ref_objet_serveur.nom_procedure (paramètres);</a:t>
            </a:r>
          </a:p>
          <a:p>
            <a:pPr marL="540067" indent="0" defTabSz="457200">
              <a:lnSpc>
                <a:spcPct val="50000"/>
              </a:lnSpc>
              <a:spcBef>
                <a:spcPts val="0"/>
              </a:spcBef>
              <a:buClrTx/>
              <a:buSzTx/>
              <a:buFontTx/>
              <a:buNone/>
              <a:defRPr b="0" sz="2000">
                <a:latin typeface="Courier"/>
                <a:ea typeface="Courier"/>
                <a:cs typeface="Courier"/>
                <a:sym typeface="Courier"/>
              </a:defRPr>
            </a:pPr>
          </a:p>
          <a:p>
            <a:pPr marL="540067" indent="0" defTabSz="457200">
              <a:spcBef>
                <a:spcPts val="0"/>
              </a:spcBef>
              <a:buClrTx/>
              <a:buSzTx/>
              <a:buFontTx/>
              <a:buNone/>
              <a:defRPr b="0" sz="2000">
                <a:latin typeface="Courier"/>
                <a:ea typeface="Courier"/>
                <a:cs typeface="Courier"/>
                <a:sym typeface="Courier"/>
              </a:defRPr>
            </a:pPr>
            <a:r>
              <a:t>  /* Coté serveur : on déploie l’objet qui implante la procédure*/ </a:t>
            </a:r>
          </a:p>
          <a:p>
            <a:pPr marL="540067" indent="0" defTabSz="457200">
              <a:spcBef>
                <a:spcPts val="0"/>
              </a:spcBef>
              <a:buClrTx/>
              <a:buSzTx/>
              <a:buFontTx/>
              <a:buNone/>
              <a:defRPr b="0" sz="2000">
                <a:latin typeface="Courier"/>
                <a:ea typeface="Courier"/>
                <a:cs typeface="Courier"/>
                <a:sym typeface="Courier"/>
              </a:defRPr>
            </a:pPr>
            <a:r>
              <a:t>method nom_procedure (paramètres);</a:t>
            </a:r>
          </a:p>
        </p:txBody>
      </p:sp>
      <p:sp>
        <p:nvSpPr>
          <p:cNvPr id="1280" name="4.8 - Appel de procédure distante : RPC, Remote Procedure Call"/>
          <p:cNvSpPr txBox="1"/>
          <p:nvPr>
            <p:ph type="body" idx="21"/>
          </p:nvPr>
        </p:nvSpPr>
        <p:spPr>
          <a:prstGeom prst="rect">
            <a:avLst/>
          </a:prstGeom>
        </p:spPr>
        <p:txBody>
          <a:bodyPr/>
          <a:lstStyle/>
          <a:p>
            <a:pPr/>
            <a:r>
              <a:t>4.8 - Appel de procédure distante : RPC, Remote Procedure Call</a:t>
            </a:r>
          </a:p>
        </p:txBody>
      </p:sp>
      <p:sp>
        <p:nvSpPr>
          <p:cNvPr id="1281"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3"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84" name="Introduction (suite…)…"/>
          <p:cNvSpPr txBox="1"/>
          <p:nvPr>
            <p:ph type="body" idx="1"/>
          </p:nvPr>
        </p:nvSpPr>
        <p:spPr>
          <a:xfrm>
            <a:off x="355600" y="1593850"/>
            <a:ext cx="12293600" cy="7445326"/>
          </a:xfrm>
          <a:prstGeom prst="rect">
            <a:avLst/>
          </a:prstGeom>
        </p:spPr>
        <p:txBody>
          <a:bodyPr/>
          <a:lstStyle/>
          <a:p>
            <a:pPr marL="472439" indent="-472439" defTabSz="543305">
              <a:spcBef>
                <a:spcPts val="1100"/>
              </a:spcBef>
              <a:defRPr sz="2604"/>
            </a:pPr>
            <a:r>
              <a:t>Introduction </a:t>
            </a:r>
            <a:r>
              <a:rPr b="0"/>
              <a:t>(suite…)</a:t>
            </a:r>
          </a:p>
          <a:p>
            <a:pPr lvl="1" marL="770823" indent="-298383" defTabSz="543305">
              <a:spcBef>
                <a:spcPts val="700"/>
              </a:spcBef>
              <a:buChar char="✤"/>
              <a:defRPr sz="2232"/>
            </a:pPr>
            <a:r>
              <a:t>Objectif :</a:t>
            </a:r>
          </a:p>
          <a:p>
            <a:pPr lvl="1" marL="770823" indent="-298383" defTabSz="543305">
              <a:spcBef>
                <a:spcPts val="700"/>
              </a:spcBef>
              <a:buChar char="✤"/>
              <a:defRPr sz="2232"/>
            </a:pPr>
            <a:r>
              <a:t>Simplifier la programmation d’applications distribuées/réparties</a:t>
            </a:r>
          </a:p>
          <a:p>
            <a:pPr lvl="2" marL="1218397" indent="-273517" defTabSz="543305">
              <a:spcBef>
                <a:spcPts val="500"/>
              </a:spcBef>
              <a:buChar char="✤"/>
              <a:defRPr sz="2046"/>
            </a:pPr>
            <a:r>
              <a:t>Ne pas se préoccuper de la localisation de la procédure </a:t>
            </a:r>
          </a:p>
          <a:p>
            <a:pPr lvl="2" marL="1218397" indent="-273517" defTabSz="543305">
              <a:spcBef>
                <a:spcPts val="500"/>
              </a:spcBef>
              <a:buChar char="✤"/>
              <a:defRPr sz="2046"/>
            </a:pPr>
            <a:r>
              <a:t>Ne pas se préoccuper du traitement de défaillances</a:t>
            </a:r>
          </a:p>
          <a:p>
            <a:pPr lvl="1" marL="770823" indent="-298383" defTabSz="543305">
              <a:spcBef>
                <a:spcPts val="700"/>
              </a:spcBef>
              <a:buChar char="✤"/>
              <a:defRPr sz="2232"/>
            </a:pPr>
            <a:r>
              <a:t>RPC traditionnels :</a:t>
            </a:r>
          </a:p>
          <a:p>
            <a:pPr lvl="2" marL="1218397" indent="-273517" defTabSz="543305">
              <a:spcBef>
                <a:spcPts val="500"/>
              </a:spcBef>
              <a:buChar char="✤"/>
              <a:defRPr sz="2046"/>
            </a:pPr>
            <a:r>
              <a:t>Sun ONC/RPC : </a:t>
            </a:r>
            <a:r>
              <a:rPr i="1"/>
              <a:t>Open Network Computing / Remote Procedure Call</a:t>
            </a:r>
          </a:p>
          <a:p>
            <a:pPr lvl="2" marL="1218397" indent="-273517" defTabSz="543305">
              <a:spcBef>
                <a:spcPts val="500"/>
              </a:spcBef>
              <a:buChar char="✤"/>
              <a:defRPr sz="2046"/>
            </a:pPr>
            <a:r>
              <a:t>OSF - DCE : </a:t>
            </a:r>
            <a:r>
              <a:rPr i="1"/>
              <a:t>Open Software Foundation - Distributed Computing Environnment</a:t>
            </a:r>
            <a:endParaRPr i="1"/>
          </a:p>
          <a:p>
            <a:pPr lvl="2" marL="1218397" indent="-273517" defTabSz="543305">
              <a:spcBef>
                <a:spcPts val="500"/>
              </a:spcBef>
              <a:buChar char="✤"/>
              <a:defRPr sz="2046"/>
            </a:pPr>
            <a:r>
              <a:t>SGBD : procédures stockées</a:t>
            </a:r>
          </a:p>
          <a:p>
            <a:pPr lvl="1" marL="770823" indent="-298383" defTabSz="543305">
              <a:spcBef>
                <a:spcPts val="700"/>
              </a:spcBef>
              <a:buChar char="✤"/>
              <a:defRPr sz="2232"/>
            </a:pPr>
            <a:r>
              <a:t>RPC intégrés :</a:t>
            </a:r>
          </a:p>
          <a:p>
            <a:pPr lvl="2" marL="1218397" indent="-273517" defTabSz="543305">
              <a:spcBef>
                <a:spcPts val="500"/>
              </a:spcBef>
              <a:buChar char="✤"/>
              <a:defRPr sz="2046"/>
            </a:pPr>
            <a:r>
              <a:t>(SUN) Oracle Java RMI, </a:t>
            </a:r>
            <a:r>
              <a:rPr i="1"/>
              <a:t>Remote Method Invocation</a:t>
            </a:r>
          </a:p>
          <a:p>
            <a:pPr lvl="2" marL="1218397" indent="-273517" defTabSz="543305">
              <a:spcBef>
                <a:spcPts val="500"/>
              </a:spcBef>
              <a:buChar char="✤"/>
              <a:defRPr sz="2046"/>
            </a:pPr>
            <a:r>
              <a:t>(SUN) Oracle J2EE EJB : </a:t>
            </a:r>
            <a:r>
              <a:rPr i="1"/>
              <a:t>Java 2 (Platform) Enterprise Edition - Enterprise Java Beans</a:t>
            </a:r>
          </a:p>
          <a:p>
            <a:pPr lvl="2" marL="1218397" indent="-273517" defTabSz="543305">
              <a:spcBef>
                <a:spcPts val="500"/>
              </a:spcBef>
              <a:buChar char="✤"/>
              <a:defRPr sz="2046"/>
            </a:pPr>
            <a:r>
              <a:t>OMG - CCM : </a:t>
            </a:r>
            <a:r>
              <a:rPr i="1"/>
              <a:t>Object Management Group - Corba Component Model</a:t>
            </a:r>
          </a:p>
          <a:p>
            <a:pPr lvl="2" marL="1218397" indent="-273517" defTabSz="543305">
              <a:spcBef>
                <a:spcPts val="500"/>
              </a:spcBef>
              <a:buChar char="✤"/>
              <a:defRPr sz="2046"/>
            </a:pPr>
            <a:r>
              <a:t>WS-SOAP : </a:t>
            </a:r>
            <a:r>
              <a:rPr i="1"/>
              <a:t>Web Services - Simple Object Access Protocol</a:t>
            </a:r>
          </a:p>
          <a:p>
            <a:pPr lvl="2" marL="1218397" indent="-273517" defTabSz="543305">
              <a:spcBef>
                <a:spcPts val="500"/>
              </a:spcBef>
              <a:buChar char="✤"/>
              <a:defRPr sz="2046"/>
            </a:pPr>
            <a:r>
              <a:t>Microsoft-DCOM = </a:t>
            </a:r>
            <a:r>
              <a:rPr i="1"/>
              <a:t>Distributed Component Object Model</a:t>
            </a:r>
          </a:p>
          <a:p>
            <a:pPr lvl="1" marL="770823" indent="-298383" defTabSz="543305">
              <a:spcBef>
                <a:spcPts val="700"/>
              </a:spcBef>
              <a:buChar char="✤"/>
              <a:defRPr sz="2232"/>
            </a:pPr>
            <a:r>
              <a:t>Le protocole de transport généralement utilisé est UDP, donc en mode non connecté.</a:t>
            </a:r>
          </a:p>
          <a:p>
            <a:pPr lvl="1" marL="770823" indent="-298383" defTabSz="543305">
              <a:spcBef>
                <a:spcPts val="700"/>
              </a:spcBef>
              <a:buChar char="✤"/>
              <a:defRPr sz="2232"/>
            </a:pPr>
            <a:r>
              <a:t>Secure RPC protège les appels RPC avec un mécanisme d'authentification. </a:t>
            </a:r>
          </a:p>
          <a:p>
            <a:pPr lvl="1" marL="770823" indent="-298383" defTabSz="543305">
              <a:spcBef>
                <a:spcPts val="700"/>
              </a:spcBef>
              <a:buChar char="✤"/>
              <a:defRPr sz="2232"/>
            </a:pPr>
            <a:r>
              <a:t>Standardisation : RFC 1057, 5531 « </a:t>
            </a:r>
            <a:r>
              <a:rPr i="1"/>
              <a:t>Remote Procedure Call Protocol Specification version 2</a:t>
            </a:r>
            <a:r>
              <a:t> » </a:t>
            </a:r>
          </a:p>
        </p:txBody>
      </p:sp>
      <p:sp>
        <p:nvSpPr>
          <p:cNvPr id="1285" name="4.8 - Appel de procédure distante : RPC, Remote Procedure Call"/>
          <p:cNvSpPr txBox="1"/>
          <p:nvPr>
            <p:ph type="body" idx="21"/>
          </p:nvPr>
        </p:nvSpPr>
        <p:spPr>
          <a:prstGeom prst="rect">
            <a:avLst/>
          </a:prstGeom>
        </p:spPr>
        <p:txBody>
          <a:bodyPr/>
          <a:lstStyle/>
          <a:p>
            <a:pPr/>
            <a:r>
              <a:t>4.8 - Appel de procédure distante : RPC, Remote Procedure Call</a:t>
            </a:r>
          </a:p>
        </p:txBody>
      </p:sp>
      <p:sp>
        <p:nvSpPr>
          <p:cNvPr id="1286"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8"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289" name="Mise en œuvre du RPC…"/>
          <p:cNvSpPr txBox="1"/>
          <p:nvPr>
            <p:ph type="body" idx="1"/>
          </p:nvPr>
        </p:nvSpPr>
        <p:spPr>
          <a:xfrm>
            <a:off x="355600" y="1581150"/>
            <a:ext cx="12293600" cy="7445326"/>
          </a:xfrm>
          <a:prstGeom prst="rect">
            <a:avLst/>
          </a:prstGeom>
        </p:spPr>
        <p:txBody>
          <a:bodyPr/>
          <a:lstStyle/>
          <a:p>
            <a:pPr/>
            <a:r>
              <a:t>Mise en œuvre du RPC</a:t>
            </a:r>
          </a:p>
          <a:p>
            <a:pPr lvl="1" marL="828842" indent="-320842">
              <a:buChar char="✤"/>
            </a:pPr>
            <a:r>
              <a:t>Le programme client contacte un </a:t>
            </a:r>
            <a:br/>
            <a:r>
              <a:t>stub client (la souche client, </a:t>
            </a:r>
            <a:br/>
            <a:r>
              <a:t>ou talon client) auquel il est lié, </a:t>
            </a:r>
            <a:br/>
            <a:r>
              <a:t>via un appel local.</a:t>
            </a:r>
          </a:p>
          <a:p>
            <a:pPr lvl="1" marL="828842" indent="-320842">
              <a:buChar char="✤"/>
            </a:pPr>
            <a:r>
              <a:t>Le stub client emballe et aligne </a:t>
            </a:r>
            <a:br/>
            <a:r>
              <a:t>les paramètres et une référence </a:t>
            </a:r>
            <a:br/>
            <a:r>
              <a:t>dans un message (</a:t>
            </a:r>
            <a:r>
              <a:rPr i="1"/>
              <a:t>marshalling</a:t>
            </a:r>
            <a:r>
              <a:t> ou </a:t>
            </a:r>
            <a:br/>
            <a:r>
              <a:t>sérialisation) </a:t>
            </a:r>
          </a:p>
          <a:p>
            <a:pPr lvl="1" marL="828842" indent="-320842">
              <a:buChar char="✤"/>
            </a:pPr>
            <a:r>
              <a:t>La souche client détermine l’adresse </a:t>
            </a:r>
            <a:br/>
            <a:r>
              <a:t>du serveur et émet un appel système pour envoyer le message</a:t>
            </a:r>
          </a:p>
          <a:p>
            <a:pPr lvl="1" marL="828842" indent="-320842">
              <a:buChar char="✤"/>
            </a:pPr>
            <a:r>
              <a:t>L'OS envoie le message vers le serveur, via une entité de transport</a:t>
            </a:r>
          </a:p>
          <a:p>
            <a:pPr lvl="1" marL="828842" indent="-320842">
              <a:buChar char="✤"/>
            </a:pPr>
            <a:r>
              <a:t>Le paquet entrant est fourni au stub (ou skeleton) serveur</a:t>
            </a:r>
          </a:p>
          <a:p>
            <a:pPr lvl="1" marL="828842" indent="-320842">
              <a:buChar char="✤"/>
            </a:pPr>
            <a:r>
              <a:t>Le stub serveur crée ou sélectionne une nouvelle procédure, déballe les paramètres et appelle la procédure avec les paramètres décodés</a:t>
            </a:r>
          </a:p>
        </p:txBody>
      </p:sp>
      <p:sp>
        <p:nvSpPr>
          <p:cNvPr id="1290" name="4.8 - Appel de procédure distante : RPC, Remote Procedure Call"/>
          <p:cNvSpPr txBox="1"/>
          <p:nvPr>
            <p:ph type="body" idx="21"/>
          </p:nvPr>
        </p:nvSpPr>
        <p:spPr>
          <a:prstGeom prst="rect">
            <a:avLst/>
          </a:prstGeom>
        </p:spPr>
        <p:txBody>
          <a:bodyPr/>
          <a:lstStyle/>
          <a:p>
            <a:pPr/>
            <a:r>
              <a:t>4.8 - Appel de procédure distante : RPC, Remote Procedure Call</a:t>
            </a:r>
          </a:p>
        </p:txBody>
      </p:sp>
      <p:sp>
        <p:nvSpPr>
          <p:cNvPr id="1291"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311" name="Grouper"/>
          <p:cNvGrpSpPr/>
          <p:nvPr/>
        </p:nvGrpSpPr>
        <p:grpSpPr>
          <a:xfrm>
            <a:off x="6270952" y="1680843"/>
            <a:ext cx="6250497" cy="3301821"/>
            <a:chOff x="-50800" y="-50799"/>
            <a:chExt cx="6250495" cy="3301820"/>
          </a:xfrm>
        </p:grpSpPr>
        <p:grpSp>
          <p:nvGrpSpPr>
            <p:cNvPr id="1294" name="Rectangle aux angles arrondis"/>
            <p:cNvGrpSpPr/>
            <p:nvPr/>
          </p:nvGrpSpPr>
          <p:grpSpPr>
            <a:xfrm>
              <a:off x="-50800" y="-50800"/>
              <a:ext cx="6250496" cy="3301821"/>
              <a:chOff x="0" y="0"/>
              <a:chExt cx="6250495" cy="3301820"/>
            </a:xfrm>
          </p:grpSpPr>
          <p:sp>
            <p:nvSpPr>
              <p:cNvPr id="1293" name="Rectangle aux angles arrondis"/>
              <p:cNvSpPr/>
              <p:nvPr/>
            </p:nvSpPr>
            <p:spPr>
              <a:xfrm>
                <a:off x="50800" y="50800"/>
                <a:ext cx="6148896" cy="3200221"/>
              </a:xfrm>
              <a:prstGeom prst="roundRect">
                <a:avLst>
                  <a:gd name="adj" fmla="val 2882"/>
                </a:avLst>
              </a:prstGeom>
              <a:solidFill>
                <a:srgbClr val="F5F5F5"/>
              </a:solidFill>
              <a:ln>
                <a:noFill/>
              </a:ln>
              <a:effectLst/>
            </p:spPr>
            <p:txBody>
              <a:bodyPr wrap="square" lIns="101600" tIns="101600" rIns="101600" bIns="101600" numCol="1" anchor="t">
                <a:noAutofit/>
              </a:bodyPr>
              <a:lstStyle/>
              <a:p>
                <a:pPr defTabSz="450000">
                  <a:spcBef>
                    <a:spcPts val="0"/>
                  </a:spcBef>
                  <a:defRPr i="0" sz="1200">
                    <a:solidFill>
                      <a:srgbClr val="000000"/>
                    </a:solidFill>
                    <a:latin typeface="Helvetica Neue Medium"/>
                    <a:ea typeface="Helvetica Neue Medium"/>
                    <a:cs typeface="Helvetica Neue Medium"/>
                    <a:sym typeface="Helvetica Neue Medium"/>
                  </a:defRPr>
                </a:pPr>
              </a:p>
            </p:txBody>
          </p:sp>
          <p:pic>
            <p:nvPicPr>
              <p:cNvPr id="1292" name="Rectangle aux angles arrondis Rectangle aux angles arrondis" descr="Rectangle aux angles arrondis Rectangle aux angles arrondis"/>
              <p:cNvPicPr>
                <a:picLocks noChangeAspect="0"/>
              </p:cNvPicPr>
              <p:nvPr/>
            </p:nvPicPr>
            <p:blipFill>
              <a:blip r:embed="rId2">
                <a:extLst/>
              </a:blip>
              <a:stretch>
                <a:fillRect/>
              </a:stretch>
            </p:blipFill>
            <p:spPr>
              <a:xfrm>
                <a:off x="0" y="0"/>
                <a:ext cx="6250496" cy="3301821"/>
              </a:xfrm>
              <a:prstGeom prst="rect">
                <a:avLst/>
              </a:prstGeom>
              <a:effectLst/>
            </p:spPr>
          </p:pic>
        </p:grpSp>
        <p:sp>
          <p:nvSpPr>
            <p:cNvPr id="1295" name="Stub client"/>
            <p:cNvSpPr/>
            <p:nvPr/>
          </p:nvSpPr>
          <p:spPr>
            <a:xfrm>
              <a:off x="292139" y="822074"/>
              <a:ext cx="2157251" cy="624187"/>
            </a:xfrm>
            <a:prstGeom prst="roundRect">
              <a:avLst>
                <a:gd name="adj" fmla="val 10523"/>
              </a:avLst>
            </a:prstGeom>
            <a:solidFill>
              <a:srgbClr val="789BD7"/>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Stub client</a:t>
              </a:r>
            </a:p>
          </p:txBody>
        </p:sp>
        <p:sp>
          <p:nvSpPr>
            <p:cNvPr id="1296" name="Serveur"/>
            <p:cNvSpPr/>
            <p:nvPr/>
          </p:nvSpPr>
          <p:spPr>
            <a:xfrm>
              <a:off x="4123722" y="205519"/>
              <a:ext cx="1775697" cy="631237"/>
            </a:xfrm>
            <a:prstGeom prst="roundRect">
              <a:avLst>
                <a:gd name="adj" fmla="val 11069"/>
              </a:avLst>
            </a:prstGeom>
            <a:solidFill>
              <a:srgbClr val="C39BBF"/>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Serveur</a:t>
              </a:r>
            </a:p>
          </p:txBody>
        </p:sp>
        <p:sp>
          <p:nvSpPr>
            <p:cNvPr id="1297" name="Ligne"/>
            <p:cNvSpPr/>
            <p:nvPr/>
          </p:nvSpPr>
          <p:spPr>
            <a:xfrm flipV="1">
              <a:off x="1363323" y="2818605"/>
              <a:ext cx="3670260" cy="2571"/>
            </a:xfrm>
            <a:prstGeom prst="line">
              <a:avLst/>
            </a:prstGeom>
            <a:noFill/>
            <a:ln w="25400" cap="flat">
              <a:solidFill>
                <a:srgbClr val="B35127"/>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298" name="Transport"/>
            <p:cNvSpPr/>
            <p:nvPr/>
          </p:nvSpPr>
          <p:spPr>
            <a:xfrm>
              <a:off x="294867" y="1438631"/>
              <a:ext cx="2157250" cy="624186"/>
            </a:xfrm>
            <a:prstGeom prst="roundRect">
              <a:avLst>
                <a:gd name="adj" fmla="val 10523"/>
              </a:avLst>
            </a:prstGeom>
            <a:solidFill>
              <a:srgbClr val="789BD7"/>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Transport</a:t>
              </a:r>
            </a:p>
          </p:txBody>
        </p:sp>
        <p:sp>
          <p:nvSpPr>
            <p:cNvPr id="1299" name="Rectangle aux angles arrondis"/>
            <p:cNvSpPr/>
            <p:nvPr/>
          </p:nvSpPr>
          <p:spPr>
            <a:xfrm>
              <a:off x="294867" y="205518"/>
              <a:ext cx="2157250" cy="624186"/>
            </a:xfrm>
            <a:prstGeom prst="roundRect">
              <a:avLst>
                <a:gd name="adj" fmla="val 10523"/>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300" name="Client"/>
            <p:cNvSpPr/>
            <p:nvPr/>
          </p:nvSpPr>
          <p:spPr>
            <a:xfrm>
              <a:off x="880510" y="381677"/>
              <a:ext cx="968562" cy="2935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450000">
                <a:spcBef>
                  <a:spcPts val="0"/>
                </a:spcBef>
                <a:defRPr sz="1400">
                  <a:solidFill>
                    <a:srgbClr val="000000"/>
                  </a:solidFill>
                  <a:latin typeface="Helvetica"/>
                  <a:ea typeface="Helvetica"/>
                  <a:cs typeface="Helvetica"/>
                  <a:sym typeface="Helvetica"/>
                </a:defRPr>
              </a:lvl1pPr>
            </a:lstStyle>
            <a:p>
              <a:pPr/>
              <a:r>
                <a:t>Client</a:t>
              </a:r>
            </a:p>
          </p:txBody>
        </p:sp>
        <p:sp>
          <p:nvSpPr>
            <p:cNvPr id="1301" name="OS"/>
            <p:cNvSpPr/>
            <p:nvPr/>
          </p:nvSpPr>
          <p:spPr>
            <a:xfrm>
              <a:off x="308178" y="1453311"/>
              <a:ext cx="366880" cy="264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450000">
                <a:spcBef>
                  <a:spcPts val="0"/>
                </a:spcBef>
                <a:defRPr i="0" sz="1200">
                  <a:solidFill>
                    <a:srgbClr val="000000"/>
                  </a:solidFill>
                  <a:latin typeface="Helvetica Light"/>
                  <a:ea typeface="Helvetica Light"/>
                  <a:cs typeface="Helvetica Light"/>
                  <a:sym typeface="Helvetica Light"/>
                </a:defRPr>
              </a:lvl1pPr>
            </a:lstStyle>
            <a:p>
              <a:pPr/>
              <a:r>
                <a:t>OS</a:t>
              </a:r>
            </a:p>
          </p:txBody>
        </p:sp>
        <p:sp>
          <p:nvSpPr>
            <p:cNvPr id="1302" name="Ligne"/>
            <p:cNvSpPr/>
            <p:nvPr/>
          </p:nvSpPr>
          <p:spPr>
            <a:xfrm flipH="1">
              <a:off x="1372127" y="1915727"/>
              <a:ext cx="8057" cy="902816"/>
            </a:xfrm>
            <a:prstGeom prst="line">
              <a:avLst/>
            </a:prstGeom>
            <a:noFill/>
            <a:ln w="25400" cap="flat">
              <a:solidFill>
                <a:srgbClr val="B35127"/>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303" name="Stub serveur"/>
            <p:cNvSpPr/>
            <p:nvPr/>
          </p:nvSpPr>
          <p:spPr>
            <a:xfrm>
              <a:off x="4123721" y="822074"/>
              <a:ext cx="1775697" cy="631238"/>
            </a:xfrm>
            <a:prstGeom prst="roundRect">
              <a:avLst>
                <a:gd name="adj" fmla="val 11069"/>
              </a:avLst>
            </a:prstGeom>
            <a:solidFill>
              <a:srgbClr val="C39BBF"/>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Stub serveur</a:t>
              </a:r>
            </a:p>
          </p:txBody>
        </p:sp>
        <p:sp>
          <p:nvSpPr>
            <p:cNvPr id="1304" name="Transport"/>
            <p:cNvSpPr/>
            <p:nvPr/>
          </p:nvSpPr>
          <p:spPr>
            <a:xfrm>
              <a:off x="4123721" y="1438631"/>
              <a:ext cx="1775697" cy="631237"/>
            </a:xfrm>
            <a:prstGeom prst="roundRect">
              <a:avLst>
                <a:gd name="adj" fmla="val 11069"/>
              </a:avLst>
            </a:prstGeom>
            <a:solidFill>
              <a:srgbClr val="C39BBF"/>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Transport</a:t>
              </a:r>
            </a:p>
          </p:txBody>
        </p:sp>
        <p:sp>
          <p:nvSpPr>
            <p:cNvPr id="1305" name="OS"/>
            <p:cNvSpPr/>
            <p:nvPr/>
          </p:nvSpPr>
          <p:spPr>
            <a:xfrm>
              <a:off x="5547212" y="1453311"/>
              <a:ext cx="366880" cy="264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450000">
                <a:spcBef>
                  <a:spcPts val="0"/>
                </a:spcBef>
                <a:defRPr i="0" sz="1200">
                  <a:solidFill>
                    <a:srgbClr val="000000"/>
                  </a:solidFill>
                  <a:latin typeface="Helvetica Light"/>
                  <a:ea typeface="Helvetica Light"/>
                  <a:cs typeface="Helvetica Light"/>
                  <a:sym typeface="Helvetica Light"/>
                </a:defRPr>
              </a:lvl1pPr>
            </a:lstStyle>
            <a:p>
              <a:pPr/>
              <a:r>
                <a:t>OS</a:t>
              </a:r>
            </a:p>
          </p:txBody>
        </p:sp>
        <p:sp>
          <p:nvSpPr>
            <p:cNvPr id="1306" name="Ligne"/>
            <p:cNvSpPr/>
            <p:nvPr/>
          </p:nvSpPr>
          <p:spPr>
            <a:xfrm flipV="1">
              <a:off x="1376152" y="1233157"/>
              <a:ext cx="8" cy="366984"/>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307" name="Ligne"/>
            <p:cNvSpPr/>
            <p:nvPr/>
          </p:nvSpPr>
          <p:spPr>
            <a:xfrm flipV="1">
              <a:off x="1368780" y="660566"/>
              <a:ext cx="8" cy="366983"/>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308" name="Ligne"/>
            <p:cNvSpPr/>
            <p:nvPr/>
          </p:nvSpPr>
          <p:spPr>
            <a:xfrm flipH="1">
              <a:off x="5037572" y="1247762"/>
              <a:ext cx="7" cy="366983"/>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309" name="Ligne"/>
            <p:cNvSpPr/>
            <p:nvPr/>
          </p:nvSpPr>
          <p:spPr>
            <a:xfrm flipH="1">
              <a:off x="5022897" y="675245"/>
              <a:ext cx="7" cy="366984"/>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310" name="Ligne"/>
            <p:cNvSpPr/>
            <p:nvPr/>
          </p:nvSpPr>
          <p:spPr>
            <a:xfrm flipH="1">
              <a:off x="5024783" y="1893708"/>
              <a:ext cx="1467" cy="939737"/>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grpSp>
      <p:sp>
        <p:nvSpPr>
          <p:cNvPr id="1312" name="Fig 4.14 - Couches logicielles du RPC"/>
          <p:cNvSpPr txBox="1"/>
          <p:nvPr/>
        </p:nvSpPr>
        <p:spPr>
          <a:xfrm>
            <a:off x="6316313" y="5007516"/>
            <a:ext cx="3452020"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4.14 - Couches logicielles du RPC</a:t>
            </a:r>
          </a:p>
        </p:txBody>
      </p:sp>
    </p:spTree>
  </p:cSld>
  <p:clrMapOvr>
    <a:masterClrMapping/>
  </p:clrMapOvr>
  <p:transition xmlns:p14="http://schemas.microsoft.com/office/powerpoint/2010/main" spd="med" advClick="1"/>
</p:sld>
</file>

<file path=ppt/slides/slide1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4"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315" name="Mise en œuvre du RPC (suite…)…"/>
          <p:cNvSpPr txBox="1"/>
          <p:nvPr>
            <p:ph type="body" idx="1"/>
          </p:nvPr>
        </p:nvSpPr>
        <p:spPr>
          <a:xfrm>
            <a:off x="355600" y="1581150"/>
            <a:ext cx="12293600" cy="7445326"/>
          </a:xfrm>
          <a:prstGeom prst="rect">
            <a:avLst/>
          </a:prstGeom>
        </p:spPr>
        <p:txBody>
          <a:bodyPr/>
          <a:lstStyle/>
          <a:p>
            <a:pPr marL="492759" indent="-492759" defTabSz="566674">
              <a:spcBef>
                <a:spcPts val="1100"/>
              </a:spcBef>
              <a:defRPr sz="2716"/>
            </a:pPr>
            <a:r>
              <a:t>Mise en œuvre du RPC </a:t>
            </a:r>
            <a:r>
              <a:rPr b="0"/>
              <a:t>(suite…)</a:t>
            </a:r>
          </a:p>
          <a:p>
            <a:pPr lvl="1" marL="803976" indent="-311216" defTabSz="566674">
              <a:spcBef>
                <a:spcPts val="700"/>
              </a:spcBef>
              <a:buChar char="✤"/>
              <a:defRPr sz="2328"/>
            </a:pPr>
            <a:r>
              <a:t>La réponse suit le même trajet, </a:t>
            </a:r>
            <a:br/>
            <a:r>
              <a:t>dans l'autre sens.</a:t>
            </a:r>
          </a:p>
          <a:p>
            <a:pPr lvl="1" marL="803976" indent="-311216" defTabSz="566674">
              <a:spcBef>
                <a:spcPts val="700"/>
              </a:spcBef>
              <a:buChar char="✤"/>
              <a:defRPr sz="2328"/>
            </a:pPr>
            <a:r>
              <a:rPr i="1"/>
              <a:t>Nota</a:t>
            </a:r>
            <a:r>
              <a:t> : </a:t>
            </a:r>
          </a:p>
          <a:p>
            <a:pPr lvl="2" marL="1270802" indent="-285282" defTabSz="566674">
              <a:spcBef>
                <a:spcPts val="500"/>
              </a:spcBef>
              <a:buChar char="✤"/>
              <a:defRPr sz="2134"/>
            </a:pPr>
            <a:r>
              <a:rPr i="1"/>
              <a:t>stub</a:t>
            </a:r>
            <a:r>
              <a:t> </a:t>
            </a:r>
            <a:r>
              <a:rPr baseline="-8591" sz="2328"/>
              <a:t>≈</a:t>
            </a:r>
            <a:r>
              <a:t> souche ou talon;  </a:t>
            </a:r>
          </a:p>
          <a:p>
            <a:pPr lvl="2" marL="1270802" indent="-285282" defTabSz="566674">
              <a:spcBef>
                <a:spcPts val="500"/>
              </a:spcBef>
              <a:buChar char="✤"/>
              <a:defRPr sz="2134"/>
            </a:pPr>
            <a:r>
              <a:rPr i="1"/>
              <a:t>skeleton</a:t>
            </a:r>
            <a:r>
              <a:t> </a:t>
            </a:r>
            <a:r>
              <a:rPr baseline="-8591" sz="2328"/>
              <a:t>≈</a:t>
            </a:r>
            <a:r>
              <a:t> squelette ;</a:t>
            </a:r>
          </a:p>
          <a:p>
            <a:pPr lvl="2" marL="1270802" indent="-285282" defTabSz="566674">
              <a:spcBef>
                <a:spcPts val="500"/>
              </a:spcBef>
              <a:buChar char="✤"/>
              <a:defRPr sz="2134"/>
            </a:pPr>
            <a:r>
              <a:rPr i="1"/>
              <a:t>proxy</a:t>
            </a:r>
            <a:r>
              <a:t> </a:t>
            </a:r>
            <a:r>
              <a:rPr baseline="-8591" sz="2328"/>
              <a:t>≈</a:t>
            </a:r>
            <a:r>
              <a:t> délégué</a:t>
            </a:r>
          </a:p>
          <a:p>
            <a:pPr marL="492759" indent="-492759" defTabSz="566674">
              <a:spcBef>
                <a:spcPts val="1100"/>
              </a:spcBef>
              <a:defRPr sz="2716"/>
            </a:pPr>
            <a:r>
              <a:t>Le stub client</a:t>
            </a:r>
          </a:p>
          <a:p>
            <a:pPr lvl="1" marL="803976" indent="-311216" defTabSz="566674">
              <a:spcBef>
                <a:spcPts val="700"/>
              </a:spcBef>
              <a:buChar char="✤"/>
              <a:defRPr sz="2328"/>
            </a:pPr>
            <a:r>
              <a:t>Représente le serveur sur le site client</a:t>
            </a:r>
          </a:p>
          <a:p>
            <a:pPr lvl="1" marL="803976" indent="-311216" defTabSz="566674">
              <a:spcBef>
                <a:spcPts val="700"/>
              </a:spcBef>
              <a:buChar char="✤"/>
              <a:defRPr sz="2328"/>
            </a:pPr>
            <a:r>
              <a:t>Reçoit l’appel local</a:t>
            </a:r>
          </a:p>
          <a:p>
            <a:pPr lvl="1" marL="803976" indent="-311216" defTabSz="566674">
              <a:spcBef>
                <a:spcPts val="700"/>
              </a:spcBef>
              <a:buChar char="✤"/>
              <a:defRPr sz="2328"/>
            </a:pPr>
            <a:r>
              <a:t>Emballe les paramètres</a:t>
            </a:r>
          </a:p>
          <a:p>
            <a:pPr lvl="1" marL="803976" indent="-311216" defTabSz="566674">
              <a:spcBef>
                <a:spcPts val="700"/>
              </a:spcBef>
              <a:buChar char="✤"/>
              <a:defRPr sz="2328"/>
            </a:pPr>
            <a:r>
              <a:t>Crée un identificateur unique pour l’appel</a:t>
            </a:r>
          </a:p>
          <a:p>
            <a:pPr lvl="1" marL="803976" indent="-311216" defTabSz="566674">
              <a:spcBef>
                <a:spcPts val="700"/>
              </a:spcBef>
              <a:buChar char="✤"/>
              <a:defRPr sz="2328"/>
            </a:pPr>
            <a:r>
              <a:t>Exécute l’appel distant </a:t>
            </a:r>
          </a:p>
          <a:p>
            <a:pPr lvl="1" marL="803976" indent="-311216" defTabSz="566674">
              <a:spcBef>
                <a:spcPts val="700"/>
              </a:spcBef>
              <a:buChar char="✤"/>
              <a:defRPr sz="2328"/>
            </a:pPr>
            <a:r>
              <a:t>Met le processus client en attente</a:t>
            </a:r>
          </a:p>
          <a:p>
            <a:pPr lvl="1" marL="803976" indent="-311216" defTabSz="566674">
              <a:spcBef>
                <a:spcPts val="700"/>
              </a:spcBef>
              <a:buChar char="✤"/>
              <a:defRPr sz="2328"/>
            </a:pPr>
            <a:r>
              <a:t>Reçoit et déballe les résultats</a:t>
            </a:r>
          </a:p>
          <a:p>
            <a:pPr lvl="1" marL="803976" indent="-311216" defTabSz="566674">
              <a:spcBef>
                <a:spcPts val="700"/>
              </a:spcBef>
              <a:buChar char="✤"/>
              <a:defRPr sz="2328"/>
            </a:pPr>
            <a:r>
              <a:t>Exécute le retour vers l’appelant (comme un retour local de procédure)</a:t>
            </a:r>
          </a:p>
        </p:txBody>
      </p:sp>
      <p:sp>
        <p:nvSpPr>
          <p:cNvPr id="1316" name="4.8 - Appel de procédure distante : RPC, Remote Procedure Call"/>
          <p:cNvSpPr txBox="1"/>
          <p:nvPr>
            <p:ph type="body" idx="21"/>
          </p:nvPr>
        </p:nvSpPr>
        <p:spPr>
          <a:prstGeom prst="rect">
            <a:avLst/>
          </a:prstGeom>
        </p:spPr>
        <p:txBody>
          <a:bodyPr/>
          <a:lstStyle/>
          <a:p>
            <a:pPr/>
            <a:r>
              <a:t>4.8 - Appel de procédure distante : RPC, Remote Procedure Call</a:t>
            </a:r>
          </a:p>
        </p:txBody>
      </p:sp>
      <p:sp>
        <p:nvSpPr>
          <p:cNvPr id="1317"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337" name="Grouper"/>
          <p:cNvGrpSpPr/>
          <p:nvPr/>
        </p:nvGrpSpPr>
        <p:grpSpPr>
          <a:xfrm>
            <a:off x="6270952" y="1680843"/>
            <a:ext cx="6250497" cy="3301821"/>
            <a:chOff x="-50800" y="-50799"/>
            <a:chExt cx="6250495" cy="3301820"/>
          </a:xfrm>
        </p:grpSpPr>
        <p:grpSp>
          <p:nvGrpSpPr>
            <p:cNvPr id="1320" name="Rectangle aux angles arrondis"/>
            <p:cNvGrpSpPr/>
            <p:nvPr/>
          </p:nvGrpSpPr>
          <p:grpSpPr>
            <a:xfrm>
              <a:off x="-50800" y="-50800"/>
              <a:ext cx="6250496" cy="3301821"/>
              <a:chOff x="0" y="0"/>
              <a:chExt cx="6250495" cy="3301820"/>
            </a:xfrm>
          </p:grpSpPr>
          <p:sp>
            <p:nvSpPr>
              <p:cNvPr id="1319" name="Rectangle aux angles arrondis"/>
              <p:cNvSpPr/>
              <p:nvPr/>
            </p:nvSpPr>
            <p:spPr>
              <a:xfrm>
                <a:off x="50800" y="50800"/>
                <a:ext cx="6148896" cy="3200221"/>
              </a:xfrm>
              <a:prstGeom prst="roundRect">
                <a:avLst>
                  <a:gd name="adj" fmla="val 2882"/>
                </a:avLst>
              </a:prstGeom>
              <a:solidFill>
                <a:srgbClr val="F5F5F5"/>
              </a:solidFill>
              <a:ln>
                <a:noFill/>
              </a:ln>
              <a:effectLst/>
            </p:spPr>
            <p:txBody>
              <a:bodyPr wrap="square" lIns="101600" tIns="101600" rIns="101600" bIns="101600" numCol="1" anchor="t">
                <a:noAutofit/>
              </a:bodyPr>
              <a:lstStyle/>
              <a:p>
                <a:pPr defTabSz="450000">
                  <a:spcBef>
                    <a:spcPts val="0"/>
                  </a:spcBef>
                  <a:defRPr i="0" sz="1200">
                    <a:solidFill>
                      <a:srgbClr val="000000"/>
                    </a:solidFill>
                    <a:latin typeface="Helvetica Neue Medium"/>
                    <a:ea typeface="Helvetica Neue Medium"/>
                    <a:cs typeface="Helvetica Neue Medium"/>
                    <a:sym typeface="Helvetica Neue Medium"/>
                  </a:defRPr>
                </a:pPr>
              </a:p>
            </p:txBody>
          </p:sp>
          <p:pic>
            <p:nvPicPr>
              <p:cNvPr id="1318" name="Rectangle aux angles arrondis Rectangle aux angles arrondis" descr="Rectangle aux angles arrondis Rectangle aux angles arrondis"/>
              <p:cNvPicPr>
                <a:picLocks noChangeAspect="0"/>
              </p:cNvPicPr>
              <p:nvPr/>
            </p:nvPicPr>
            <p:blipFill>
              <a:blip r:embed="rId2">
                <a:extLst/>
              </a:blip>
              <a:stretch>
                <a:fillRect/>
              </a:stretch>
            </p:blipFill>
            <p:spPr>
              <a:xfrm>
                <a:off x="0" y="0"/>
                <a:ext cx="6250496" cy="3301821"/>
              </a:xfrm>
              <a:prstGeom prst="rect">
                <a:avLst/>
              </a:prstGeom>
              <a:effectLst/>
            </p:spPr>
          </p:pic>
        </p:grpSp>
        <p:sp>
          <p:nvSpPr>
            <p:cNvPr id="1321" name="Stub client"/>
            <p:cNvSpPr/>
            <p:nvPr/>
          </p:nvSpPr>
          <p:spPr>
            <a:xfrm>
              <a:off x="292139" y="822074"/>
              <a:ext cx="2157251" cy="624187"/>
            </a:xfrm>
            <a:prstGeom prst="roundRect">
              <a:avLst>
                <a:gd name="adj" fmla="val 10523"/>
              </a:avLst>
            </a:prstGeom>
            <a:solidFill>
              <a:srgbClr val="789BD7"/>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Stub client</a:t>
              </a:r>
            </a:p>
          </p:txBody>
        </p:sp>
        <p:sp>
          <p:nvSpPr>
            <p:cNvPr id="1322" name="Serveur"/>
            <p:cNvSpPr/>
            <p:nvPr/>
          </p:nvSpPr>
          <p:spPr>
            <a:xfrm>
              <a:off x="4123722" y="205519"/>
              <a:ext cx="1775697" cy="631237"/>
            </a:xfrm>
            <a:prstGeom prst="roundRect">
              <a:avLst>
                <a:gd name="adj" fmla="val 11069"/>
              </a:avLst>
            </a:prstGeom>
            <a:solidFill>
              <a:srgbClr val="C39BBF"/>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Serveur</a:t>
              </a:r>
            </a:p>
          </p:txBody>
        </p:sp>
        <p:sp>
          <p:nvSpPr>
            <p:cNvPr id="1323" name="Ligne"/>
            <p:cNvSpPr/>
            <p:nvPr/>
          </p:nvSpPr>
          <p:spPr>
            <a:xfrm flipV="1">
              <a:off x="1363323" y="2818605"/>
              <a:ext cx="3670260" cy="2571"/>
            </a:xfrm>
            <a:prstGeom prst="line">
              <a:avLst/>
            </a:prstGeom>
            <a:noFill/>
            <a:ln w="25400" cap="flat">
              <a:solidFill>
                <a:srgbClr val="B35127"/>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324" name="Transport"/>
            <p:cNvSpPr/>
            <p:nvPr/>
          </p:nvSpPr>
          <p:spPr>
            <a:xfrm>
              <a:off x="294867" y="1438631"/>
              <a:ext cx="2157250" cy="624186"/>
            </a:xfrm>
            <a:prstGeom prst="roundRect">
              <a:avLst>
                <a:gd name="adj" fmla="val 10523"/>
              </a:avLst>
            </a:prstGeom>
            <a:solidFill>
              <a:srgbClr val="789BD7"/>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Transport</a:t>
              </a:r>
            </a:p>
          </p:txBody>
        </p:sp>
        <p:sp>
          <p:nvSpPr>
            <p:cNvPr id="1325" name="Rectangle aux angles arrondis"/>
            <p:cNvSpPr/>
            <p:nvPr/>
          </p:nvSpPr>
          <p:spPr>
            <a:xfrm>
              <a:off x="294867" y="205518"/>
              <a:ext cx="2157250" cy="624186"/>
            </a:xfrm>
            <a:prstGeom prst="roundRect">
              <a:avLst>
                <a:gd name="adj" fmla="val 10523"/>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326" name="Client"/>
            <p:cNvSpPr/>
            <p:nvPr/>
          </p:nvSpPr>
          <p:spPr>
            <a:xfrm>
              <a:off x="880510" y="381677"/>
              <a:ext cx="968562" cy="2935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450000">
                <a:spcBef>
                  <a:spcPts val="0"/>
                </a:spcBef>
                <a:defRPr sz="1400">
                  <a:solidFill>
                    <a:srgbClr val="000000"/>
                  </a:solidFill>
                  <a:latin typeface="Helvetica"/>
                  <a:ea typeface="Helvetica"/>
                  <a:cs typeface="Helvetica"/>
                  <a:sym typeface="Helvetica"/>
                </a:defRPr>
              </a:lvl1pPr>
            </a:lstStyle>
            <a:p>
              <a:pPr/>
              <a:r>
                <a:t>Client</a:t>
              </a:r>
            </a:p>
          </p:txBody>
        </p:sp>
        <p:sp>
          <p:nvSpPr>
            <p:cNvPr id="1327" name="OS"/>
            <p:cNvSpPr/>
            <p:nvPr/>
          </p:nvSpPr>
          <p:spPr>
            <a:xfrm>
              <a:off x="308178" y="1453311"/>
              <a:ext cx="366880" cy="264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450000">
                <a:spcBef>
                  <a:spcPts val="0"/>
                </a:spcBef>
                <a:defRPr i="0" sz="1200">
                  <a:solidFill>
                    <a:srgbClr val="000000"/>
                  </a:solidFill>
                  <a:latin typeface="Helvetica Light"/>
                  <a:ea typeface="Helvetica Light"/>
                  <a:cs typeface="Helvetica Light"/>
                  <a:sym typeface="Helvetica Light"/>
                </a:defRPr>
              </a:lvl1pPr>
            </a:lstStyle>
            <a:p>
              <a:pPr/>
              <a:r>
                <a:t>OS</a:t>
              </a:r>
            </a:p>
          </p:txBody>
        </p:sp>
        <p:sp>
          <p:nvSpPr>
            <p:cNvPr id="1328" name="Ligne"/>
            <p:cNvSpPr/>
            <p:nvPr/>
          </p:nvSpPr>
          <p:spPr>
            <a:xfrm flipH="1">
              <a:off x="1372127" y="1915727"/>
              <a:ext cx="8057" cy="902816"/>
            </a:xfrm>
            <a:prstGeom prst="line">
              <a:avLst/>
            </a:prstGeom>
            <a:noFill/>
            <a:ln w="25400" cap="flat">
              <a:solidFill>
                <a:srgbClr val="B35127"/>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329" name="Stub serveur"/>
            <p:cNvSpPr/>
            <p:nvPr/>
          </p:nvSpPr>
          <p:spPr>
            <a:xfrm>
              <a:off x="4123721" y="822074"/>
              <a:ext cx="1775697" cy="631238"/>
            </a:xfrm>
            <a:prstGeom prst="roundRect">
              <a:avLst>
                <a:gd name="adj" fmla="val 11069"/>
              </a:avLst>
            </a:prstGeom>
            <a:solidFill>
              <a:srgbClr val="C39BBF"/>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Stub serveur</a:t>
              </a:r>
            </a:p>
          </p:txBody>
        </p:sp>
        <p:sp>
          <p:nvSpPr>
            <p:cNvPr id="1330" name="Transport"/>
            <p:cNvSpPr/>
            <p:nvPr/>
          </p:nvSpPr>
          <p:spPr>
            <a:xfrm>
              <a:off x="4123721" y="1438631"/>
              <a:ext cx="1775697" cy="631237"/>
            </a:xfrm>
            <a:prstGeom prst="roundRect">
              <a:avLst>
                <a:gd name="adj" fmla="val 11069"/>
              </a:avLst>
            </a:prstGeom>
            <a:solidFill>
              <a:srgbClr val="C39BBF"/>
            </a:solidFill>
            <a:ln w="127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algn="ctr" defTabSz="450000">
                <a:spcBef>
                  <a:spcPts val="0"/>
                </a:spcBef>
                <a:defRPr sz="1400">
                  <a:solidFill>
                    <a:srgbClr val="000000"/>
                  </a:solidFill>
                  <a:latin typeface="Helvetica"/>
                  <a:ea typeface="Helvetica"/>
                  <a:cs typeface="Helvetica"/>
                  <a:sym typeface="Helvetica"/>
                </a:defRPr>
              </a:lvl1pPr>
            </a:lstStyle>
            <a:p>
              <a:pPr/>
              <a:r>
                <a:t>Transport</a:t>
              </a:r>
            </a:p>
          </p:txBody>
        </p:sp>
        <p:sp>
          <p:nvSpPr>
            <p:cNvPr id="1331" name="OS"/>
            <p:cNvSpPr/>
            <p:nvPr/>
          </p:nvSpPr>
          <p:spPr>
            <a:xfrm>
              <a:off x="5547212" y="1453311"/>
              <a:ext cx="366880" cy="264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450000">
                <a:spcBef>
                  <a:spcPts val="0"/>
                </a:spcBef>
                <a:defRPr i="0" sz="1200">
                  <a:solidFill>
                    <a:srgbClr val="000000"/>
                  </a:solidFill>
                  <a:latin typeface="Helvetica Light"/>
                  <a:ea typeface="Helvetica Light"/>
                  <a:cs typeface="Helvetica Light"/>
                  <a:sym typeface="Helvetica Light"/>
                </a:defRPr>
              </a:lvl1pPr>
            </a:lstStyle>
            <a:p>
              <a:pPr/>
              <a:r>
                <a:t>OS</a:t>
              </a:r>
            </a:p>
          </p:txBody>
        </p:sp>
        <p:sp>
          <p:nvSpPr>
            <p:cNvPr id="1332" name="Ligne"/>
            <p:cNvSpPr/>
            <p:nvPr/>
          </p:nvSpPr>
          <p:spPr>
            <a:xfrm flipV="1">
              <a:off x="1376152" y="1233157"/>
              <a:ext cx="8" cy="366984"/>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333" name="Ligne"/>
            <p:cNvSpPr/>
            <p:nvPr/>
          </p:nvSpPr>
          <p:spPr>
            <a:xfrm flipV="1">
              <a:off x="1368780" y="660566"/>
              <a:ext cx="8" cy="366983"/>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334" name="Ligne"/>
            <p:cNvSpPr/>
            <p:nvPr/>
          </p:nvSpPr>
          <p:spPr>
            <a:xfrm flipH="1">
              <a:off x="5037572" y="1247762"/>
              <a:ext cx="7" cy="366983"/>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335" name="Ligne"/>
            <p:cNvSpPr/>
            <p:nvPr/>
          </p:nvSpPr>
          <p:spPr>
            <a:xfrm flipH="1">
              <a:off x="5022897" y="675245"/>
              <a:ext cx="7" cy="366984"/>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336" name="Ligne"/>
            <p:cNvSpPr/>
            <p:nvPr/>
          </p:nvSpPr>
          <p:spPr>
            <a:xfrm flipH="1">
              <a:off x="5024783" y="1893708"/>
              <a:ext cx="1467" cy="939737"/>
            </a:xfrm>
            <a:prstGeom prst="line">
              <a:avLst/>
            </a:prstGeom>
            <a:noFill/>
            <a:ln w="25400" cap="flat">
              <a:solidFill>
                <a:srgbClr val="B35127"/>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grpSp>
      <p:sp>
        <p:nvSpPr>
          <p:cNvPr id="1338" name="Fig 4.12 - Couches logicielles du RPC"/>
          <p:cNvSpPr txBox="1"/>
          <p:nvPr/>
        </p:nvSpPr>
        <p:spPr>
          <a:xfrm>
            <a:off x="6316313" y="5007516"/>
            <a:ext cx="3452020"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4.12 - Couches logicielles du RPC</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41" name="Enregistrement de ressources…"/>
          <p:cNvSpPr txBox="1"/>
          <p:nvPr>
            <p:ph type="body" idx="1"/>
          </p:nvPr>
        </p:nvSpPr>
        <p:spPr>
          <a:prstGeom prst="rect">
            <a:avLst/>
          </a:prstGeom>
        </p:spPr>
        <p:txBody>
          <a:bodyPr/>
          <a:lstStyle/>
          <a:p>
            <a:pPr marL="467359" indent="-467359" defTabSz="537463">
              <a:spcBef>
                <a:spcPts val="1100"/>
              </a:spcBef>
              <a:defRPr sz="2576"/>
            </a:pPr>
            <a:r>
              <a:t>Enregistrement de ressources</a:t>
            </a:r>
          </a:p>
          <a:p>
            <a:pPr lvl="1" marL="607568" indent="-280415" defTabSz="537463">
              <a:lnSpc>
                <a:spcPct val="70000"/>
              </a:lnSpc>
              <a:spcBef>
                <a:spcPts val="700"/>
              </a:spcBef>
              <a:defRPr sz="2208"/>
            </a:pPr>
            <a:r>
              <a:t>Un enregistrement de ressources, </a:t>
            </a:r>
            <a:r>
              <a:rPr b="1" i="1"/>
              <a:t>resource record</a:t>
            </a:r>
            <a:r>
              <a:t>, se compose de </a:t>
            </a:r>
            <a:r>
              <a:rPr b="1"/>
              <a:t>cinq éléments</a:t>
            </a:r>
            <a:r>
              <a:t> :</a:t>
            </a:r>
            <a:br/>
          </a:p>
          <a:p>
            <a:pPr lvl="2" marL="0" indent="420623" defTabSz="537463">
              <a:lnSpc>
                <a:spcPct val="70000"/>
              </a:lnSpc>
              <a:spcBef>
                <a:spcPts val="0"/>
              </a:spcBef>
              <a:buClrTx/>
              <a:buSzTx/>
              <a:buFontTx/>
              <a:buNone/>
              <a:defRPr sz="2024">
                <a:latin typeface="Menlo Regular"/>
                <a:ea typeface="Menlo Regular"/>
                <a:cs typeface="Menlo Regular"/>
                <a:sym typeface="Menlo Regular"/>
              </a:defRPr>
            </a:pPr>
            <a:r>
              <a:rPr>
                <a:solidFill>
                  <a:schemeClr val="accent5">
                    <a:satOff val="8112"/>
                    <a:lumOff val="-14630"/>
                  </a:schemeClr>
                </a:solidFill>
              </a:rPr>
              <a:t>		Nom de domaine ; Durée de vie ; Classe ; Type ; Valeur</a:t>
            </a:r>
            <a:br>
              <a:rPr>
                <a:solidFill>
                  <a:schemeClr val="accent5">
                    <a:satOff val="8112"/>
                    <a:lumOff val="-14630"/>
                  </a:schemeClr>
                </a:solidFill>
              </a:rPr>
            </a:br>
          </a:p>
          <a:p>
            <a:pPr lvl="1" marL="607568" indent="-280415" defTabSz="537463">
              <a:spcBef>
                <a:spcPts val="700"/>
              </a:spcBef>
              <a:defRPr sz="2208"/>
            </a:pPr>
            <a:r>
              <a:rPr>
                <a:solidFill>
                  <a:schemeClr val="accent5">
                    <a:satOff val="8112"/>
                    <a:lumOff val="-14630"/>
                  </a:schemeClr>
                </a:solidFill>
                <a:latin typeface="Menlo Regular"/>
                <a:ea typeface="Menlo Regular"/>
                <a:cs typeface="Menlo Regular"/>
                <a:sym typeface="Menlo Regular"/>
              </a:rPr>
              <a:t>Nom de domaine</a:t>
            </a:r>
            <a:r>
              <a:t> : un </a:t>
            </a:r>
            <a:r>
              <a:rPr b="1"/>
              <a:t>FQDN</a:t>
            </a:r>
            <a:r>
              <a:t>, qui se termine donc par un point (.), symbole de la racine des domaines.     Ex. : 	 </a:t>
            </a:r>
            <a:r>
              <a:rPr>
                <a:solidFill>
                  <a:schemeClr val="accent5">
                    <a:satOff val="8112"/>
                    <a:lumOff val="-14630"/>
                  </a:schemeClr>
                </a:solidFill>
                <a:latin typeface="Menlo Regular"/>
                <a:ea typeface="Menlo Regular"/>
                <a:cs typeface="Menlo Regular"/>
                <a:sym typeface="Menlo Regular"/>
              </a:rPr>
              <a:t>simon.info.arcep.fr.</a:t>
            </a:r>
          </a:p>
          <a:p>
            <a:pPr lvl="1" marL="607568" indent="-280415" defTabSz="537463">
              <a:spcBef>
                <a:spcPts val="700"/>
              </a:spcBef>
              <a:defRPr sz="2208"/>
            </a:pPr>
            <a:r>
              <a:rPr>
                <a:solidFill>
                  <a:schemeClr val="accent5">
                    <a:satOff val="8112"/>
                    <a:lumOff val="-14630"/>
                  </a:schemeClr>
                </a:solidFill>
                <a:latin typeface="Menlo Regular"/>
                <a:ea typeface="Menlo Regular"/>
                <a:cs typeface="Menlo Regular"/>
                <a:sym typeface="Menlo Regular"/>
              </a:rPr>
              <a:t>Durée de vie</a:t>
            </a:r>
            <a:r>
              <a:t>  en secondes</a:t>
            </a:r>
          </a:p>
          <a:p>
            <a:pPr lvl="1" marL="607568" indent="-280415" defTabSz="537463">
              <a:spcBef>
                <a:spcPts val="700"/>
              </a:spcBef>
              <a:defRPr sz="2208"/>
            </a:pPr>
            <a:r>
              <a:rPr>
                <a:solidFill>
                  <a:schemeClr val="accent5">
                    <a:satOff val="8112"/>
                    <a:lumOff val="-14630"/>
                  </a:schemeClr>
                </a:solidFill>
                <a:latin typeface="Menlo Regular"/>
                <a:ea typeface="Menlo Regular"/>
                <a:cs typeface="Menlo Regular"/>
                <a:sym typeface="Menlo Regular"/>
              </a:rPr>
              <a:t>Classe</a:t>
            </a:r>
            <a:r>
              <a:t> : IN pour Internet</a:t>
            </a:r>
          </a:p>
          <a:p>
            <a:pPr lvl="1" marL="607568" indent="-280415" defTabSz="537463">
              <a:spcBef>
                <a:spcPts val="700"/>
              </a:spcBef>
              <a:defRPr sz="2208"/>
            </a:pPr>
            <a:r>
              <a:rPr>
                <a:solidFill>
                  <a:schemeClr val="accent5">
                    <a:satOff val="8112"/>
                    <a:lumOff val="-14630"/>
                  </a:schemeClr>
                </a:solidFill>
                <a:latin typeface="Menlo Regular"/>
                <a:ea typeface="Menlo Regular"/>
                <a:cs typeface="Menlo Regular"/>
                <a:sym typeface="Menlo Regular"/>
              </a:rPr>
              <a:t>Type</a:t>
            </a:r>
            <a:r>
              <a:t> : type d’enregistrement</a:t>
            </a:r>
          </a:p>
          <a:p>
            <a:pPr lvl="2" marL="887983" indent="-280415" defTabSz="537463">
              <a:spcBef>
                <a:spcPts val="500"/>
              </a:spcBef>
              <a:defRPr sz="2024"/>
            </a:pPr>
            <a:r>
              <a:t>A = Address Record : la valeur est l’adresse IP v4 du nom de domaine</a:t>
            </a:r>
          </a:p>
          <a:p>
            <a:pPr lvl="2" marL="887983" indent="-280415" defTabSz="537463">
              <a:spcBef>
                <a:spcPts val="500"/>
              </a:spcBef>
              <a:defRPr sz="2024"/>
            </a:pPr>
            <a:r>
              <a:t>AAAA = Address Record : la valeur est l’adresse IP v6 du nom de domaine</a:t>
            </a:r>
          </a:p>
          <a:p>
            <a:pPr lvl="2" marL="887983" indent="-280415" defTabSz="537463">
              <a:spcBef>
                <a:spcPts val="500"/>
              </a:spcBef>
              <a:defRPr sz="2024"/>
            </a:pPr>
            <a:r>
              <a:t>MX = Relai de messagerie</a:t>
            </a:r>
          </a:p>
          <a:p>
            <a:pPr lvl="2" marL="887983" indent="-280415" defTabSz="537463">
              <a:spcBef>
                <a:spcPts val="500"/>
              </a:spcBef>
              <a:defRPr sz="2024"/>
            </a:pPr>
            <a:r>
              <a:t>SOA = Start of Authority : serveur principal d’une zone</a:t>
            </a:r>
          </a:p>
          <a:p>
            <a:pPr lvl="2" marL="887983" indent="-280415" defTabSz="537463">
              <a:spcBef>
                <a:spcPts val="500"/>
              </a:spcBef>
              <a:defRPr sz="2024"/>
            </a:pPr>
            <a:r>
              <a:t>NS = Serveur de noms</a:t>
            </a:r>
          </a:p>
          <a:p>
            <a:pPr lvl="2" marL="887983" indent="-280415" defTabSz="537463">
              <a:spcBef>
                <a:spcPts val="500"/>
              </a:spcBef>
              <a:defRPr sz="2024"/>
            </a:pPr>
            <a:r>
              <a:t>CNAME = nom canonique : Alias de nom de domaine</a:t>
            </a:r>
          </a:p>
          <a:p>
            <a:pPr lvl="2" marL="887983" indent="-280415" defTabSz="537463">
              <a:spcBef>
                <a:spcPts val="500"/>
              </a:spcBef>
              <a:defRPr sz="2024"/>
            </a:pPr>
            <a:r>
              <a:t>PTR = Pointeur</a:t>
            </a:r>
          </a:p>
          <a:p>
            <a:pPr lvl="2" marL="887983" indent="-280415" defTabSz="537463">
              <a:spcBef>
                <a:spcPts val="500"/>
              </a:spcBef>
              <a:defRPr sz="2024"/>
            </a:pPr>
            <a:r>
              <a:t>HINFO = description de l’hôte</a:t>
            </a:r>
          </a:p>
          <a:p>
            <a:pPr lvl="2" marL="887983" indent="-280415" defTabSz="537463">
              <a:spcBef>
                <a:spcPts val="500"/>
              </a:spcBef>
              <a:defRPr sz="2024"/>
            </a:pPr>
            <a:r>
              <a:t>TXT = Texte de commentaire</a:t>
            </a:r>
          </a:p>
          <a:p>
            <a:pPr lvl="1" marL="607568" indent="-280415" defTabSz="537463">
              <a:spcBef>
                <a:spcPts val="700"/>
              </a:spcBef>
              <a:defRPr sz="2208"/>
            </a:pPr>
            <a:r>
              <a:rPr>
                <a:solidFill>
                  <a:schemeClr val="accent5">
                    <a:satOff val="8112"/>
                    <a:lumOff val="-14630"/>
                  </a:schemeClr>
                </a:solidFill>
                <a:latin typeface="Menlo Regular"/>
                <a:ea typeface="Menlo Regular"/>
                <a:cs typeface="Menlo Regular"/>
                <a:sym typeface="Menlo Regular"/>
              </a:rPr>
              <a:t>Valeur</a:t>
            </a:r>
            <a:r>
              <a:t> : en fonction du type</a:t>
            </a:r>
          </a:p>
        </p:txBody>
      </p:sp>
      <p:sp>
        <p:nvSpPr>
          <p:cNvPr id="242" name="2.1 - DNS - Domain Name System Enregistrement de ressources"/>
          <p:cNvSpPr txBox="1"/>
          <p:nvPr>
            <p:ph type="body" idx="21"/>
          </p:nvPr>
        </p:nvSpPr>
        <p:spPr>
          <a:xfrm>
            <a:off x="355600" y="709293"/>
            <a:ext cx="12293600" cy="694185"/>
          </a:xfrm>
          <a:prstGeom prst="rect">
            <a:avLst/>
          </a:prstGeom>
        </p:spPr>
        <p:txBody>
          <a:bodyPr/>
          <a:lstStyle>
            <a:lvl1pPr>
              <a:tabLst>
                <a:tab pos="12039600" algn="r"/>
              </a:tabLst>
            </a:lvl1pPr>
          </a:lstStyle>
          <a:p>
            <a:pPr/>
            <a:r>
              <a:t>2.1 - DNS - Domain Name System	Enregistrement de ressources             </a:t>
            </a:r>
          </a:p>
        </p:txBody>
      </p:sp>
      <p:sp>
        <p:nvSpPr>
          <p:cNvPr id="24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4"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lstStyle>
          <a:p>
            <a:pPr/>
            <a:r>
              <a:t>Annexe </a:t>
            </a:r>
          </a:p>
        </p:txBody>
      </p:sp>
    </p:spTree>
  </p:cSld>
  <p:clrMapOvr>
    <a:masterClrMapping/>
  </p:clrMapOvr>
  <p:transition xmlns:p14="http://schemas.microsoft.com/office/powerpoint/2010/main" spd="med" advClick="1"/>
</p:sld>
</file>

<file path=ppt/slides/slide1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0"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341" name="Le stub serveur…"/>
          <p:cNvSpPr txBox="1"/>
          <p:nvPr>
            <p:ph type="body" idx="1"/>
          </p:nvPr>
        </p:nvSpPr>
        <p:spPr>
          <a:xfrm>
            <a:off x="355600" y="1581150"/>
            <a:ext cx="12293600" cy="7445326"/>
          </a:xfrm>
          <a:prstGeom prst="rect">
            <a:avLst/>
          </a:prstGeom>
        </p:spPr>
        <p:txBody>
          <a:bodyPr/>
          <a:lstStyle/>
          <a:p>
            <a:pPr marL="497839" indent="-497839" defTabSz="572516">
              <a:spcBef>
                <a:spcPts val="1100"/>
              </a:spcBef>
              <a:defRPr sz="2744"/>
            </a:pPr>
            <a:r>
              <a:t>Le stub serveur</a:t>
            </a:r>
          </a:p>
          <a:p>
            <a:pPr lvl="1" marL="812265" indent="-314425" defTabSz="572516">
              <a:spcBef>
                <a:spcPts val="700"/>
              </a:spcBef>
              <a:buChar char="✤"/>
              <a:defRPr sz="2352"/>
            </a:pPr>
            <a:r>
              <a:t>Représente le client sur le site serveur</a:t>
            </a:r>
          </a:p>
          <a:p>
            <a:pPr lvl="1" marL="812265" indent="-314425" defTabSz="572516">
              <a:spcBef>
                <a:spcPts val="700"/>
              </a:spcBef>
              <a:buChar char="✤"/>
              <a:defRPr sz="2352"/>
            </a:pPr>
            <a:r>
              <a:t>Reçoit l’appel sous forme de message et déballe les paramètres</a:t>
            </a:r>
          </a:p>
          <a:p>
            <a:pPr lvl="1" marL="812265" indent="-314425" defTabSz="572516">
              <a:spcBef>
                <a:spcPts val="700"/>
              </a:spcBef>
              <a:buChar char="✤"/>
              <a:defRPr sz="2352"/>
            </a:pPr>
            <a:r>
              <a:t>Crée ou sélectionne un processus (ou </a:t>
            </a:r>
            <a:r>
              <a:rPr i="1"/>
              <a:t>thread</a:t>
            </a:r>
            <a:r>
              <a:t>) et lui fait exécuter la procédure</a:t>
            </a:r>
          </a:p>
          <a:p>
            <a:pPr lvl="1" marL="812265" indent="-314425" defTabSz="572516">
              <a:spcBef>
                <a:spcPts val="700"/>
              </a:spcBef>
              <a:buChar char="✤"/>
              <a:defRPr sz="2352"/>
            </a:pPr>
            <a:r>
              <a:t>Emballe les résultats et les transmet à l’appelant</a:t>
            </a:r>
          </a:p>
          <a:p>
            <a:pPr lvl="1" marL="812265" indent="-314425" defTabSz="572516">
              <a:spcBef>
                <a:spcPts val="700"/>
              </a:spcBef>
              <a:buChar char="✤"/>
              <a:defRPr sz="2352"/>
            </a:pPr>
          </a:p>
          <a:p>
            <a:pPr marL="497839" indent="-497839" defTabSz="572516">
              <a:spcBef>
                <a:spcPts val="1100"/>
              </a:spcBef>
              <a:defRPr sz="2744"/>
            </a:pPr>
            <a:r>
              <a:t>Les problèmes à résoudre :</a:t>
            </a:r>
          </a:p>
          <a:p>
            <a:pPr lvl="1" marL="812265" indent="-314425" defTabSz="572516">
              <a:spcBef>
                <a:spcPts val="700"/>
              </a:spcBef>
              <a:buChar char="✤"/>
              <a:defRPr sz="2352"/>
            </a:pPr>
            <a:r>
              <a:t>Adressage et liaison : comment connaître l’adresse du serveur ?</a:t>
            </a:r>
          </a:p>
          <a:p>
            <a:pPr lvl="1" marL="812265" indent="-314425" defTabSz="572516">
              <a:spcBef>
                <a:spcPts val="700"/>
              </a:spcBef>
              <a:buChar char="✤"/>
              <a:defRPr sz="2352"/>
            </a:pPr>
            <a:r>
              <a:t>Passage des paramètres : comment emballer et déballer les paramètres d’appel et les résultats ?</a:t>
            </a:r>
          </a:p>
          <a:p>
            <a:pPr lvl="1" marL="812265" indent="-314425" defTabSz="572516">
              <a:spcBef>
                <a:spcPts val="700"/>
              </a:spcBef>
              <a:buChar char="✤"/>
              <a:defRPr sz="2352"/>
            </a:pPr>
            <a:r>
              <a:t>Mode synchrone ou asynchrone coté client</a:t>
            </a:r>
          </a:p>
          <a:p>
            <a:pPr lvl="1" marL="812265" indent="-314425" defTabSz="572516">
              <a:spcBef>
                <a:spcPts val="700"/>
              </a:spcBef>
              <a:buChar char="✤"/>
              <a:defRPr sz="2352"/>
            </a:pPr>
            <a:r>
              <a:t>Exécution séquentielle ou parallèle des appels coté serveur</a:t>
            </a:r>
          </a:p>
          <a:p>
            <a:pPr lvl="1" marL="812265" indent="-314425" defTabSz="572516">
              <a:spcBef>
                <a:spcPts val="700"/>
              </a:spcBef>
              <a:buChar char="✤"/>
              <a:defRPr sz="2352"/>
            </a:pPr>
            <a:r>
              <a:t>Concurrence d’accès : gestion d’appels simultanés ; persistance des données partagées</a:t>
            </a:r>
          </a:p>
          <a:p>
            <a:pPr lvl="1" marL="812265" indent="-314425" defTabSz="572516">
              <a:spcBef>
                <a:spcPts val="700"/>
              </a:spcBef>
              <a:buChar char="✤"/>
              <a:defRPr sz="2352"/>
            </a:pPr>
            <a:r>
              <a:t>Gestion des pannes </a:t>
            </a:r>
          </a:p>
          <a:p>
            <a:pPr lvl="1" marL="812265" indent="-314425" defTabSz="572516">
              <a:spcBef>
                <a:spcPts val="700"/>
              </a:spcBef>
              <a:buChar char="✤"/>
              <a:defRPr sz="2352"/>
            </a:pPr>
            <a:r>
              <a:t>Génération des souches client et serveur</a:t>
            </a:r>
          </a:p>
        </p:txBody>
      </p:sp>
      <p:sp>
        <p:nvSpPr>
          <p:cNvPr id="1342" name="4.8 - Appel de procédure distante : RPC, Remote Procedure Call"/>
          <p:cNvSpPr txBox="1"/>
          <p:nvPr>
            <p:ph type="body" idx="21"/>
          </p:nvPr>
        </p:nvSpPr>
        <p:spPr>
          <a:prstGeom prst="rect">
            <a:avLst/>
          </a:prstGeom>
        </p:spPr>
        <p:txBody>
          <a:bodyPr/>
          <a:lstStyle/>
          <a:p>
            <a:pPr/>
            <a:r>
              <a:t>4.8 - Appel de procédure distante : RPC, Remote Procedure Call</a:t>
            </a:r>
          </a:p>
        </p:txBody>
      </p:sp>
      <p:sp>
        <p:nvSpPr>
          <p:cNvPr id="1343"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5"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346" name="Liaison : comment localiser une procédure distante ?…"/>
          <p:cNvSpPr txBox="1"/>
          <p:nvPr>
            <p:ph type="body" idx="1"/>
          </p:nvPr>
        </p:nvSpPr>
        <p:spPr>
          <a:xfrm>
            <a:off x="355600" y="1581150"/>
            <a:ext cx="12293600" cy="7445326"/>
          </a:xfrm>
          <a:prstGeom prst="rect">
            <a:avLst/>
          </a:prstGeom>
        </p:spPr>
        <p:txBody>
          <a:bodyPr/>
          <a:lstStyle/>
          <a:p>
            <a:pPr marL="487679" indent="-487679" defTabSz="560831">
              <a:spcBef>
                <a:spcPts val="1100"/>
              </a:spcBef>
              <a:defRPr sz="2688"/>
            </a:pPr>
            <a:r>
              <a:t>Liaison : comment localiser une procédure distante ?</a:t>
            </a:r>
          </a:p>
          <a:p>
            <a:pPr lvl="1" marL="795688" indent="-308008" defTabSz="560831">
              <a:spcBef>
                <a:spcPts val="700"/>
              </a:spcBef>
              <a:buChar char="✤"/>
              <a:defRPr sz="2304"/>
            </a:pPr>
            <a:r>
              <a:t>Au moyen d’un service de gestion de noms (</a:t>
            </a:r>
            <a:r>
              <a:rPr b="1"/>
              <a:t>serveur d’annuaire</a:t>
            </a:r>
            <a:r>
              <a:t>)</a:t>
            </a:r>
          </a:p>
          <a:p>
            <a:pPr lvl="1" marL="795688" indent="-308008" defTabSz="560831">
              <a:spcBef>
                <a:spcPts val="700"/>
              </a:spcBef>
              <a:buChar char="✤"/>
              <a:defRPr sz="2304"/>
            </a:pPr>
            <a:r>
              <a:rPr b="1"/>
              <a:t>Liaison statique</a:t>
            </a:r>
            <a:r>
              <a:t> : pas d’appel à un serveur de noms mais un appel fixé à la compilation</a:t>
            </a:r>
          </a:p>
          <a:p>
            <a:pPr lvl="1" marL="795688" indent="-308008" defTabSz="560831">
              <a:spcBef>
                <a:spcPts val="700"/>
              </a:spcBef>
              <a:buChar char="✤"/>
              <a:defRPr sz="2304"/>
            </a:pPr>
            <a:r>
              <a:rPr b="1"/>
              <a:t>Liaison au premier appel</a:t>
            </a:r>
            <a:r>
              <a:t> : consultation du serveur de noms au premier appel seulement</a:t>
            </a:r>
          </a:p>
          <a:p>
            <a:pPr lvl="1" marL="795688" indent="-308008" defTabSz="560831">
              <a:spcBef>
                <a:spcPts val="700"/>
              </a:spcBef>
              <a:buChar char="✤"/>
              <a:defRPr sz="2304"/>
            </a:pPr>
            <a:r>
              <a:rPr b="1"/>
              <a:t>Liaison à chaque appel</a:t>
            </a:r>
            <a:r>
              <a:t> : consultation du serveur de noms à chaque appel</a:t>
            </a:r>
          </a:p>
          <a:p>
            <a:pPr marL="487679" indent="-487679" defTabSz="560831">
              <a:spcBef>
                <a:spcPts val="1100"/>
              </a:spcBef>
              <a:defRPr sz="2688"/>
            </a:pPr>
            <a:r>
              <a:t>Passage des paramètres</a:t>
            </a:r>
          </a:p>
          <a:p>
            <a:pPr lvl="1" marL="795688" indent="-308008" defTabSz="560831">
              <a:spcBef>
                <a:spcPts val="700"/>
              </a:spcBef>
              <a:buChar char="✤"/>
              <a:defRPr sz="2304"/>
            </a:pPr>
            <a:r>
              <a:t>Client et serveur sont dans des espaces d'adressage différents</a:t>
            </a:r>
          </a:p>
          <a:p>
            <a:pPr lvl="1" marL="795688" indent="-308008" defTabSz="560831">
              <a:spcBef>
                <a:spcPts val="700"/>
              </a:spcBef>
              <a:buChar char="✤"/>
              <a:defRPr sz="2304"/>
            </a:pPr>
            <a:r>
              <a:t>Pas de passage de pointeur : on peut remplacer un passage par référence par une opération de </a:t>
            </a:r>
            <a:r>
              <a:rPr b="1"/>
              <a:t>copie/restauration</a:t>
            </a:r>
            <a:r>
              <a:t>.</a:t>
            </a:r>
          </a:p>
          <a:p>
            <a:pPr lvl="1" marL="795688" indent="-308008" defTabSz="560831">
              <a:spcBef>
                <a:spcPts val="700"/>
              </a:spcBef>
              <a:buChar char="✤"/>
              <a:defRPr sz="2304"/>
            </a:pPr>
            <a:r>
              <a:t>La sérialisation (</a:t>
            </a:r>
            <a:r>
              <a:rPr i="1"/>
              <a:t>marshalling) </a:t>
            </a:r>
            <a:r>
              <a:t>des paramètres impose </a:t>
            </a:r>
          </a:p>
          <a:p>
            <a:pPr lvl="2" marL="1257701" indent="-282341" defTabSz="560831">
              <a:spcBef>
                <a:spcPts val="500"/>
              </a:spcBef>
              <a:buChar char="✤"/>
              <a:defRPr sz="2112"/>
            </a:pPr>
            <a:r>
              <a:t>soit l'utilisation d'un standard de représentation de données (</a:t>
            </a:r>
            <a:r>
              <a:rPr b="1"/>
              <a:t>ASN.1, </a:t>
            </a:r>
            <a:r>
              <a:rPr i="1"/>
              <a:t>Abstract Syntax Notation-1</a:t>
            </a:r>
            <a:r>
              <a:t>), </a:t>
            </a:r>
          </a:p>
          <a:p>
            <a:pPr lvl="2" marL="1257701" indent="-282341" defTabSz="560831">
              <a:spcBef>
                <a:spcPts val="500"/>
              </a:spcBef>
              <a:buChar char="✤"/>
              <a:defRPr sz="2112"/>
            </a:pPr>
            <a:r>
              <a:t>soit une représentation externe commune (ex. : XDR, </a:t>
            </a:r>
            <a:r>
              <a:rPr i="1"/>
              <a:t>External Data Representation</a:t>
            </a:r>
            <a:r>
              <a:t>, de Sun),</a:t>
            </a:r>
          </a:p>
          <a:p>
            <a:pPr lvl="2" marL="1257701" indent="-282341" defTabSz="560831">
              <a:spcBef>
                <a:spcPts val="500"/>
              </a:spcBef>
              <a:buChar char="✤"/>
              <a:defRPr sz="2112"/>
            </a:pPr>
            <a:r>
              <a:t>soit un système de conversion coté serveur ou client.</a:t>
            </a:r>
          </a:p>
          <a:p>
            <a:pPr lvl="1" marL="795688" indent="-308008" defTabSz="560831">
              <a:spcBef>
                <a:spcPts val="700"/>
              </a:spcBef>
              <a:buChar char="✤"/>
              <a:defRPr sz="2304"/>
            </a:pPr>
            <a:r>
              <a:t>Définition de nouveaux langages de syntaxe abstraite adaptés aux appels de procédure distante : </a:t>
            </a:r>
            <a:r>
              <a:rPr b="1"/>
              <a:t>IDL</a:t>
            </a:r>
            <a:r>
              <a:t>, </a:t>
            </a:r>
            <a:r>
              <a:rPr i="1"/>
              <a:t>Interface Definition Language</a:t>
            </a:r>
          </a:p>
        </p:txBody>
      </p:sp>
      <p:sp>
        <p:nvSpPr>
          <p:cNvPr id="1347" name="4.8 - Appel de procédure distante : RPC, Remote Procedure Call"/>
          <p:cNvSpPr txBox="1"/>
          <p:nvPr>
            <p:ph type="body" idx="21"/>
          </p:nvPr>
        </p:nvSpPr>
        <p:spPr>
          <a:prstGeom prst="rect">
            <a:avLst/>
          </a:prstGeom>
        </p:spPr>
        <p:txBody>
          <a:bodyPr/>
          <a:lstStyle/>
          <a:p>
            <a:pPr/>
            <a:r>
              <a:t>4.8 - Appel de procédure distante : RPC, Remote Procedure Call</a:t>
            </a:r>
          </a:p>
        </p:txBody>
      </p:sp>
      <p:sp>
        <p:nvSpPr>
          <p:cNvPr id="1348"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0"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351" name="Modifier : 2 clics"/>
          <p:cNvSpPr txBox="1"/>
          <p:nvPr>
            <p:ph type="body" idx="1"/>
          </p:nvPr>
        </p:nvSpPr>
        <p:spPr>
          <a:xfrm>
            <a:off x="355600" y="1581150"/>
            <a:ext cx="12293600" cy="7445326"/>
          </a:xfrm>
          <a:prstGeom prst="rect">
            <a:avLst/>
          </a:prstGeom>
        </p:spPr>
        <p:txBody>
          <a:bodyPr/>
          <a:lstStyle/>
          <a:p>
            <a:pPr/>
          </a:p>
        </p:txBody>
      </p:sp>
      <p:sp>
        <p:nvSpPr>
          <p:cNvPr id="1352" name="4.8 - Appel de procédure distante : RPC, Remote Procedure Call"/>
          <p:cNvSpPr txBox="1"/>
          <p:nvPr>
            <p:ph type="body" idx="21"/>
          </p:nvPr>
        </p:nvSpPr>
        <p:spPr>
          <a:prstGeom prst="rect">
            <a:avLst/>
          </a:prstGeom>
        </p:spPr>
        <p:txBody>
          <a:bodyPr/>
          <a:lstStyle/>
          <a:p>
            <a:pPr/>
            <a:r>
              <a:t>4.8 - Appel de procédure distante : RPC, Remote Procedure Call</a:t>
            </a:r>
          </a:p>
        </p:txBody>
      </p:sp>
      <p:sp>
        <p:nvSpPr>
          <p:cNvPr id="1353"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356" name="droppedImage.png"/>
          <p:cNvGrpSpPr/>
          <p:nvPr/>
        </p:nvGrpSpPr>
        <p:grpSpPr>
          <a:xfrm>
            <a:off x="199249" y="1665390"/>
            <a:ext cx="12547601" cy="7264719"/>
            <a:chOff x="0" y="0"/>
            <a:chExt cx="12547600" cy="7264717"/>
          </a:xfrm>
        </p:grpSpPr>
        <p:pic>
          <p:nvPicPr>
            <p:cNvPr id="1355" name="droppedImage.png" descr="droppedImage.png"/>
            <p:cNvPicPr>
              <a:picLocks noChangeAspect="1"/>
            </p:cNvPicPr>
            <p:nvPr/>
          </p:nvPicPr>
          <p:blipFill>
            <a:blip r:embed="rId2">
              <a:extLst/>
            </a:blip>
            <a:srcRect l="0" t="0" r="0" b="0"/>
            <a:stretch>
              <a:fillRect/>
            </a:stretch>
          </p:blipFill>
          <p:spPr>
            <a:xfrm>
              <a:off x="127000" y="88900"/>
              <a:ext cx="12293600" cy="6934518"/>
            </a:xfrm>
            <a:prstGeom prst="rect">
              <a:avLst/>
            </a:prstGeom>
            <a:ln>
              <a:noFill/>
            </a:ln>
            <a:effectLst/>
          </p:spPr>
        </p:pic>
        <p:pic>
          <p:nvPicPr>
            <p:cNvPr id="1354" name="droppedImage.png" descr="droppedImage.png"/>
            <p:cNvPicPr>
              <a:picLocks noChangeAspect="0"/>
            </p:cNvPicPr>
            <p:nvPr/>
          </p:nvPicPr>
          <p:blipFill>
            <a:blip r:embed="rId3">
              <a:extLst/>
            </a:blip>
            <a:stretch>
              <a:fillRect/>
            </a:stretch>
          </p:blipFill>
          <p:spPr>
            <a:xfrm>
              <a:off x="0" y="0"/>
              <a:ext cx="12547600" cy="7264718"/>
            </a:xfrm>
            <a:prstGeom prst="rect">
              <a:avLst/>
            </a:prstGeom>
            <a:effectLst/>
          </p:spPr>
        </p:pic>
      </p:grpSp>
      <p:sp>
        <p:nvSpPr>
          <p:cNvPr id="1357" name="Fig 4.15 - RPC - Génération des exécutables client et serveur"/>
          <p:cNvSpPr txBox="1"/>
          <p:nvPr/>
        </p:nvSpPr>
        <p:spPr>
          <a:xfrm>
            <a:off x="267880" y="9069289"/>
            <a:ext cx="5683747"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4.15 - RPC - Génération des exécutables client et serveur</a:t>
            </a:r>
          </a:p>
        </p:txBody>
      </p:sp>
    </p:spTree>
  </p:cSld>
  <p:clrMapOvr>
    <a:masterClrMapping/>
  </p:clrMapOvr>
  <p:transition xmlns:p14="http://schemas.microsoft.com/office/powerpoint/2010/main" spd="med" advClick="1"/>
</p:sld>
</file>

<file path=ppt/slides/slide1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9"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360" name="Conception d'applications…"/>
          <p:cNvSpPr txBox="1"/>
          <p:nvPr>
            <p:ph type="body" idx="1"/>
          </p:nvPr>
        </p:nvSpPr>
        <p:spPr>
          <a:xfrm>
            <a:off x="355600" y="1608225"/>
            <a:ext cx="12293600" cy="7445327"/>
          </a:xfrm>
          <a:prstGeom prst="rect">
            <a:avLst/>
          </a:prstGeom>
        </p:spPr>
        <p:txBody>
          <a:bodyPr/>
          <a:lstStyle/>
          <a:p>
            <a:pPr/>
            <a:r>
              <a:t>Conception d'applications</a:t>
            </a:r>
          </a:p>
          <a:p>
            <a:pPr lvl="1" marL="828842" indent="-320842">
              <a:buChar char="✤"/>
            </a:pPr>
            <a:r>
              <a:t>Trois composantes sont développées :</a:t>
            </a:r>
          </a:p>
          <a:p>
            <a:pPr lvl="2" marL="1310105" indent="-294105">
              <a:buChar char="✤"/>
            </a:pPr>
            <a:r>
              <a:t>Le programme principal de l'application cliente</a:t>
            </a:r>
            <a:br/>
          </a:p>
          <a:p>
            <a:pPr lvl="2" marL="1310105" indent="-294105">
              <a:buChar char="✤"/>
            </a:pPr>
            <a:r>
              <a:t>Les procédures de l'application serveur</a:t>
            </a:r>
            <a:br/>
          </a:p>
          <a:p>
            <a:pPr lvl="2" marL="1310105" indent="-294105">
              <a:buChar char="✤"/>
            </a:pPr>
            <a:r>
              <a:t>La description des échanges entre client et serveur (avec le langage IDL, </a:t>
            </a:r>
            <a:br/>
            <a:r>
              <a:rPr i="1"/>
              <a:t>Interface Definition Language</a:t>
            </a:r>
            <a:r>
              <a:t>)</a:t>
            </a:r>
          </a:p>
          <a:p>
            <a:pPr/>
          </a:p>
          <a:p>
            <a:pPr/>
            <a:r>
              <a:t>Pour créer les exécutables :</a:t>
            </a:r>
          </a:p>
          <a:p>
            <a:pPr lvl="1" marL="828842" indent="-320842">
              <a:buChar char="✤"/>
            </a:pPr>
            <a:r>
              <a:t>Le compilateur IDL permet de générer </a:t>
            </a:r>
            <a:r>
              <a:rPr b="1"/>
              <a:t>les stubs client et serveur</a:t>
            </a:r>
          </a:p>
          <a:p>
            <a:pPr lvl="1" marL="828842" indent="-320842">
              <a:buChar char="✤"/>
            </a:pPr>
            <a:r>
              <a:t>Construction de l'</a:t>
            </a:r>
            <a:r>
              <a:rPr b="1"/>
              <a:t>exécutable client</a:t>
            </a:r>
            <a:r>
              <a:t> : compiler programme client et le </a:t>
            </a:r>
            <a:br/>
            <a:r>
              <a:t>stub client ; lier les objets obtenus.</a:t>
            </a:r>
            <a:br/>
          </a:p>
          <a:p>
            <a:pPr lvl="1" marL="828842" indent="-320842">
              <a:buChar char="✤"/>
            </a:pPr>
            <a:r>
              <a:t>Construction de l'</a:t>
            </a:r>
            <a:r>
              <a:rPr b="1"/>
              <a:t>exécutable serveur</a:t>
            </a:r>
            <a:r>
              <a:t> : compiler le programme serveur </a:t>
            </a:r>
            <a:br/>
            <a:r>
              <a:t>et le stub serveur ; lier les objets obtenus.</a:t>
            </a:r>
          </a:p>
        </p:txBody>
      </p:sp>
      <p:sp>
        <p:nvSpPr>
          <p:cNvPr id="1361" name="4.8 - Appel de procédure distante : RPC, Remote Procedure Call"/>
          <p:cNvSpPr txBox="1"/>
          <p:nvPr>
            <p:ph type="body" idx="21"/>
          </p:nvPr>
        </p:nvSpPr>
        <p:spPr>
          <a:prstGeom prst="rect">
            <a:avLst/>
          </a:prstGeom>
        </p:spPr>
        <p:txBody>
          <a:bodyPr/>
          <a:lstStyle/>
          <a:p>
            <a:pPr/>
            <a:r>
              <a:t>4.8 - Appel de procédure distante : RPC, Remote Procedure Call</a:t>
            </a:r>
          </a:p>
        </p:txBody>
      </p:sp>
      <p:sp>
        <p:nvSpPr>
          <p:cNvPr id="1362"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63" name="pasted-image.tiff" descr="pasted-image.tiff"/>
          <p:cNvPicPr>
            <a:picLocks noChangeAspect="1"/>
          </p:cNvPicPr>
          <p:nvPr/>
        </p:nvPicPr>
        <p:blipFill>
          <a:blip r:embed="rId2">
            <a:extLst/>
          </a:blip>
          <a:stretch>
            <a:fillRect/>
          </a:stretch>
        </p:blipFill>
        <p:spPr>
          <a:xfrm>
            <a:off x="7822696" y="2383987"/>
            <a:ext cx="1272492" cy="842090"/>
          </a:xfrm>
          <a:prstGeom prst="rect">
            <a:avLst/>
          </a:prstGeom>
          <a:ln w="12700">
            <a:miter lim="400000"/>
          </a:ln>
        </p:spPr>
      </p:pic>
      <p:pic>
        <p:nvPicPr>
          <p:cNvPr id="1364" name="pasted-image.tiff" descr="pasted-image.tiff"/>
          <p:cNvPicPr>
            <a:picLocks noChangeAspect="1"/>
          </p:cNvPicPr>
          <p:nvPr/>
        </p:nvPicPr>
        <p:blipFill>
          <a:blip r:embed="rId3">
            <a:extLst/>
          </a:blip>
          <a:stretch>
            <a:fillRect/>
          </a:stretch>
        </p:blipFill>
        <p:spPr>
          <a:xfrm>
            <a:off x="9317265" y="3067968"/>
            <a:ext cx="1272492" cy="837290"/>
          </a:xfrm>
          <a:prstGeom prst="rect">
            <a:avLst/>
          </a:prstGeom>
          <a:ln w="12700">
            <a:miter lim="400000"/>
          </a:ln>
        </p:spPr>
      </p:pic>
      <p:pic>
        <p:nvPicPr>
          <p:cNvPr id="1365" name="pasted-image.tiff" descr="pasted-image.tiff"/>
          <p:cNvPicPr>
            <a:picLocks noChangeAspect="1"/>
          </p:cNvPicPr>
          <p:nvPr/>
        </p:nvPicPr>
        <p:blipFill>
          <a:blip r:embed="rId4">
            <a:extLst/>
          </a:blip>
          <a:stretch>
            <a:fillRect/>
          </a:stretch>
        </p:blipFill>
        <p:spPr>
          <a:xfrm>
            <a:off x="10753628" y="4032199"/>
            <a:ext cx="1279601" cy="842091"/>
          </a:xfrm>
          <a:prstGeom prst="rect">
            <a:avLst/>
          </a:prstGeom>
          <a:ln w="12700">
            <a:miter lim="400000"/>
          </a:ln>
        </p:spPr>
      </p:pic>
      <p:pic>
        <p:nvPicPr>
          <p:cNvPr id="1366" name="pasted-image.tiff" descr="pasted-image.tiff"/>
          <p:cNvPicPr>
            <a:picLocks noChangeAspect="1"/>
          </p:cNvPicPr>
          <p:nvPr/>
        </p:nvPicPr>
        <p:blipFill>
          <a:blip r:embed="rId5">
            <a:extLst/>
          </a:blip>
          <a:stretch>
            <a:fillRect/>
          </a:stretch>
        </p:blipFill>
        <p:spPr>
          <a:xfrm>
            <a:off x="10850378" y="6507585"/>
            <a:ext cx="1272491" cy="831111"/>
          </a:xfrm>
          <a:prstGeom prst="rect">
            <a:avLst/>
          </a:prstGeom>
          <a:ln w="12700">
            <a:miter lim="400000"/>
          </a:ln>
        </p:spPr>
      </p:pic>
      <p:pic>
        <p:nvPicPr>
          <p:cNvPr id="1367" name="pasted-image.tiff" descr="pasted-image.tiff"/>
          <p:cNvPicPr>
            <a:picLocks noChangeAspect="1"/>
          </p:cNvPicPr>
          <p:nvPr/>
        </p:nvPicPr>
        <p:blipFill>
          <a:blip r:embed="rId6">
            <a:extLst/>
          </a:blip>
          <a:stretch>
            <a:fillRect/>
          </a:stretch>
        </p:blipFill>
        <p:spPr>
          <a:xfrm>
            <a:off x="10847822" y="7718286"/>
            <a:ext cx="1277536" cy="831111"/>
          </a:xfrm>
          <a:prstGeom prst="rect">
            <a:avLst/>
          </a:prstGeom>
          <a:ln w="12700">
            <a:miter lim="400000"/>
          </a:ln>
        </p:spPr>
      </p:pic>
    </p:spTree>
  </p:cSld>
  <p:clrMapOvr>
    <a:masterClrMapping/>
  </p:clrMapOvr>
  <p:transition xmlns:p14="http://schemas.microsoft.com/office/powerpoint/2010/main" spd="med" advClick="1"/>
</p:sld>
</file>

<file path=ppt/slides/slide1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9"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370" name="Voir aussi…"/>
          <p:cNvSpPr txBox="1"/>
          <p:nvPr>
            <p:ph type="body" idx="1"/>
          </p:nvPr>
        </p:nvSpPr>
        <p:spPr>
          <a:xfrm>
            <a:off x="355600" y="1581150"/>
            <a:ext cx="12293600" cy="7445326"/>
          </a:xfrm>
          <a:prstGeom prst="rect">
            <a:avLst/>
          </a:prstGeom>
        </p:spPr>
        <p:txBody>
          <a:bodyPr/>
          <a:lstStyle/>
          <a:p>
            <a:pPr/>
            <a:r>
              <a:t>Voir aussi</a:t>
            </a:r>
          </a:p>
          <a:p>
            <a:pPr lvl="1" marL="828842" indent="-320842">
              <a:buChar char="✤"/>
            </a:pPr>
            <a:r>
              <a:rPr u="sng">
                <a:solidFill>
                  <a:schemeClr val="accent5">
                    <a:satOff val="8112"/>
                    <a:lumOff val="-14630"/>
                  </a:schemeClr>
                </a:solidFill>
                <a:hlinkClick r:id="rId3" invalidUrl="" action="" tgtFrame="" tooltip="" history="1" highlightClick="0" endSnd="0"/>
              </a:rPr>
              <a:t>https://www.ionos.fr/digitalguide/serveur/know-how/quest-ce-que-le-remote-procedure-call/</a:t>
            </a:r>
          </a:p>
          <a:p>
            <a:pPr lvl="1" marL="828842" indent="-320842">
              <a:buChar char="✤"/>
            </a:pPr>
            <a:r>
              <a:t>gRPC : framework RPC open source initialement développé par Google</a:t>
            </a:r>
          </a:p>
          <a:p>
            <a:pPr lvl="2" marL="1310105" indent="-294105">
              <a:buChar char="✤"/>
            </a:pPr>
            <a:r>
              <a:t>HTTP/2 est utilisé pour le transport</a:t>
            </a:r>
          </a:p>
          <a:p>
            <a:pPr lvl="2" marL="1310105" indent="-294105">
              <a:buChar char="✤"/>
            </a:pPr>
            <a:r>
              <a:t>Protocol Buffers est utilisé comme langage de description d’inferface, au lieu d’IDL.</a:t>
            </a:r>
          </a:p>
          <a:p>
            <a:pPr lvl="2" marL="1310105" indent="-294105">
              <a:buChar char="✤"/>
            </a:pPr>
            <a:r>
              <a:rPr u="sng">
                <a:solidFill>
                  <a:schemeClr val="accent5">
                    <a:satOff val="8112"/>
                    <a:lumOff val="-14630"/>
                  </a:schemeClr>
                </a:solidFill>
                <a:hlinkClick r:id="rId4" invalidUrl="" action="" tgtFrame="" tooltip="" history="1" highlightClick="0" endSnd="0"/>
              </a:rPr>
              <a:t>https://www.grpc.io</a:t>
            </a:r>
          </a:p>
        </p:txBody>
      </p:sp>
      <p:sp>
        <p:nvSpPr>
          <p:cNvPr id="1371" name="4.8 - Appel de procédure distante : RPC, Remote Procedure Call"/>
          <p:cNvSpPr txBox="1"/>
          <p:nvPr>
            <p:ph type="body" idx="21"/>
          </p:nvPr>
        </p:nvSpPr>
        <p:spPr>
          <a:prstGeom prst="rect">
            <a:avLst/>
          </a:prstGeom>
        </p:spPr>
        <p:txBody>
          <a:bodyPr/>
          <a:lstStyle/>
          <a:p>
            <a:pPr/>
            <a:r>
              <a:t>4.8 - Appel de procédure distante : RPC, Remote Procedure Call</a:t>
            </a:r>
          </a:p>
        </p:txBody>
      </p:sp>
      <p:sp>
        <p:nvSpPr>
          <p:cNvPr id="1372"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6"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377" name="Message-Oriented Middleware…"/>
          <p:cNvSpPr txBox="1"/>
          <p:nvPr>
            <p:ph type="body" idx="1"/>
          </p:nvPr>
        </p:nvSpPr>
        <p:spPr>
          <a:xfrm>
            <a:off x="355600" y="1581150"/>
            <a:ext cx="12293600" cy="7445326"/>
          </a:xfrm>
          <a:prstGeom prst="rect">
            <a:avLst/>
          </a:prstGeom>
        </p:spPr>
        <p:txBody>
          <a:bodyPr/>
          <a:lstStyle/>
          <a:p>
            <a:pPr/>
            <a:r>
              <a:t>Message-Oriented Middleware </a:t>
            </a:r>
          </a:p>
          <a:p>
            <a:pPr lvl="1" marL="828842" indent="-320842">
              <a:buChar char="✤"/>
            </a:pPr>
            <a:r>
              <a:t>Système de logiciels qui permet l'échange de messages de façon asynchrone entre les applications présentes sur un réseau informatique. Un MOM permet une forme de couplage faible entre applications. </a:t>
            </a:r>
          </a:p>
          <a:p>
            <a:pPr lvl="1" marL="828842" indent="-320842">
              <a:buChar char="✤"/>
              <a:defRPr spc="-24"/>
            </a:pPr>
            <a:r>
              <a:t>C'est un </a:t>
            </a:r>
            <a:r>
              <a:rPr b="1"/>
              <a:t>middleware par files d’attente</a:t>
            </a:r>
            <a:r>
              <a:t>. En français : </a:t>
            </a:r>
            <a:r>
              <a:rPr b="1"/>
              <a:t>Middleware orientés Message</a:t>
            </a:r>
            <a:r>
              <a:t>.</a:t>
            </a:r>
          </a:p>
          <a:p>
            <a:pPr lvl="1" marL="828842" indent="-320842">
              <a:buChar char="✤"/>
            </a:pPr>
            <a:r>
              <a:t>La communication de deux applications via un </a:t>
            </a:r>
            <a:r>
              <a:rPr i="1"/>
              <a:t>Message Oriented Middleware</a:t>
            </a:r>
            <a:r>
              <a:t> est complètement asynchrone, c'est à dire que l'émetteur et le destinataire n'ont pas besoin d'être connectés simultanément lorsqu'ils communiquent.</a:t>
            </a:r>
          </a:p>
        </p:txBody>
      </p:sp>
      <p:sp>
        <p:nvSpPr>
          <p:cNvPr id="1378" name="4.9 - MOM : Message-Oriented Middleware"/>
          <p:cNvSpPr txBox="1"/>
          <p:nvPr>
            <p:ph type="body" idx="21"/>
          </p:nvPr>
        </p:nvSpPr>
        <p:spPr>
          <a:prstGeom prst="rect">
            <a:avLst/>
          </a:prstGeom>
        </p:spPr>
        <p:txBody>
          <a:bodyPr/>
          <a:lstStyle/>
          <a:p>
            <a:pPr/>
            <a:r>
              <a:t>4.9 - MOM : Message-Oriented Middleware</a:t>
            </a:r>
          </a:p>
        </p:txBody>
      </p:sp>
      <p:sp>
        <p:nvSpPr>
          <p:cNvPr id="1379"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382" name="MOM.png"/>
          <p:cNvGrpSpPr/>
          <p:nvPr/>
        </p:nvGrpSpPr>
        <p:grpSpPr>
          <a:xfrm>
            <a:off x="1855861" y="5051672"/>
            <a:ext cx="9293078" cy="4317532"/>
            <a:chOff x="0" y="0"/>
            <a:chExt cx="9293076" cy="4317531"/>
          </a:xfrm>
        </p:grpSpPr>
        <p:pic>
          <p:nvPicPr>
            <p:cNvPr id="1381" name="MOM.png" descr="MOM.png"/>
            <p:cNvPicPr>
              <a:picLocks noChangeAspect="1"/>
            </p:cNvPicPr>
            <p:nvPr/>
          </p:nvPicPr>
          <p:blipFill>
            <a:blip r:embed="rId2">
              <a:extLst/>
            </a:blip>
            <a:stretch>
              <a:fillRect/>
            </a:stretch>
          </p:blipFill>
          <p:spPr>
            <a:xfrm>
              <a:off x="127000" y="88900"/>
              <a:ext cx="9039077" cy="3987332"/>
            </a:xfrm>
            <a:prstGeom prst="rect">
              <a:avLst/>
            </a:prstGeom>
            <a:ln>
              <a:noFill/>
            </a:ln>
            <a:effectLst/>
          </p:spPr>
        </p:pic>
        <p:pic>
          <p:nvPicPr>
            <p:cNvPr id="1380" name="MOM.png" descr="MOM.png"/>
            <p:cNvPicPr>
              <a:picLocks noChangeAspect="0"/>
            </p:cNvPicPr>
            <p:nvPr/>
          </p:nvPicPr>
          <p:blipFill>
            <a:blip r:embed="rId3">
              <a:extLst/>
            </a:blip>
            <a:stretch>
              <a:fillRect/>
            </a:stretch>
          </p:blipFill>
          <p:spPr>
            <a:xfrm>
              <a:off x="0" y="0"/>
              <a:ext cx="9293077" cy="4317532"/>
            </a:xfrm>
            <a:prstGeom prst="rect">
              <a:avLst/>
            </a:prstGeom>
            <a:effectLst/>
          </p:spPr>
        </p:pic>
      </p:grpSp>
      <p:sp>
        <p:nvSpPr>
          <p:cNvPr id="1383" name="Fig 4.16 - Message-Oriented Middleware"/>
          <p:cNvSpPr txBox="1"/>
          <p:nvPr/>
        </p:nvSpPr>
        <p:spPr>
          <a:xfrm>
            <a:off x="1134275" y="9251949"/>
            <a:ext cx="3816946"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4.16 - Message-Oriented Middleware </a:t>
            </a:r>
          </a:p>
        </p:txBody>
      </p:sp>
    </p:spTree>
  </p:cSld>
  <p:clrMapOvr>
    <a:masterClrMapping/>
  </p:clrMapOvr>
  <p:transition xmlns:p14="http://schemas.microsoft.com/office/powerpoint/2010/main" spd="med" advClick="1"/>
</p:sld>
</file>

<file path=ppt/slides/slide1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5"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386" name="Mode de fonctionnement…"/>
          <p:cNvSpPr txBox="1"/>
          <p:nvPr>
            <p:ph type="body" idx="1"/>
          </p:nvPr>
        </p:nvSpPr>
        <p:spPr>
          <a:xfrm>
            <a:off x="355600" y="1581150"/>
            <a:ext cx="12293600" cy="7445326"/>
          </a:xfrm>
          <a:prstGeom prst="rect">
            <a:avLst/>
          </a:prstGeom>
        </p:spPr>
        <p:txBody>
          <a:bodyPr/>
          <a:lstStyle/>
          <a:p>
            <a:pPr/>
            <a:r>
              <a:t>Mode de fonctionnement</a:t>
            </a:r>
          </a:p>
          <a:p>
            <a:pPr lvl="1" marL="828842" indent="-320842">
              <a:buChar char="✤"/>
            </a:pPr>
            <a:r>
              <a:t>Le mode classique est en point à point. Les MOM utilisent des files d'attentes ou </a:t>
            </a:r>
            <a:r>
              <a:rPr b="1" i="1"/>
              <a:t>queues</a:t>
            </a:r>
            <a:r>
              <a:t> par lesquelles transitent les messages. Lorsqu’une application produit et envoie un message :</a:t>
            </a:r>
          </a:p>
          <a:p>
            <a:pPr lvl="2" marL="1310105" indent="-294105">
              <a:buChar char="✤"/>
            </a:pPr>
            <a:r>
              <a:t>il se connecte au </a:t>
            </a:r>
            <a:r>
              <a:rPr i="1"/>
              <a:t>broker</a:t>
            </a:r>
            <a:r>
              <a:t> de messages (courtier de messages) ou </a:t>
            </a:r>
            <a:r>
              <a:rPr i="1"/>
              <a:t>provider</a:t>
            </a:r>
          </a:p>
          <a:p>
            <a:pPr lvl="2" marL="1310105" indent="-294105">
              <a:buChar char="✤"/>
            </a:pPr>
            <a:r>
              <a:t>il y envoie le message en précisant l'identifiant de la file d'attente. </a:t>
            </a:r>
          </a:p>
          <a:p>
            <a:pPr lvl="2" marL="1310105" indent="-294105">
              <a:buChar char="✤"/>
            </a:pPr>
            <a:r>
              <a:t>Quand le destinataire du message se connecte à son tour au </a:t>
            </a:r>
            <a:r>
              <a:rPr i="1"/>
              <a:t>broker</a:t>
            </a:r>
            <a:r>
              <a:t>, il peut lire la file d'attente et il peut alors rechercher et lire le message.</a:t>
            </a:r>
          </a:p>
          <a:p>
            <a:pPr lvl="2" marL="1310105" indent="-294105">
              <a:buChar char="✤"/>
            </a:pPr>
            <a:r>
              <a:t>Une fois qu'un message est lu, il est retiré de la file d'attente.</a:t>
            </a:r>
          </a:p>
          <a:p>
            <a:pPr lvl="1" marL="828842" indent="-320842">
              <a:buChar char="✤"/>
            </a:pPr>
            <a:r>
              <a:t>Une file d'attente donnée peut être utilisée pour plusieurs couples d'applicatifs (pas besoin de dédier une file par liaison applicative) puisque les MOM comportent différents critères de sélection de messages lors de la lecture.</a:t>
            </a:r>
          </a:p>
        </p:txBody>
      </p:sp>
      <p:sp>
        <p:nvSpPr>
          <p:cNvPr id="1387" name="4.9 - MOM : Message-Oriented Middleware"/>
          <p:cNvSpPr txBox="1"/>
          <p:nvPr>
            <p:ph type="body" idx="21"/>
          </p:nvPr>
        </p:nvSpPr>
        <p:spPr>
          <a:prstGeom prst="rect">
            <a:avLst/>
          </a:prstGeom>
        </p:spPr>
        <p:txBody>
          <a:bodyPr/>
          <a:lstStyle/>
          <a:p>
            <a:pPr/>
            <a:r>
              <a:t>4.9 - MOM : Message-Oriented Middleware</a:t>
            </a:r>
          </a:p>
        </p:txBody>
      </p:sp>
      <p:sp>
        <p:nvSpPr>
          <p:cNvPr id="1388"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0"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391" name="Message…"/>
          <p:cNvSpPr txBox="1"/>
          <p:nvPr>
            <p:ph type="body" idx="1"/>
          </p:nvPr>
        </p:nvSpPr>
        <p:spPr>
          <a:xfrm>
            <a:off x="355600" y="1581150"/>
            <a:ext cx="12293600" cy="7445326"/>
          </a:xfrm>
          <a:prstGeom prst="rect">
            <a:avLst/>
          </a:prstGeom>
        </p:spPr>
        <p:txBody>
          <a:bodyPr/>
          <a:lstStyle/>
          <a:p>
            <a:pPr/>
            <a:r>
              <a:t>Message</a:t>
            </a:r>
          </a:p>
          <a:p>
            <a:pPr lvl="1" marL="828842" indent="-320842">
              <a:buChar char="✤"/>
            </a:pPr>
            <a:r>
              <a:t>Le message représente les informations échangées par deux applications via le MOM. Il est constitué de trois parties distinctes :</a:t>
            </a:r>
          </a:p>
          <a:p>
            <a:pPr lvl="2" marL="1310105" indent="-294105">
              <a:buChar char="✤"/>
            </a:pPr>
            <a:r>
              <a:t>Les données elles mêmes, ou charge utile (</a:t>
            </a:r>
            <a:r>
              <a:rPr i="1"/>
              <a:t>payload</a:t>
            </a:r>
            <a:r>
              <a:t>)</a:t>
            </a:r>
          </a:p>
          <a:p>
            <a:pPr lvl="2" marL="1310105" indent="-294105">
              <a:buChar char="✤"/>
            </a:pPr>
            <a:r>
              <a:t>L'entête du message, qui comporte ses caractéristiques techniques (son identifiant, date de dépôt, date d'expiration...)</a:t>
            </a:r>
          </a:p>
          <a:p>
            <a:pPr lvl="2" marL="1310105" indent="-294105">
              <a:buChar char="✤"/>
            </a:pPr>
            <a:r>
              <a:t>Ses propriétés, les caractéristiques fonctionnelles du message, qui sont différentes pour chaque application émettrice. Les propriétés forment un ensemble de (clés, valeurs).</a:t>
            </a:r>
          </a:p>
          <a:p>
            <a:pPr/>
            <a:r>
              <a:t>Fonctionnalités offertes par les MOM</a:t>
            </a:r>
          </a:p>
          <a:p>
            <a:pPr lvl="1" marL="828842" indent="-320842">
              <a:buChar char="✤"/>
            </a:pPr>
            <a:r>
              <a:t>Les Middleware Orientés Message, offrent des services de base :</a:t>
            </a:r>
          </a:p>
          <a:p>
            <a:pPr lvl="2" marL="1310105" indent="-294105">
              <a:buChar char="✤"/>
            </a:pPr>
            <a:r>
              <a:rPr b="1"/>
              <a:t>Acheminement</a:t>
            </a:r>
            <a:r>
              <a:t> (envoi, réception)</a:t>
            </a:r>
          </a:p>
          <a:p>
            <a:pPr lvl="2" marL="1310105" indent="-294105">
              <a:buChar char="✤"/>
            </a:pPr>
            <a:r>
              <a:rPr b="1"/>
              <a:t>Stockage</a:t>
            </a:r>
            <a:r>
              <a:t> (soit en mode </a:t>
            </a:r>
            <a:r>
              <a:rPr b="1"/>
              <a:t>persistant</a:t>
            </a:r>
            <a:r>
              <a:t> si les messages sont stockés sur disque, soit en mode </a:t>
            </a:r>
            <a:r>
              <a:rPr b="1"/>
              <a:t>non persistant</a:t>
            </a:r>
            <a:r>
              <a:t> s'ils résident en mémoire vive)</a:t>
            </a:r>
          </a:p>
          <a:p>
            <a:pPr lvl="2" marL="1310105" indent="-294105">
              <a:buChar char="✤"/>
            </a:pPr>
            <a:r>
              <a:rPr b="1"/>
              <a:t>Recherche</a:t>
            </a:r>
            <a:r>
              <a:t> des messages</a:t>
            </a:r>
          </a:p>
        </p:txBody>
      </p:sp>
      <p:sp>
        <p:nvSpPr>
          <p:cNvPr id="1392" name="4.9 - MOM : Message-Oriented Middleware"/>
          <p:cNvSpPr txBox="1"/>
          <p:nvPr>
            <p:ph type="body" idx="21"/>
          </p:nvPr>
        </p:nvSpPr>
        <p:spPr>
          <a:prstGeom prst="rect">
            <a:avLst/>
          </a:prstGeom>
        </p:spPr>
        <p:txBody>
          <a:bodyPr/>
          <a:lstStyle/>
          <a:p>
            <a:pPr/>
            <a:r>
              <a:t>4.9 - MOM : Message-Oriented Middleware</a:t>
            </a:r>
          </a:p>
        </p:txBody>
      </p:sp>
      <p:sp>
        <p:nvSpPr>
          <p:cNvPr id="1393"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5"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396" name="Fonctionnalités offertes par les MOM, (suite…)…"/>
          <p:cNvSpPr txBox="1"/>
          <p:nvPr>
            <p:ph type="body" idx="1"/>
          </p:nvPr>
        </p:nvSpPr>
        <p:spPr>
          <a:xfrm>
            <a:off x="355600" y="1581150"/>
            <a:ext cx="12293600" cy="7445326"/>
          </a:xfrm>
          <a:prstGeom prst="rect">
            <a:avLst/>
          </a:prstGeom>
        </p:spPr>
        <p:txBody>
          <a:bodyPr/>
          <a:lstStyle/>
          <a:p>
            <a:pPr/>
            <a:r>
              <a:t>Fonctionnalités offertes par les MOM, </a:t>
            </a:r>
            <a:r>
              <a:rPr b="0"/>
              <a:t>(suite…)</a:t>
            </a:r>
          </a:p>
          <a:p>
            <a:pPr lvl="1" marL="828842" indent="-320842">
              <a:buChar char="✤"/>
            </a:pPr>
            <a:r>
              <a:t>Ils offrent en général des services évolués comme :</a:t>
            </a:r>
          </a:p>
          <a:p>
            <a:pPr lvl="2" marL="1310105" indent="-294105">
              <a:buChar char="✤"/>
            </a:pPr>
            <a:r>
              <a:t>Gestion de priorités</a:t>
            </a:r>
          </a:p>
          <a:p>
            <a:pPr lvl="2" marL="1310105" indent="-294105">
              <a:buChar char="✤"/>
            </a:pPr>
            <a:r>
              <a:t>Compression des données utiles du message</a:t>
            </a:r>
          </a:p>
          <a:p>
            <a:pPr lvl="2" marL="1310105" indent="-294105">
              <a:buChar char="✤"/>
            </a:pPr>
            <a:r>
              <a:t>Gestion des expirations ou des dates de disponibilités de message</a:t>
            </a:r>
          </a:p>
          <a:p>
            <a:pPr lvl="2" marL="1310105" indent="-294105">
              <a:buChar char="✤"/>
            </a:pPr>
            <a:r>
              <a:t>Routage des messages d'un nœud à l'autre (un peu à la manière des serveurs de mails)</a:t>
            </a:r>
          </a:p>
          <a:p>
            <a:pPr lvl="2" marL="1310105" indent="-294105">
              <a:buChar char="✤"/>
            </a:pPr>
            <a:r>
              <a:t>Triggering : lancement d'applications lorsque des messages sont disponibles pour elle</a:t>
            </a:r>
          </a:p>
          <a:p>
            <a:pPr lvl="2" marL="1310105" indent="-294105">
              <a:buChar char="✤"/>
            </a:pPr>
            <a:r>
              <a:t>Gestion d'alertes (présence de messages dans une file donnée)</a:t>
            </a:r>
          </a:p>
          <a:p>
            <a:pPr lvl="2" marL="1310105" indent="-294105">
              <a:buChar char="✤"/>
            </a:pPr>
            <a:r>
              <a:t>Gestion de quotas.</a:t>
            </a:r>
          </a:p>
          <a:p>
            <a:pPr lvl="1" marL="828842" indent="-320842">
              <a:buChar char="✤"/>
            </a:pPr>
            <a:r>
              <a:t>La plupart des MOM actuels implémentent l'interface JMS, </a:t>
            </a:r>
            <a:r>
              <a:rPr i="1"/>
              <a:t>Java Message Service</a:t>
            </a:r>
            <a:r>
              <a:t>, standard pour la communication en mode message en Java.</a:t>
            </a:r>
          </a:p>
          <a:p>
            <a:pPr lvl="1" marL="828842" indent="-320842">
              <a:buChar char="✤"/>
            </a:pPr>
            <a:r>
              <a:rPr i="1"/>
              <a:t>Advanced Message Queuing Protocol</a:t>
            </a:r>
            <a:r>
              <a:t> (AMQP) est est un protocole ouvert et un standard pour les échanges entre serveurs de messages. </a:t>
            </a:r>
          </a:p>
          <a:p>
            <a:pPr lvl="1" marL="828842" indent="-320842">
              <a:buChar char="✤"/>
            </a:pPr>
            <a:r>
              <a:rPr u="sng">
                <a:solidFill>
                  <a:schemeClr val="accent5">
                    <a:satOff val="8112"/>
                    <a:lumOff val="-14630"/>
                  </a:schemeClr>
                </a:solidFill>
                <a:hlinkClick r:id="rId2" invalidUrl="" action="" tgtFrame="" tooltip="" history="1" highlightClick="0" endSnd="0"/>
              </a:rPr>
              <a:t>Apache Qpid</a:t>
            </a:r>
            <a:r>
              <a:t> propose des outils et API de messagerie qui parlent AMQP, pour beaucoup de langages et de plates-formes.</a:t>
            </a:r>
          </a:p>
        </p:txBody>
      </p:sp>
      <p:sp>
        <p:nvSpPr>
          <p:cNvPr id="1397" name="4.9 - MOM : Message-Oriented Middleware"/>
          <p:cNvSpPr txBox="1"/>
          <p:nvPr>
            <p:ph type="body" idx="21"/>
          </p:nvPr>
        </p:nvSpPr>
        <p:spPr>
          <a:prstGeom prst="rect">
            <a:avLst/>
          </a:prstGeom>
        </p:spPr>
        <p:txBody>
          <a:bodyPr/>
          <a:lstStyle/>
          <a:p>
            <a:pPr/>
            <a:r>
              <a:t>4.9 - MOM : Message-Oriented Middleware</a:t>
            </a:r>
          </a:p>
        </p:txBody>
      </p:sp>
      <p:sp>
        <p:nvSpPr>
          <p:cNvPr id="1398"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0"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401" name="Quelques MOM commerciaux :…"/>
          <p:cNvSpPr txBox="1"/>
          <p:nvPr>
            <p:ph type="body" idx="1"/>
          </p:nvPr>
        </p:nvSpPr>
        <p:spPr>
          <a:xfrm>
            <a:off x="355600" y="1581150"/>
            <a:ext cx="12293600" cy="7445326"/>
          </a:xfrm>
          <a:prstGeom prst="rect">
            <a:avLst/>
          </a:prstGeom>
        </p:spPr>
        <p:txBody>
          <a:bodyPr/>
          <a:lstStyle/>
          <a:p>
            <a:pPr/>
            <a:r>
              <a:t>Quelques MOM commerciaux :</a:t>
            </a:r>
          </a:p>
          <a:p>
            <a:pPr lvl="1" marL="828842" indent="-320842">
              <a:buChar char="✤"/>
            </a:pPr>
            <a:r>
              <a:rPr u="sng">
                <a:solidFill>
                  <a:schemeClr val="accent5">
                    <a:satOff val="8112"/>
                    <a:lumOff val="-14630"/>
                  </a:schemeClr>
                </a:solidFill>
                <a:hlinkClick r:id="rId3" invalidUrl="" action="" tgtFrame="" tooltip="" history="1" highlightClick="0" endSnd="0"/>
              </a:rPr>
              <a:t>IBM WebSphere MQ</a:t>
            </a:r>
            <a:r>
              <a:t> d’IBM</a:t>
            </a:r>
          </a:p>
          <a:p>
            <a:pPr lvl="1" marL="828842" indent="-320842">
              <a:buChar char="✤"/>
            </a:pPr>
            <a:r>
              <a:rPr u="sng">
                <a:solidFill>
                  <a:schemeClr val="accent5">
                    <a:satOff val="8112"/>
                    <a:lumOff val="-14630"/>
                  </a:schemeClr>
                </a:solidFill>
                <a:hlinkClick r:id="rId4" invalidUrl="" action="" tgtFrame="" tooltip="" history="1" highlightClick="0" endSnd="0"/>
              </a:rPr>
              <a:t>Message Queuing</a:t>
            </a:r>
            <a:r>
              <a:t> (MSMQ) de Microsoft</a:t>
            </a:r>
            <a:br/>
          </a:p>
          <a:p>
            <a:pPr/>
            <a:r>
              <a:t>Quelques MOM open-source :</a:t>
            </a:r>
          </a:p>
          <a:p>
            <a:pPr lvl="1" marL="828842" indent="-320842">
              <a:buChar char="✤"/>
            </a:pPr>
            <a:r>
              <a:rPr u="sng">
                <a:solidFill>
                  <a:schemeClr val="accent5">
                    <a:satOff val="8112"/>
                    <a:lumOff val="-14630"/>
                  </a:schemeClr>
                </a:solidFill>
                <a:hlinkClick r:id="rId5" invalidUrl="" action="" tgtFrame="" tooltip="" history="1" highlightClick="0" endSnd="0"/>
              </a:rPr>
              <a:t>RabbitMQ</a:t>
            </a:r>
            <a:r>
              <a:t> de Pivotal, avec le protocole AMQP</a:t>
            </a:r>
          </a:p>
          <a:p>
            <a:pPr lvl="1" marL="828842" indent="-320842">
              <a:buChar char="✤"/>
            </a:pPr>
            <a:r>
              <a:rPr u="sng">
                <a:solidFill>
                  <a:schemeClr val="accent5">
                    <a:satOff val="8112"/>
                    <a:lumOff val="-14630"/>
                  </a:schemeClr>
                </a:solidFill>
                <a:hlinkClick r:id="rId6" invalidUrl="" action="" tgtFrame="" tooltip="" history="1" highlightClick="0" endSnd="0"/>
              </a:rPr>
              <a:t>ActiveMQ</a:t>
            </a:r>
            <a:r>
              <a:t> du projet Geronimo d’Apache, très utilisé, surtout dans des environnements Java/JMS </a:t>
            </a:r>
            <a:endParaRPr u="sng">
              <a:solidFill>
                <a:schemeClr val="accent5">
                  <a:satOff val="8112"/>
                  <a:lumOff val="-14630"/>
                </a:schemeClr>
              </a:solidFill>
            </a:endParaRPr>
          </a:p>
          <a:p>
            <a:pPr lvl="1" marL="828842" indent="-320842">
              <a:buChar char="✤"/>
            </a:pPr>
            <a:r>
              <a:rPr u="sng">
                <a:solidFill>
                  <a:schemeClr val="accent5">
                    <a:satOff val="8112"/>
                    <a:lumOff val="-14630"/>
                  </a:schemeClr>
                </a:solidFill>
                <a:hlinkClick r:id="rId7" invalidUrl="" action="" tgtFrame="" tooltip="" history="1" highlightClick="0" endSnd="0"/>
              </a:rPr>
              <a:t>Zeromq</a:t>
            </a:r>
            <a:r>
              <a:t> ou ØMQ. Une bibliothèque de messagerie asynchrone haute performance qui peut fonctionner sans message broker. </a:t>
            </a:r>
          </a:p>
        </p:txBody>
      </p:sp>
      <p:sp>
        <p:nvSpPr>
          <p:cNvPr id="1402" name="4.9 - MOM : Message-Oriented Middleware"/>
          <p:cNvSpPr txBox="1"/>
          <p:nvPr>
            <p:ph type="body" idx="21"/>
          </p:nvPr>
        </p:nvSpPr>
        <p:spPr>
          <a:prstGeom prst="rect">
            <a:avLst/>
          </a:prstGeom>
        </p:spPr>
        <p:txBody>
          <a:bodyPr/>
          <a:lstStyle/>
          <a:p>
            <a:pPr/>
            <a:r>
              <a:t>4.9 - MOM : Message-Oriented Middleware</a:t>
            </a:r>
          </a:p>
        </p:txBody>
      </p:sp>
      <p:sp>
        <p:nvSpPr>
          <p:cNvPr id="1403"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47" name="Enregistrement de ressources…"/>
          <p:cNvSpPr txBox="1"/>
          <p:nvPr>
            <p:ph type="body" idx="1"/>
          </p:nvPr>
        </p:nvSpPr>
        <p:spPr>
          <a:prstGeom prst="rect">
            <a:avLst/>
          </a:prstGeom>
        </p:spPr>
        <p:txBody>
          <a:bodyPr/>
          <a:lstStyle/>
          <a:p>
            <a:pPr/>
            <a:r>
              <a:t>Enregistrement de ressources</a:t>
            </a:r>
          </a:p>
          <a:p>
            <a:pPr lvl="1">
              <a:lnSpc>
                <a:spcPct val="70000"/>
              </a:lnSpc>
            </a:pPr>
            <a:r>
              <a:t>Exemple :</a:t>
            </a:r>
            <a:br/>
          </a:p>
          <a:p>
            <a:pPr lvl="2" marL="0" indent="457200">
              <a:lnSpc>
                <a:spcPct val="70000"/>
              </a:lnSpc>
              <a:spcBef>
                <a:spcPts val="500"/>
              </a:spcBef>
              <a:buClrTx/>
              <a:buSzTx/>
              <a:buFontTx/>
              <a:buNone/>
              <a:tabLst>
                <a:tab pos="5295900" algn="r"/>
                <a:tab pos="6438900" algn="r"/>
                <a:tab pos="7594600" algn="r"/>
                <a:tab pos="11785600" algn="r"/>
              </a:tabLst>
              <a:defRPr i="1" sz="1600">
                <a:latin typeface="Menlo Regular"/>
                <a:ea typeface="Menlo Regular"/>
                <a:cs typeface="Menlo Regular"/>
                <a:sym typeface="Menlo Regular"/>
              </a:defRPr>
            </a:pPr>
            <a:r>
              <a:t>Nom de domaine	Durée de vie	Classe	Type	Valeur</a:t>
            </a:r>
          </a:p>
          <a:p>
            <a:pPr lvl="2" marL="0" indent="457200">
              <a:lnSpc>
                <a:spcPct val="70000"/>
              </a:lnSpc>
              <a:spcBef>
                <a:spcPts val="0"/>
              </a:spcBef>
              <a:buClrTx/>
              <a:buSzTx/>
              <a:buFontTx/>
              <a:buNone/>
              <a:tabLst>
                <a:tab pos="5295900" algn="r"/>
                <a:tab pos="6438900" algn="r"/>
                <a:tab pos="7594600" algn="r"/>
                <a:tab pos="11785600" algn="r"/>
              </a:tabLst>
              <a:defRPr sz="1600"/>
            </a:pPr>
          </a:p>
          <a:p>
            <a:pPr lvl="2" marL="0" indent="457200">
              <a:lnSpc>
                <a:spcPct val="120000"/>
              </a:lnSpc>
              <a:spcBef>
                <a:spcPts val="0"/>
              </a:spcBef>
              <a:buClrTx/>
              <a:buSzTx/>
              <a:buFontTx/>
              <a:buNone/>
              <a:tabLst>
                <a:tab pos="5295900" algn="r"/>
                <a:tab pos="6438900" algn="r"/>
                <a:tab pos="7594600" algn="r"/>
                <a:tab pos="11785600" algn="r"/>
              </a:tabLst>
              <a:defRPr sz="2000">
                <a:solidFill>
                  <a:srgbClr val="FFFFFF"/>
                </a:solidFill>
              </a:defRPr>
            </a:pPr>
            <a:r>
              <a:rPr>
                <a:solidFill>
                  <a:schemeClr val="accent5">
                    <a:satOff val="8112"/>
                    <a:lumOff val="-14630"/>
                  </a:schemeClr>
                </a:solidFill>
                <a:latin typeface="Menlo Regular"/>
                <a:ea typeface="Menlo Regular"/>
                <a:cs typeface="Menlo Regular"/>
                <a:sym typeface="Menlo Regular"/>
              </a:rPr>
              <a:t>fr.wikipedia.org.	575	IN	CNAME	text.wikimedia.org.</a:t>
            </a:r>
            <a:endParaRPr>
              <a:solidFill>
                <a:schemeClr val="accent5">
                  <a:satOff val="8112"/>
                  <a:lumOff val="-14630"/>
                </a:schemeClr>
              </a:solidFill>
              <a:latin typeface="Menlo Regular"/>
              <a:ea typeface="Menlo Regular"/>
              <a:cs typeface="Menlo Regular"/>
              <a:sym typeface="Menlo Regular"/>
            </a:endParaRPr>
          </a:p>
          <a:p>
            <a:pPr lvl="2" marL="0" indent="457200">
              <a:lnSpc>
                <a:spcPct val="120000"/>
              </a:lnSpc>
              <a:spcBef>
                <a:spcPts val="0"/>
              </a:spcBef>
              <a:buClrTx/>
              <a:buSzTx/>
              <a:buFontTx/>
              <a:buNone/>
              <a:tabLst>
                <a:tab pos="5295900" algn="r"/>
                <a:tab pos="6438900" algn="r"/>
                <a:tab pos="7594600" algn="r"/>
                <a:tab pos="11785600" algn="r"/>
              </a:tabLst>
              <a:defRPr sz="2000">
                <a:solidFill>
                  <a:srgbClr val="FFFFFF"/>
                </a:solidFill>
              </a:defRPr>
            </a:pPr>
            <a:r>
              <a:rPr>
                <a:solidFill>
                  <a:schemeClr val="accent5">
                    <a:satOff val="8112"/>
                    <a:lumOff val="-14630"/>
                  </a:schemeClr>
                </a:solidFill>
                <a:latin typeface="Menlo Regular"/>
                <a:ea typeface="Menlo Regular"/>
                <a:cs typeface="Menlo Regular"/>
                <a:sym typeface="Menlo Regular"/>
              </a:rPr>
              <a:t>text.wikimedia.org.	1522	IN	CNAME	text.esams.wikimedia.org.</a:t>
            </a:r>
            <a:endParaRPr>
              <a:solidFill>
                <a:schemeClr val="accent5">
                  <a:satOff val="8112"/>
                  <a:lumOff val="-14630"/>
                </a:schemeClr>
              </a:solidFill>
              <a:latin typeface="Menlo Regular"/>
              <a:ea typeface="Menlo Regular"/>
              <a:cs typeface="Menlo Regular"/>
              <a:sym typeface="Menlo Regular"/>
            </a:endParaRPr>
          </a:p>
          <a:p>
            <a:pPr lvl="2" marL="0" indent="457200">
              <a:lnSpc>
                <a:spcPct val="120000"/>
              </a:lnSpc>
              <a:spcBef>
                <a:spcPts val="0"/>
              </a:spcBef>
              <a:buClrTx/>
              <a:buSzTx/>
              <a:buFontTx/>
              <a:buNone/>
              <a:tabLst>
                <a:tab pos="5295900" algn="r"/>
                <a:tab pos="6438900" algn="r"/>
                <a:tab pos="7594600" algn="r"/>
                <a:tab pos="11785600" algn="r"/>
              </a:tabLst>
              <a:defRPr sz="2000">
                <a:solidFill>
                  <a:srgbClr val="FFFFFF"/>
                </a:solidFill>
              </a:defRPr>
            </a:pPr>
            <a:r>
              <a:rPr>
                <a:solidFill>
                  <a:schemeClr val="accent5">
                    <a:satOff val="8112"/>
                    <a:lumOff val="-14630"/>
                  </a:schemeClr>
                </a:solidFill>
                <a:latin typeface="Menlo Regular"/>
                <a:ea typeface="Menlo Regular"/>
                <a:cs typeface="Menlo Regular"/>
                <a:sym typeface="Menlo Regular"/>
              </a:rPr>
              <a:t>text.esams.wikimedia.org.	2193	IN	A	91.198.174.232 </a:t>
            </a:r>
          </a:p>
        </p:txBody>
      </p:sp>
      <p:sp>
        <p:nvSpPr>
          <p:cNvPr id="248" name="2.1 - DNS - Domain Name System Enregistrement de ressources"/>
          <p:cNvSpPr txBox="1"/>
          <p:nvPr>
            <p:ph type="body" idx="21"/>
          </p:nvPr>
        </p:nvSpPr>
        <p:spPr>
          <a:prstGeom prst="rect">
            <a:avLst/>
          </a:prstGeom>
        </p:spPr>
        <p:txBody>
          <a:bodyPr/>
          <a:lstStyle>
            <a:lvl1pPr>
              <a:tabLst>
                <a:tab pos="12039600" algn="r"/>
              </a:tabLst>
            </a:lvl1pPr>
          </a:lstStyle>
          <a:p>
            <a:pPr/>
            <a:r>
              <a:t>2.1 - DNS - Domain Name System	Enregistrement de ressources             </a:t>
            </a:r>
          </a:p>
        </p:txBody>
      </p:sp>
      <p:sp>
        <p:nvSpPr>
          <p:cNvPr id="249"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0"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lstStyle>
          <a:p>
            <a:pPr/>
            <a:r>
              <a:t>Annexe </a:t>
            </a:r>
          </a:p>
        </p:txBody>
      </p:sp>
    </p:spTree>
  </p:cSld>
  <p:clrMapOvr>
    <a:masterClrMapping/>
  </p:clrMapOvr>
  <p:transition xmlns:p14="http://schemas.microsoft.com/office/powerpoint/2010/main" spd="med" advClick="1"/>
</p:sld>
</file>

<file path=ppt/slides/slide1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7"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408" name="Middleware de publication/abonnement (Publish / Subscribe)…"/>
          <p:cNvSpPr txBox="1"/>
          <p:nvPr>
            <p:ph type="body" idx="1"/>
          </p:nvPr>
        </p:nvSpPr>
        <p:spPr>
          <a:xfrm>
            <a:off x="355600" y="1581150"/>
            <a:ext cx="12293600" cy="7445326"/>
          </a:xfrm>
          <a:prstGeom prst="rect">
            <a:avLst/>
          </a:prstGeom>
        </p:spPr>
        <p:txBody>
          <a:bodyPr/>
          <a:lstStyle/>
          <a:p>
            <a:pPr marL="492759" indent="-492759" defTabSz="566674">
              <a:spcBef>
                <a:spcPts val="1100"/>
              </a:spcBef>
              <a:defRPr sz="2716"/>
            </a:pPr>
            <a:r>
              <a:t>Middleware de publication/abonnement (</a:t>
            </a:r>
            <a:r>
              <a:rPr i="1"/>
              <a:t>Publish / Subscribe)</a:t>
            </a:r>
          </a:p>
          <a:p>
            <a:pPr lvl="1" marL="803976" indent="-311216" defTabSz="566674">
              <a:spcBef>
                <a:spcPts val="700"/>
              </a:spcBef>
              <a:buChar char="✤"/>
              <a:defRPr sz="2328"/>
            </a:pPr>
            <a:r>
              <a:t>C'est un concept proche du </a:t>
            </a:r>
            <a:br/>
            <a:r>
              <a:t>MOM</a:t>
            </a:r>
          </a:p>
          <a:p>
            <a:pPr lvl="1" marL="803976" indent="-311216" defTabSz="566674">
              <a:spcBef>
                <a:spcPts val="700"/>
              </a:spcBef>
              <a:buChar char="✤"/>
              <a:defRPr sz="2328"/>
            </a:pPr>
            <a:r>
              <a:t>On parle de technologie de </a:t>
            </a:r>
            <a:br/>
            <a:r>
              <a:t>« </a:t>
            </a:r>
            <a:r>
              <a:rPr i="1"/>
              <a:t>push</a:t>
            </a:r>
            <a:r>
              <a:t> ». (Le serveur ‘pousse’ </a:t>
            </a:r>
            <a:br/>
            <a:r>
              <a:t>les publications).</a:t>
            </a:r>
          </a:p>
          <a:p>
            <a:pPr marL="492759" indent="-492759" defTabSz="566674">
              <a:spcBef>
                <a:spcPts val="1100"/>
              </a:spcBef>
              <a:defRPr sz="2716"/>
            </a:pPr>
            <a:r>
              <a:t>Fonctionnement :</a:t>
            </a:r>
          </a:p>
          <a:p>
            <a:pPr lvl="1" marL="803976" indent="-311216" defTabSz="566674">
              <a:spcBef>
                <a:spcPts val="700"/>
              </a:spcBef>
              <a:buChar char="✤"/>
              <a:defRPr sz="2328"/>
            </a:pPr>
            <a:r>
              <a:t>Un producteur réalise une </a:t>
            </a:r>
            <a:br/>
            <a:r>
              <a:t>publication, enregistrée </a:t>
            </a:r>
            <a:br/>
            <a:r>
              <a:t>par un courtier d'évènement </a:t>
            </a:r>
            <a:br/>
            <a:r>
              <a:t>(</a:t>
            </a:r>
            <a:r>
              <a:rPr i="1"/>
              <a:t>Event broker</a:t>
            </a:r>
            <a:r>
              <a:t>).</a:t>
            </a:r>
          </a:p>
          <a:p>
            <a:pPr lvl="1" marL="803976" indent="-311216" defTabSz="566674">
              <a:spcBef>
                <a:spcPts val="700"/>
              </a:spcBef>
              <a:buChar char="✤"/>
              <a:defRPr sz="2328"/>
            </a:pPr>
            <a:r>
              <a:t>Un consommateur s'abonne à </a:t>
            </a:r>
            <a:br/>
            <a:r>
              <a:t>une catégorie d'évènement </a:t>
            </a:r>
            <a:br/>
            <a:r>
              <a:t>(un </a:t>
            </a:r>
            <a:r>
              <a:rPr i="1"/>
              <a:t>topic</a:t>
            </a:r>
            <a:r>
              <a:t>).</a:t>
            </a:r>
          </a:p>
          <a:p>
            <a:pPr lvl="1" marL="803976" indent="-311216" defTabSz="566674">
              <a:spcBef>
                <a:spcPts val="700"/>
              </a:spcBef>
              <a:buChar char="✤"/>
              <a:defRPr sz="2328"/>
            </a:pPr>
            <a:r>
              <a:t>Le middleware gère la distribution des évènements entre producteurs et consommateurs.</a:t>
            </a:r>
          </a:p>
          <a:p>
            <a:pPr lvl="1" marL="803976" indent="-311216" defTabSz="566674">
              <a:spcBef>
                <a:spcPts val="700"/>
              </a:spcBef>
              <a:buChar char="✤"/>
              <a:defRPr sz="2328"/>
            </a:pPr>
            <a:r>
              <a:t>Les messages envoyés à un </a:t>
            </a:r>
            <a:r>
              <a:rPr i="1"/>
              <a:t>topic</a:t>
            </a:r>
            <a:r>
              <a:t> restent dans la file d'attente jusqu'à ce que toutes les applications abonnées aient lu le message.</a:t>
            </a:r>
          </a:p>
        </p:txBody>
      </p:sp>
      <p:sp>
        <p:nvSpPr>
          <p:cNvPr id="1409" name="4.9 - MOM : Message-Oriented Middleware"/>
          <p:cNvSpPr txBox="1"/>
          <p:nvPr>
            <p:ph type="body" idx="21"/>
          </p:nvPr>
        </p:nvSpPr>
        <p:spPr>
          <a:prstGeom prst="rect">
            <a:avLst/>
          </a:prstGeom>
        </p:spPr>
        <p:txBody>
          <a:bodyPr/>
          <a:lstStyle/>
          <a:p>
            <a:pPr/>
            <a:r>
              <a:t>4.9 - MOM : Message-Oriented Middleware</a:t>
            </a:r>
          </a:p>
        </p:txBody>
      </p:sp>
      <p:sp>
        <p:nvSpPr>
          <p:cNvPr id="1410"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449" name="Grouper"/>
          <p:cNvGrpSpPr/>
          <p:nvPr/>
        </p:nvGrpSpPr>
        <p:grpSpPr>
          <a:xfrm>
            <a:off x="5762538" y="2201543"/>
            <a:ext cx="7119234" cy="4686168"/>
            <a:chOff x="0" y="-50800"/>
            <a:chExt cx="7119232" cy="4686167"/>
          </a:xfrm>
        </p:grpSpPr>
        <p:grpSp>
          <p:nvGrpSpPr>
            <p:cNvPr id="1413" name="Rectangle aux angles arrondis"/>
            <p:cNvGrpSpPr/>
            <p:nvPr/>
          </p:nvGrpSpPr>
          <p:grpSpPr>
            <a:xfrm>
              <a:off x="8739" y="-50800"/>
              <a:ext cx="7110494" cy="4686168"/>
              <a:chOff x="0" y="0"/>
              <a:chExt cx="7110493" cy="4686167"/>
            </a:xfrm>
          </p:grpSpPr>
          <p:sp>
            <p:nvSpPr>
              <p:cNvPr id="1412" name="Rectangle aux angles arrondis"/>
              <p:cNvSpPr/>
              <p:nvPr/>
            </p:nvSpPr>
            <p:spPr>
              <a:xfrm>
                <a:off x="50800" y="50800"/>
                <a:ext cx="7008894" cy="4584568"/>
              </a:xfrm>
              <a:prstGeom prst="roundRect">
                <a:avLst>
                  <a:gd name="adj" fmla="val 2857"/>
                </a:avLst>
              </a:prstGeom>
              <a:solidFill>
                <a:srgbClr val="F5F5F5"/>
              </a:solidFill>
              <a:ln>
                <a:noFill/>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pic>
            <p:nvPicPr>
              <p:cNvPr id="1411" name="Rectangle aux angles arrondis Rectangle aux angles arrondis" descr="Rectangle aux angles arrondis Rectangle aux angles arrondis"/>
              <p:cNvPicPr>
                <a:picLocks noChangeAspect="0"/>
              </p:cNvPicPr>
              <p:nvPr/>
            </p:nvPicPr>
            <p:blipFill>
              <a:blip r:embed="rId2">
                <a:extLst/>
              </a:blip>
              <a:stretch>
                <a:fillRect/>
              </a:stretch>
            </p:blipFill>
            <p:spPr>
              <a:xfrm>
                <a:off x="0" y="0"/>
                <a:ext cx="7110494" cy="4686168"/>
              </a:xfrm>
              <a:prstGeom prst="rect">
                <a:avLst/>
              </a:prstGeom>
              <a:effectLst/>
            </p:spPr>
          </p:pic>
        </p:grpSp>
        <p:grpSp>
          <p:nvGrpSpPr>
            <p:cNvPr id="1416" name="Grouper"/>
            <p:cNvGrpSpPr/>
            <p:nvPr/>
          </p:nvGrpSpPr>
          <p:grpSpPr>
            <a:xfrm>
              <a:off x="5557051" y="495893"/>
              <a:ext cx="893098" cy="674786"/>
              <a:chOff x="0" y="0"/>
              <a:chExt cx="893097" cy="674784"/>
            </a:xfrm>
          </p:grpSpPr>
          <p:sp>
            <p:nvSpPr>
              <p:cNvPr id="1414" name="Rectangle aux angles arrondis"/>
              <p:cNvSpPr/>
              <p:nvPr/>
            </p:nvSpPr>
            <p:spPr>
              <a:xfrm>
                <a:off x="229202" y="0"/>
                <a:ext cx="663896" cy="375588"/>
              </a:xfrm>
              <a:prstGeom prst="roundRect">
                <a:avLst>
                  <a:gd name="adj" fmla="val 24836"/>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415" name="Figure"/>
              <p:cNvSpPr/>
              <p:nvPr/>
            </p:nvSpPr>
            <p:spPr>
              <a:xfrm>
                <a:off x="0" y="392139"/>
                <a:ext cx="885195" cy="2826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12700" cap="flat">
                <a:solidFill>
                  <a:srgbClr val="000000"/>
                </a:solidFill>
                <a:prstDash val="solid"/>
                <a:miter lim="400000"/>
              </a:ln>
              <a:effectLst/>
            </p:spPr>
            <p:txBody>
              <a:bodyPr wrap="square" lIns="0" tIns="0" rIns="0" bIns="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1417" name="Publication"/>
            <p:cNvSpPr txBox="1"/>
            <p:nvPr/>
          </p:nvSpPr>
          <p:spPr>
            <a:xfrm>
              <a:off x="1075686" y="987499"/>
              <a:ext cx="2025844" cy="357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sz="1300">
                  <a:solidFill>
                    <a:srgbClr val="000000"/>
                  </a:solidFill>
                  <a:latin typeface="Helvetica Neue"/>
                  <a:ea typeface="Helvetica Neue"/>
                  <a:cs typeface="Helvetica Neue"/>
                  <a:sym typeface="Helvetica Neue"/>
                </a:defRPr>
              </a:lvl1pPr>
            </a:lstStyle>
            <a:p>
              <a:pPr/>
              <a:r>
                <a:t>Publication</a:t>
              </a:r>
            </a:p>
          </p:txBody>
        </p:sp>
        <p:grpSp>
          <p:nvGrpSpPr>
            <p:cNvPr id="1421" name="Grouper"/>
            <p:cNvGrpSpPr/>
            <p:nvPr/>
          </p:nvGrpSpPr>
          <p:grpSpPr>
            <a:xfrm>
              <a:off x="357239" y="763158"/>
              <a:ext cx="456473" cy="1186603"/>
              <a:chOff x="0" y="0"/>
              <a:chExt cx="456472" cy="1186602"/>
            </a:xfrm>
          </p:grpSpPr>
          <p:sp>
            <p:nvSpPr>
              <p:cNvPr id="1418" name="Rectangle aux angles arrondis"/>
              <p:cNvSpPr/>
              <p:nvPr/>
            </p:nvSpPr>
            <p:spPr>
              <a:xfrm>
                <a:off x="0" y="0"/>
                <a:ext cx="456473" cy="1186603"/>
              </a:xfrm>
              <a:prstGeom prst="roundRect">
                <a:avLst>
                  <a:gd name="adj" fmla="val 21739"/>
                </a:avLst>
              </a:prstGeom>
              <a:solidFill>
                <a:srgbClr val="C39BBF"/>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419" name="Ligne"/>
              <p:cNvSpPr/>
              <p:nvPr/>
            </p:nvSpPr>
            <p:spPr>
              <a:xfrm flipV="1">
                <a:off x="70226" y="308207"/>
                <a:ext cx="315395"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420" name="Ovale"/>
              <p:cNvSpPr/>
              <p:nvPr/>
            </p:nvSpPr>
            <p:spPr>
              <a:xfrm>
                <a:off x="263349" y="970856"/>
                <a:ext cx="87784" cy="77053"/>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1425" name="Grouper"/>
            <p:cNvGrpSpPr/>
            <p:nvPr/>
          </p:nvGrpSpPr>
          <p:grpSpPr>
            <a:xfrm>
              <a:off x="2933329" y="1937977"/>
              <a:ext cx="535859" cy="416779"/>
              <a:chOff x="0" y="0"/>
              <a:chExt cx="535858" cy="416778"/>
            </a:xfrm>
          </p:grpSpPr>
          <p:sp>
            <p:nvSpPr>
              <p:cNvPr id="1422" name="Ovale"/>
              <p:cNvSpPr/>
              <p:nvPr/>
            </p:nvSpPr>
            <p:spPr>
              <a:xfrm>
                <a:off x="0" y="224018"/>
                <a:ext cx="535859" cy="192761"/>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423" name="Rectangle"/>
              <p:cNvSpPr/>
              <p:nvPr/>
            </p:nvSpPr>
            <p:spPr>
              <a:xfrm>
                <a:off x="0" y="104194"/>
                <a:ext cx="535859" cy="224020"/>
              </a:xfrm>
              <a:prstGeom prst="rect">
                <a:avLst/>
              </a:prstGeom>
              <a:solidFill>
                <a:srgbClr val="79AE3D"/>
              </a:solidFill>
              <a:ln w="12700" cap="flat">
                <a:noFill/>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424" name="Ovale"/>
              <p:cNvSpPr/>
              <p:nvPr/>
            </p:nvSpPr>
            <p:spPr>
              <a:xfrm>
                <a:off x="0" y="0"/>
                <a:ext cx="535859" cy="192761"/>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1426" name="Abonnées"/>
            <p:cNvSpPr txBox="1"/>
            <p:nvPr/>
          </p:nvSpPr>
          <p:spPr>
            <a:xfrm>
              <a:off x="5140272" y="27187"/>
              <a:ext cx="1944969" cy="3969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Abonnées</a:t>
              </a:r>
            </a:p>
          </p:txBody>
        </p:sp>
        <p:sp>
          <p:nvSpPr>
            <p:cNvPr id="1427" name="Ligne"/>
            <p:cNvSpPr/>
            <p:nvPr/>
          </p:nvSpPr>
          <p:spPr>
            <a:xfrm flipH="1" flipV="1">
              <a:off x="961450" y="1133632"/>
              <a:ext cx="1505376" cy="977623"/>
            </a:xfrm>
            <a:prstGeom prst="line">
              <a:avLst/>
            </a:prstGeom>
            <a:noFill/>
            <a:ln w="38100" cap="flat">
              <a:solidFill>
                <a:srgbClr val="AE2B1B"/>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428" name="Topic"/>
            <p:cNvSpPr txBox="1"/>
            <p:nvPr/>
          </p:nvSpPr>
          <p:spPr>
            <a:xfrm>
              <a:off x="2532427" y="2441133"/>
              <a:ext cx="1369417" cy="357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Topic</a:t>
              </a:r>
            </a:p>
          </p:txBody>
        </p:sp>
        <p:grpSp>
          <p:nvGrpSpPr>
            <p:cNvPr id="1431" name="Grouper"/>
            <p:cNvGrpSpPr/>
            <p:nvPr/>
          </p:nvGrpSpPr>
          <p:grpSpPr>
            <a:xfrm>
              <a:off x="5557051" y="1488495"/>
              <a:ext cx="893098" cy="674786"/>
              <a:chOff x="0" y="0"/>
              <a:chExt cx="893097" cy="674784"/>
            </a:xfrm>
          </p:grpSpPr>
          <p:sp>
            <p:nvSpPr>
              <p:cNvPr id="1429" name="Rectangle aux angles arrondis"/>
              <p:cNvSpPr/>
              <p:nvPr/>
            </p:nvSpPr>
            <p:spPr>
              <a:xfrm>
                <a:off x="229202" y="0"/>
                <a:ext cx="663896" cy="375588"/>
              </a:xfrm>
              <a:prstGeom prst="roundRect">
                <a:avLst>
                  <a:gd name="adj" fmla="val 24836"/>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430" name="Figure"/>
              <p:cNvSpPr/>
              <p:nvPr/>
            </p:nvSpPr>
            <p:spPr>
              <a:xfrm>
                <a:off x="0" y="392139"/>
                <a:ext cx="885195" cy="2826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12700" cap="flat">
                <a:solidFill>
                  <a:srgbClr val="000000"/>
                </a:solidFill>
                <a:prstDash val="solid"/>
                <a:miter lim="400000"/>
              </a:ln>
              <a:effectLst/>
            </p:spPr>
            <p:txBody>
              <a:bodyPr wrap="square" lIns="0" tIns="0" rIns="0" bIns="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1434" name="Grouper"/>
            <p:cNvGrpSpPr/>
            <p:nvPr/>
          </p:nvGrpSpPr>
          <p:grpSpPr>
            <a:xfrm>
              <a:off x="5557051" y="2599906"/>
              <a:ext cx="893098" cy="674786"/>
              <a:chOff x="0" y="0"/>
              <a:chExt cx="893097" cy="674784"/>
            </a:xfrm>
          </p:grpSpPr>
          <p:sp>
            <p:nvSpPr>
              <p:cNvPr id="1432" name="Rectangle aux angles arrondis"/>
              <p:cNvSpPr/>
              <p:nvPr/>
            </p:nvSpPr>
            <p:spPr>
              <a:xfrm>
                <a:off x="229202" y="0"/>
                <a:ext cx="663896" cy="375588"/>
              </a:xfrm>
              <a:prstGeom prst="roundRect">
                <a:avLst>
                  <a:gd name="adj" fmla="val 24836"/>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433" name="Figure"/>
              <p:cNvSpPr/>
              <p:nvPr/>
            </p:nvSpPr>
            <p:spPr>
              <a:xfrm>
                <a:off x="0" y="392139"/>
                <a:ext cx="885195" cy="2826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12700" cap="flat">
                <a:solidFill>
                  <a:srgbClr val="000000"/>
                </a:solidFill>
                <a:prstDash val="solid"/>
                <a:miter lim="400000"/>
              </a:ln>
              <a:effectLst/>
            </p:spPr>
            <p:txBody>
              <a:bodyPr wrap="square" lIns="0" tIns="0" rIns="0" bIns="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1437" name="Grouper"/>
            <p:cNvGrpSpPr/>
            <p:nvPr/>
          </p:nvGrpSpPr>
          <p:grpSpPr>
            <a:xfrm>
              <a:off x="5557051" y="3790703"/>
              <a:ext cx="893098" cy="674785"/>
              <a:chOff x="0" y="0"/>
              <a:chExt cx="893097" cy="674784"/>
            </a:xfrm>
          </p:grpSpPr>
          <p:sp>
            <p:nvSpPr>
              <p:cNvPr id="1435" name="Rectangle aux angles arrondis"/>
              <p:cNvSpPr/>
              <p:nvPr/>
            </p:nvSpPr>
            <p:spPr>
              <a:xfrm>
                <a:off x="229202" y="0"/>
                <a:ext cx="663896" cy="375588"/>
              </a:xfrm>
              <a:prstGeom prst="roundRect">
                <a:avLst>
                  <a:gd name="adj" fmla="val 24836"/>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436" name="Figure"/>
              <p:cNvSpPr/>
              <p:nvPr/>
            </p:nvSpPr>
            <p:spPr>
              <a:xfrm>
                <a:off x="0" y="392139"/>
                <a:ext cx="885195" cy="2826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12700" cap="flat">
                <a:solidFill>
                  <a:srgbClr val="000000"/>
                </a:solidFill>
                <a:prstDash val="solid"/>
                <a:miter lim="400000"/>
              </a:ln>
              <a:effectLst/>
            </p:spPr>
            <p:txBody>
              <a:bodyPr wrap="square" lIns="0" tIns="0" rIns="0" bIns="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1438" name="Ligne"/>
            <p:cNvSpPr/>
            <p:nvPr/>
          </p:nvSpPr>
          <p:spPr>
            <a:xfrm flipH="1">
              <a:off x="4171757" y="1885428"/>
              <a:ext cx="1282092" cy="297718"/>
            </a:xfrm>
            <a:prstGeom prst="line">
              <a:avLst/>
            </a:prstGeom>
            <a:noFill/>
            <a:ln w="38100" cap="flat">
              <a:solidFill>
                <a:srgbClr val="AE2B1B"/>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439" name="Ligne"/>
            <p:cNvSpPr/>
            <p:nvPr/>
          </p:nvSpPr>
          <p:spPr>
            <a:xfrm flipH="1">
              <a:off x="4151910" y="980422"/>
              <a:ext cx="1282093" cy="1024104"/>
            </a:xfrm>
            <a:prstGeom prst="line">
              <a:avLst/>
            </a:prstGeom>
            <a:noFill/>
            <a:ln w="38100" cap="flat">
              <a:solidFill>
                <a:srgbClr val="AE2B1B"/>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440" name="Ligne"/>
            <p:cNvSpPr/>
            <p:nvPr/>
          </p:nvSpPr>
          <p:spPr>
            <a:xfrm flipH="1" flipV="1">
              <a:off x="4179696" y="2385562"/>
              <a:ext cx="1294000" cy="523952"/>
            </a:xfrm>
            <a:prstGeom prst="line">
              <a:avLst/>
            </a:prstGeom>
            <a:noFill/>
            <a:ln w="38100" cap="flat">
              <a:solidFill>
                <a:srgbClr val="AE2B1B"/>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441" name="Ligne"/>
            <p:cNvSpPr/>
            <p:nvPr/>
          </p:nvSpPr>
          <p:spPr>
            <a:xfrm flipH="1" flipV="1">
              <a:off x="4147941" y="2584029"/>
              <a:ext cx="1286062" cy="1504374"/>
            </a:xfrm>
            <a:prstGeom prst="line">
              <a:avLst/>
            </a:prstGeom>
            <a:noFill/>
            <a:ln w="38100" cap="flat">
              <a:solidFill>
                <a:srgbClr val="AE2B1B"/>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442" name="Producteurs"/>
            <p:cNvSpPr txBox="1"/>
            <p:nvPr/>
          </p:nvSpPr>
          <p:spPr>
            <a:xfrm>
              <a:off x="0" y="2125"/>
              <a:ext cx="1863473" cy="3969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Producteurs</a:t>
              </a:r>
            </a:p>
          </p:txBody>
        </p:sp>
        <p:grpSp>
          <p:nvGrpSpPr>
            <p:cNvPr id="1446" name="Grouper"/>
            <p:cNvGrpSpPr/>
            <p:nvPr/>
          </p:nvGrpSpPr>
          <p:grpSpPr>
            <a:xfrm>
              <a:off x="351425" y="2832252"/>
              <a:ext cx="456473" cy="1186603"/>
              <a:chOff x="0" y="0"/>
              <a:chExt cx="456472" cy="1186602"/>
            </a:xfrm>
          </p:grpSpPr>
          <p:sp>
            <p:nvSpPr>
              <p:cNvPr id="1443" name="Rectangle aux angles arrondis"/>
              <p:cNvSpPr/>
              <p:nvPr/>
            </p:nvSpPr>
            <p:spPr>
              <a:xfrm>
                <a:off x="0" y="0"/>
                <a:ext cx="456473" cy="1186603"/>
              </a:xfrm>
              <a:prstGeom prst="roundRect">
                <a:avLst>
                  <a:gd name="adj" fmla="val 21739"/>
                </a:avLst>
              </a:prstGeom>
              <a:solidFill>
                <a:srgbClr val="C39BBF"/>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444" name="Ligne"/>
              <p:cNvSpPr/>
              <p:nvPr/>
            </p:nvSpPr>
            <p:spPr>
              <a:xfrm flipV="1">
                <a:off x="70226" y="308207"/>
                <a:ext cx="315395"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445" name="Ovale"/>
              <p:cNvSpPr/>
              <p:nvPr/>
            </p:nvSpPr>
            <p:spPr>
              <a:xfrm>
                <a:off x="263349" y="970856"/>
                <a:ext cx="87784" cy="77053"/>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1447" name="Ligne"/>
            <p:cNvSpPr/>
            <p:nvPr/>
          </p:nvSpPr>
          <p:spPr>
            <a:xfrm flipH="1">
              <a:off x="970556" y="2375997"/>
              <a:ext cx="1493660" cy="865199"/>
            </a:xfrm>
            <a:prstGeom prst="line">
              <a:avLst/>
            </a:prstGeom>
            <a:noFill/>
            <a:ln w="38100" cap="flat">
              <a:solidFill>
                <a:srgbClr val="AE2B1B"/>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448" name="Rectangle aux angles arrondis"/>
            <p:cNvSpPr/>
            <p:nvPr/>
          </p:nvSpPr>
          <p:spPr>
            <a:xfrm>
              <a:off x="2550429" y="1667255"/>
              <a:ext cx="1389450" cy="1379986"/>
            </a:xfrm>
            <a:prstGeom prst="roundRect">
              <a:avLst>
                <a:gd name="adj" fmla="val 15103"/>
              </a:avLst>
            </a:prstGeom>
            <a:noFill/>
            <a:ln w="38100" cap="flat">
              <a:solidFill>
                <a:srgbClr val="C693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lgn="ctr" defTabSz="457200">
                <a:spcBef>
                  <a:spcPts val="0"/>
                </a:spcBef>
                <a:defRPr i="0" sz="1200">
                  <a:solidFill>
                    <a:srgbClr val="FFFFFF"/>
                  </a:solidFill>
                  <a:effectLst>
                    <a:outerShdw sx="100000" sy="100000" kx="0" ky="0" algn="b" rotWithShape="0" blurRad="25400" dist="23998" dir="2700000">
                      <a:srgbClr val="000000">
                        <a:alpha val="31034"/>
                      </a:srgbClr>
                    </a:outerShdw>
                  </a:effectLst>
                  <a:latin typeface="Helvetica"/>
                  <a:ea typeface="Helvetica"/>
                  <a:cs typeface="Helvetica"/>
                  <a:sym typeface="Helvetica"/>
                </a:defRPr>
              </a:pPr>
            </a:p>
          </p:txBody>
        </p:sp>
      </p:grpSp>
      <p:sp>
        <p:nvSpPr>
          <p:cNvPr id="1450" name="Fig 4.17 - Middleware de publication/abonnement"/>
          <p:cNvSpPr txBox="1"/>
          <p:nvPr/>
        </p:nvSpPr>
        <p:spPr>
          <a:xfrm>
            <a:off x="5755531" y="6946329"/>
            <a:ext cx="4687789"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4.17 - Middleware de publication/abonnement</a:t>
            </a:r>
          </a:p>
        </p:txBody>
      </p:sp>
    </p:spTree>
  </p:cSld>
  <p:clrMapOvr>
    <a:masterClrMapping/>
  </p:clrMapOvr>
  <p:transition xmlns:p14="http://schemas.microsoft.com/office/powerpoint/2010/main" spd="med" advClick="1"/>
</p:sld>
</file>

<file path=ppt/slides/slide1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2"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453" name="Variante :…"/>
          <p:cNvSpPr txBox="1"/>
          <p:nvPr>
            <p:ph type="body" idx="1"/>
          </p:nvPr>
        </p:nvSpPr>
        <p:spPr>
          <a:xfrm>
            <a:off x="355600" y="1581150"/>
            <a:ext cx="12293600" cy="7445326"/>
          </a:xfrm>
          <a:prstGeom prst="rect">
            <a:avLst/>
          </a:prstGeom>
        </p:spPr>
        <p:txBody>
          <a:bodyPr/>
          <a:lstStyle/>
          <a:p>
            <a:pPr/>
            <a:r>
              <a:t>Variante :</a:t>
            </a:r>
          </a:p>
          <a:p>
            <a:pPr lvl="1" marL="828842" indent="-320842">
              <a:buChar char="✤"/>
            </a:pPr>
            <a:r>
              <a:t>Le mode « pull » est parfois également proposé</a:t>
            </a:r>
          </a:p>
          <a:p>
            <a:pPr/>
            <a:r>
              <a:t>Exemples :</a:t>
            </a:r>
          </a:p>
          <a:p>
            <a:pPr lvl="1" marL="828842" indent="-320842">
              <a:buChar char="✤"/>
            </a:pPr>
            <a:r>
              <a:rPr u="sng">
                <a:solidFill>
                  <a:schemeClr val="accent5">
                    <a:satOff val="8112"/>
                    <a:lumOff val="-14630"/>
                  </a:schemeClr>
                </a:solidFill>
                <a:hlinkClick r:id="rId2" invalidUrl="" action="" tgtFrame="" tooltip="" history="1" highlightClick="0" endSnd="0"/>
              </a:rPr>
              <a:t>Cloud Pub/Sub</a:t>
            </a:r>
            <a:r>
              <a:t> de Google</a:t>
            </a:r>
          </a:p>
        </p:txBody>
      </p:sp>
      <p:sp>
        <p:nvSpPr>
          <p:cNvPr id="1454" name="4.9 - MOM : Message-Oriented Middleware"/>
          <p:cNvSpPr txBox="1"/>
          <p:nvPr>
            <p:ph type="body" idx="21"/>
          </p:nvPr>
        </p:nvSpPr>
        <p:spPr>
          <a:prstGeom prst="rect">
            <a:avLst/>
          </a:prstGeom>
        </p:spPr>
        <p:txBody>
          <a:bodyPr/>
          <a:lstStyle/>
          <a:p>
            <a:pPr/>
            <a:r>
              <a:t>4.9 - MOM : Message-Oriented Middleware</a:t>
            </a:r>
          </a:p>
        </p:txBody>
      </p:sp>
      <p:sp>
        <p:nvSpPr>
          <p:cNvPr id="1455"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7"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458" name="MQTT, Message Queuing Telemetry Transport…"/>
          <p:cNvSpPr txBox="1"/>
          <p:nvPr>
            <p:ph type="body" idx="1"/>
          </p:nvPr>
        </p:nvSpPr>
        <p:spPr>
          <a:xfrm>
            <a:off x="355600" y="1581150"/>
            <a:ext cx="12293600" cy="7445326"/>
          </a:xfrm>
          <a:prstGeom prst="rect">
            <a:avLst/>
          </a:prstGeom>
        </p:spPr>
        <p:txBody>
          <a:bodyPr/>
          <a:lstStyle/>
          <a:p>
            <a:pPr/>
            <a:r>
              <a:t>MQTT, </a:t>
            </a:r>
            <a:r>
              <a:rPr i="1"/>
              <a:t>Message Queuing Telemetry Transport</a:t>
            </a:r>
          </a:p>
          <a:p>
            <a:pPr lvl="1" marL="828842" indent="-320842">
              <a:buChar char="✤"/>
            </a:pPr>
            <a:r>
              <a:t>Protocole de messagerie </a:t>
            </a:r>
            <a:r>
              <a:rPr i="1"/>
              <a:t>publish-subscribe</a:t>
            </a:r>
            <a:r>
              <a:t> basé sur le protocole TCP/IP</a:t>
            </a:r>
          </a:p>
          <a:p>
            <a:pPr lvl="1" marL="828842" indent="-320842">
              <a:buChar char="✤"/>
            </a:pPr>
            <a:r>
              <a:t>MQTT v5.0 et MQTT v3.1.1 sont des standards </a:t>
            </a:r>
            <a:r>
              <a:rPr u="sng">
                <a:solidFill>
                  <a:schemeClr val="accent5">
                    <a:satOff val="8112"/>
                    <a:lumOff val="-14630"/>
                  </a:schemeClr>
                </a:solidFill>
                <a:hlinkClick r:id="rId2" invalidUrl="" action="" tgtFrame="" tooltip="" history="1" highlightClick="0" endSnd="0"/>
              </a:rPr>
              <a:t>OASIS</a:t>
            </a:r>
          </a:p>
          <a:p>
            <a:pPr lvl="1" marL="828842" indent="-320842">
              <a:buChar char="✤"/>
            </a:pPr>
            <a:r>
              <a:t>un serveur utilise TCP port MQTT 1883 </a:t>
            </a:r>
            <a:br/>
            <a:r>
              <a:t>ou Secure MQTT 8883 (MQTT over TLS)</a:t>
            </a:r>
          </a:p>
          <a:p>
            <a:pPr lvl="1" marL="828842" indent="-320842">
              <a:buChar char="✤"/>
            </a:pPr>
            <a:r>
              <a:t>Un courtier de message (</a:t>
            </a:r>
            <a:r>
              <a:rPr i="1"/>
              <a:t>message broker</a:t>
            </a:r>
            <a:r>
              <a:t>)</a:t>
            </a:r>
            <a:br/>
            <a:r>
              <a:t>est un serveur recevant des messages </a:t>
            </a:r>
            <a:br/>
            <a:r>
              <a:t>de clients producteurs et les publient aux </a:t>
            </a:r>
            <a:br/>
            <a:r>
              <a:t>clients abonnés. </a:t>
            </a:r>
          </a:p>
          <a:p>
            <a:pPr lvl="1" marL="828842" indent="-320842">
              <a:buChar char="✤"/>
            </a:pPr>
            <a:r>
              <a:t>MQTT est, entre autres, adapté à l’Internet </a:t>
            </a:r>
            <a:br/>
            <a:r>
              <a:t>des Objets et au M2M (</a:t>
            </a:r>
            <a:r>
              <a:rPr i="1"/>
              <a:t>Machine to Machine</a:t>
            </a:r>
            <a:r>
              <a:t>).</a:t>
            </a:r>
          </a:p>
          <a:p>
            <a:pPr lvl="1" marL="828842" indent="-320842">
              <a:buChar char="✤"/>
            </a:pPr>
            <a:r>
              <a:t>Les principaux agents open-sources sont :</a:t>
            </a:r>
          </a:p>
          <a:p>
            <a:pPr lvl="2" marL="1310105" indent="-294105">
              <a:buChar char="✤"/>
            </a:pPr>
            <a:r>
              <a:t>    ActiveMQ</a:t>
            </a:r>
          </a:p>
          <a:p>
            <a:pPr lvl="2" marL="1310105" indent="-294105">
              <a:buChar char="✤"/>
            </a:pPr>
            <a:r>
              <a:t>    ejabberd</a:t>
            </a:r>
          </a:p>
          <a:p>
            <a:pPr lvl="2" marL="1310105" indent="-294105">
              <a:buChar char="✤"/>
            </a:pPr>
            <a:r>
              <a:t>    JoramMQ, OW2 JORAM</a:t>
            </a:r>
          </a:p>
          <a:p>
            <a:pPr lvl="2" marL="1310105" indent="-294105">
              <a:buChar char="✤"/>
            </a:pPr>
            <a:r>
              <a:t>    Mosquitto</a:t>
            </a:r>
          </a:p>
        </p:txBody>
      </p:sp>
      <p:sp>
        <p:nvSpPr>
          <p:cNvPr id="1459" name="4.9 - MOM : Message-Oriented Middleware"/>
          <p:cNvSpPr txBox="1"/>
          <p:nvPr>
            <p:ph type="body" idx="21"/>
          </p:nvPr>
        </p:nvSpPr>
        <p:spPr>
          <a:prstGeom prst="rect">
            <a:avLst/>
          </a:prstGeom>
        </p:spPr>
        <p:txBody>
          <a:bodyPr/>
          <a:lstStyle/>
          <a:p>
            <a:pPr/>
            <a:r>
              <a:t>4.9 - MOM : Message-Oriented Middleware</a:t>
            </a:r>
          </a:p>
        </p:txBody>
      </p:sp>
      <p:sp>
        <p:nvSpPr>
          <p:cNvPr id="1460"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463" name="800px-MQTT_protocol_example_without_QoS.svg.png"/>
          <p:cNvGrpSpPr/>
          <p:nvPr/>
        </p:nvGrpSpPr>
        <p:grpSpPr>
          <a:xfrm>
            <a:off x="7234360" y="3182345"/>
            <a:ext cx="5691274" cy="6186218"/>
            <a:chOff x="0" y="0"/>
            <a:chExt cx="5691272" cy="6186216"/>
          </a:xfrm>
        </p:grpSpPr>
        <p:pic>
          <p:nvPicPr>
            <p:cNvPr id="1462" name="800px-MQTT_protocol_example_without_QoS.svg.png" descr="800px-MQTT_protocol_example_without_QoS.svg.png"/>
            <p:cNvPicPr>
              <a:picLocks noChangeAspect="1"/>
            </p:cNvPicPr>
            <p:nvPr/>
          </p:nvPicPr>
          <p:blipFill>
            <a:blip r:embed="rId3">
              <a:extLst/>
            </a:blip>
            <a:srcRect l="0" t="0" r="0" b="0"/>
            <a:stretch>
              <a:fillRect/>
            </a:stretch>
          </p:blipFill>
          <p:spPr>
            <a:xfrm>
              <a:off x="230434" y="176145"/>
              <a:ext cx="5230405" cy="5681527"/>
            </a:xfrm>
            <a:prstGeom prst="rect">
              <a:avLst/>
            </a:prstGeom>
            <a:ln>
              <a:noFill/>
            </a:ln>
            <a:effectLst/>
          </p:spPr>
        </p:pic>
        <p:pic>
          <p:nvPicPr>
            <p:cNvPr id="1461" name="800px-MQTT_protocol_example_without_QoS.svg.png" descr="800px-MQTT_protocol_example_without_QoS.svg.png"/>
            <p:cNvPicPr>
              <a:picLocks noChangeAspect="0"/>
            </p:cNvPicPr>
            <p:nvPr/>
          </p:nvPicPr>
          <p:blipFill>
            <a:blip r:embed="rId4">
              <a:extLst/>
            </a:blip>
            <a:stretch>
              <a:fillRect/>
            </a:stretch>
          </p:blipFill>
          <p:spPr>
            <a:xfrm>
              <a:off x="0" y="0"/>
              <a:ext cx="5691273" cy="6186218"/>
            </a:xfrm>
            <a:prstGeom prst="rect">
              <a:avLst/>
            </a:prstGeom>
            <a:effectLst/>
          </p:spPr>
        </p:pic>
      </p:grpSp>
      <p:sp>
        <p:nvSpPr>
          <p:cNvPr id="1464" name="Fig 4.18 - Message Queuing Telemetry Transport"/>
          <p:cNvSpPr txBox="1"/>
          <p:nvPr/>
        </p:nvSpPr>
        <p:spPr>
          <a:xfrm>
            <a:off x="2470951" y="9226549"/>
            <a:ext cx="4509295"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4.18 - </a:t>
            </a:r>
            <a:r>
              <a:rPr i="1"/>
              <a:t>Message Queuing Telemetry Transport</a:t>
            </a:r>
          </a:p>
        </p:txBody>
      </p:sp>
      <p:pic>
        <p:nvPicPr>
          <p:cNvPr id="1465" name="Image" descr="Image"/>
          <p:cNvPicPr>
            <a:picLocks noChangeAspect="1"/>
          </p:cNvPicPr>
          <p:nvPr/>
        </p:nvPicPr>
        <p:blipFill>
          <a:blip r:embed="rId5">
            <a:extLst/>
          </a:blip>
          <a:stretch>
            <a:fillRect/>
          </a:stretch>
        </p:blipFill>
        <p:spPr>
          <a:xfrm>
            <a:off x="10375520" y="1581150"/>
            <a:ext cx="2332030" cy="593608"/>
          </a:xfrm>
          <a:prstGeom prst="rect">
            <a:avLst/>
          </a:prstGeom>
          <a:ln w="12700">
            <a:miter lim="400000"/>
          </a:ln>
        </p:spPr>
      </p:pic>
    </p:spTree>
  </p:cSld>
  <p:clrMapOvr>
    <a:masterClrMapping/>
  </p:clrMapOvr>
  <p:transition xmlns:p14="http://schemas.microsoft.com/office/powerpoint/2010/main" spd="med" advClick="1"/>
</p:sld>
</file>

<file path=ppt/slides/slide1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7" name="Définitions…"/>
          <p:cNvSpPr txBox="1"/>
          <p:nvPr>
            <p:ph type="body" idx="1"/>
          </p:nvPr>
        </p:nvSpPr>
        <p:spPr>
          <a:xfrm>
            <a:off x="355600" y="1581150"/>
            <a:ext cx="12293600" cy="7445326"/>
          </a:xfrm>
          <a:prstGeom prst="rect">
            <a:avLst/>
          </a:prstGeom>
        </p:spPr>
        <p:txBody>
          <a:bodyPr/>
          <a:lstStyle/>
          <a:p>
            <a:pPr/>
            <a:r>
              <a:t>Définitions</a:t>
            </a:r>
          </a:p>
          <a:p>
            <a:pPr lvl="1" marL="828842" indent="-320842">
              <a:buChar char="✤"/>
            </a:pPr>
            <a:r>
              <a:t>Un </a:t>
            </a:r>
            <a:r>
              <a:rPr b="1"/>
              <a:t>système distribué</a:t>
            </a:r>
            <a:r>
              <a:t> (aussi appelé </a:t>
            </a:r>
            <a:r>
              <a:rPr b="1"/>
              <a:t>système réparti</a:t>
            </a:r>
            <a:r>
              <a:t>) est un ensemble d’unités de traitement </a:t>
            </a:r>
            <a:r>
              <a:rPr b="1"/>
              <a:t>autonomes</a:t>
            </a:r>
            <a:r>
              <a:t> interconnectées entre-elles.</a:t>
            </a:r>
          </a:p>
          <a:p>
            <a:pPr lvl="2" marL="1310105" indent="-294105">
              <a:buChar char="✤"/>
            </a:pPr>
            <a:r>
              <a:t>Exemples : Internet ; RTC (Réseau téléphonique commuté) ; GPS ; Réseau de capteurs…</a:t>
            </a:r>
          </a:p>
          <a:p>
            <a:pPr lvl="2" marL="1310105" indent="-294105">
              <a:buChar char="✤"/>
            </a:pPr>
            <a:r>
              <a:rPr b="1"/>
              <a:t>Autonomes</a:t>
            </a:r>
            <a:r>
              <a:t> =&gt; OS et/ou programmes locaux ; mémoires locales ; asynchrones ; pas de temps global</a:t>
            </a:r>
          </a:p>
          <a:p>
            <a:pPr lvl="2" marL="1310105" indent="-294105">
              <a:buChar char="✤"/>
            </a:pPr>
            <a:r>
              <a:rPr b="1"/>
              <a:t>Interconnexion</a:t>
            </a:r>
            <a:r>
              <a:t> =&gt; Échange d’informations par envoi de messages</a:t>
            </a:r>
          </a:p>
          <a:p>
            <a:pPr lvl="1" marL="828842" indent="-320842">
              <a:buChar char="✤"/>
            </a:pPr>
            <a:r>
              <a:t>Un ensemble d’ordinateurs indépendants qui apparaît à un utilisateur comme un système unique et cohérent</a:t>
            </a:r>
          </a:p>
          <a:p>
            <a:pPr lvl="2" marL="1310105" indent="-294105">
              <a:buChar char="✤"/>
            </a:pPr>
            <a:r>
              <a:t>Les machines sont autonomes</a:t>
            </a:r>
          </a:p>
          <a:p>
            <a:pPr lvl="2" marL="1310105" indent="-294105">
              <a:buChar char="✤"/>
            </a:pPr>
            <a:r>
              <a:t>Les utilisateurs ont l’impression d’utiliser un seul système.</a:t>
            </a:r>
          </a:p>
          <a:p>
            <a:pPr lvl="1" marL="828842" indent="-320842">
              <a:buChar char="✤"/>
            </a:pPr>
            <a:r>
              <a:t>Un </a:t>
            </a:r>
            <a:r>
              <a:rPr b="1"/>
              <a:t>algorithme distribué</a:t>
            </a:r>
            <a:r>
              <a:t> (ou réparti) est une suite d'instructions répartie sur plusieurs sites. Chaque site calcule et communique avec d'autres sites. </a:t>
            </a:r>
          </a:p>
          <a:p>
            <a:pPr lvl="2" marL="1310105" indent="-294105">
              <a:buChar char="✤"/>
            </a:pPr>
            <a:r>
              <a:t>Ex. : Algorithmes de routage ; algorithmes d'équilibrage de charge.</a:t>
            </a:r>
          </a:p>
        </p:txBody>
      </p:sp>
      <p:sp>
        <p:nvSpPr>
          <p:cNvPr id="1468"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469" name="5.1 - Introduction"/>
          <p:cNvSpPr txBox="1"/>
          <p:nvPr>
            <p:ph type="body" idx="21"/>
          </p:nvPr>
        </p:nvSpPr>
        <p:spPr>
          <a:prstGeom prst="rect">
            <a:avLst/>
          </a:prstGeom>
        </p:spPr>
        <p:txBody>
          <a:bodyPr/>
          <a:lstStyle/>
          <a:p>
            <a:pPr/>
            <a:r>
              <a:t>5.1 - Introduction</a:t>
            </a:r>
          </a:p>
        </p:txBody>
      </p:sp>
      <p:sp>
        <p:nvSpPr>
          <p:cNvPr id="1470"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2" name="Problématique…"/>
          <p:cNvSpPr txBox="1"/>
          <p:nvPr>
            <p:ph type="body" idx="1"/>
          </p:nvPr>
        </p:nvSpPr>
        <p:spPr>
          <a:xfrm>
            <a:off x="355600" y="1581150"/>
            <a:ext cx="12293600" cy="7445326"/>
          </a:xfrm>
          <a:prstGeom prst="rect">
            <a:avLst/>
          </a:prstGeom>
        </p:spPr>
        <p:txBody>
          <a:bodyPr/>
          <a:lstStyle/>
          <a:p>
            <a:pPr/>
            <a:r>
              <a:t>Problématique</a:t>
            </a:r>
          </a:p>
          <a:p>
            <a:pPr lvl="1" marL="828842" indent="-320842">
              <a:buChar char="✤"/>
            </a:pPr>
            <a:r>
              <a:t>Les systèmes distribués utilisent la puissance de calcul et l’espace de stockage de plusieurs unités de traitement interconnectées par des réseaux. </a:t>
            </a:r>
          </a:p>
          <a:p>
            <a:pPr lvl="1" marL="828842" indent="-320842">
              <a:buChar char="✤"/>
            </a:pPr>
            <a:r>
              <a:t>Leur taille peut aller du plus petit système composé de deux entités aux millions de nœuds que forment le réseau internet.</a:t>
            </a:r>
          </a:p>
          <a:p>
            <a:pPr lvl="1" marL="828842" indent="-320842">
              <a:buChar char="✤"/>
            </a:pPr>
            <a:r>
              <a:t>La </a:t>
            </a:r>
            <a:r>
              <a:rPr b="1"/>
              <a:t>localisation</a:t>
            </a:r>
            <a:r>
              <a:t> des unités de traitement et des données doit être </a:t>
            </a:r>
            <a:r>
              <a:rPr b="1"/>
              <a:t>transparente</a:t>
            </a:r>
            <a:r>
              <a:t> pour l’utilisateur.</a:t>
            </a:r>
          </a:p>
          <a:p>
            <a:pPr lvl="1" marL="828842" indent="-320842">
              <a:buChar char="✤"/>
            </a:pPr>
            <a:r>
              <a:t>Le système doit gérer la localisation et le transfert des données et ce, de manière transparente.</a:t>
            </a:r>
          </a:p>
          <a:p>
            <a:pPr lvl="1" marL="828842" indent="-320842">
              <a:buChar char="✤"/>
            </a:pPr>
            <a:r>
              <a:t>Une </a:t>
            </a:r>
            <a:r>
              <a:rPr b="1"/>
              <a:t>grille informatique</a:t>
            </a:r>
            <a:r>
              <a:t> mutualise un ensemble de ressources informatiques géographiquement distribuées dans différents sites.</a:t>
            </a:r>
          </a:p>
          <a:p>
            <a:pPr lvl="2" marL="1310105" indent="-294105">
              <a:buChar char="✤"/>
            </a:pPr>
            <a:r>
              <a:t>La grille consiste en une infrastructure composée de ressources informatiques hétérogènes interconnectées par un réseau. </a:t>
            </a:r>
          </a:p>
          <a:p>
            <a:pPr lvl="2" marL="1310105" indent="-294105">
              <a:buChar char="✤"/>
            </a:pPr>
            <a:r>
              <a:t>L’idée est de proposer un super-ordinateur en réunissant la puissance de calcul et l’espace de stockage de sites géographiquement dispersés.</a:t>
            </a:r>
          </a:p>
          <a:p>
            <a:pPr lvl="1" marL="828842" indent="-320842">
              <a:buChar char="✤"/>
              <a:defRPr b="1"/>
            </a:pPr>
            <a:r>
              <a:t>Cohérence des données</a:t>
            </a:r>
            <a:r>
              <a:rPr b="0"/>
              <a:t> : capacité pour un système à refléter sur la copie d'une donnée les modifications intervenues sur d'autres copies de cette donnée</a:t>
            </a:r>
          </a:p>
        </p:txBody>
      </p:sp>
      <p:sp>
        <p:nvSpPr>
          <p:cNvPr id="1473"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474" name="5.2 - Partage de données dans le cloud"/>
          <p:cNvSpPr txBox="1"/>
          <p:nvPr>
            <p:ph type="body" idx="21"/>
          </p:nvPr>
        </p:nvSpPr>
        <p:spPr>
          <a:prstGeom prst="rect">
            <a:avLst/>
          </a:prstGeom>
        </p:spPr>
        <p:txBody>
          <a:bodyPr/>
          <a:lstStyle/>
          <a:p>
            <a:pPr/>
            <a:r>
              <a:t>5.2 - Partage de données dans le cloud</a:t>
            </a:r>
          </a:p>
        </p:txBody>
      </p:sp>
      <p:sp>
        <p:nvSpPr>
          <p:cNvPr id="1475"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7" name="Définitions…"/>
          <p:cNvSpPr txBox="1"/>
          <p:nvPr>
            <p:ph type="body" idx="1"/>
          </p:nvPr>
        </p:nvSpPr>
        <p:spPr>
          <a:xfrm>
            <a:off x="355600" y="1581150"/>
            <a:ext cx="12293600" cy="7445326"/>
          </a:xfrm>
          <a:prstGeom prst="rect">
            <a:avLst/>
          </a:prstGeom>
        </p:spPr>
        <p:txBody>
          <a:bodyPr/>
          <a:lstStyle/>
          <a:p>
            <a:pPr/>
            <a:r>
              <a:t>Définitions</a:t>
            </a:r>
          </a:p>
          <a:p>
            <a:pPr lvl="1" marL="828842" indent="-320842">
              <a:buChar char="✤"/>
            </a:pPr>
            <a:r>
              <a:t>HPC, </a:t>
            </a:r>
            <a:r>
              <a:rPr i="1"/>
              <a:t>high-performance computing</a:t>
            </a:r>
            <a:r>
              <a:t> ; Calcul haute performance.</a:t>
            </a:r>
          </a:p>
          <a:p>
            <a:pPr lvl="1" marL="828842" indent="-320842">
              <a:buChar char="✤"/>
            </a:pPr>
            <a:r>
              <a:t>MPP, </a:t>
            </a:r>
            <a:r>
              <a:rPr i="1"/>
              <a:t>Massively Parallel Processing</a:t>
            </a:r>
            <a:r>
              <a:t> ; Traitement massivement parallèle :</a:t>
            </a:r>
          </a:p>
          <a:p>
            <a:pPr lvl="2" marL="1310105" indent="-294105">
              <a:buChar char="✤"/>
            </a:pPr>
            <a:r>
              <a:t>Exécution coordonnée d'un programme par plusieurs processeurs.</a:t>
            </a:r>
          </a:p>
          <a:p>
            <a:pPr lvl="1" marL="828842" indent="-320842">
              <a:buChar char="✤"/>
            </a:pPr>
            <a:r>
              <a:t>ETL, </a:t>
            </a:r>
            <a:r>
              <a:rPr i="1"/>
              <a:t>Extract, Transform, Load </a:t>
            </a:r>
            <a:r>
              <a:t>; Extraction, Transformation, Chargement. </a:t>
            </a:r>
          </a:p>
          <a:p>
            <a:pPr lvl="2" marL="1310105" indent="-294105">
              <a:buChar char="✤"/>
            </a:pPr>
            <a:r>
              <a:t>Voir </a:t>
            </a:r>
            <a:r>
              <a:rPr u="sng">
                <a:solidFill>
                  <a:schemeClr val="accent5">
                    <a:satOff val="8112"/>
                    <a:lumOff val="-14630"/>
                  </a:schemeClr>
                </a:solidFill>
                <a:hlinkClick r:id="rId2" invalidUrl="" action="" tgtFrame="" tooltip="" history="1" highlightClick="0" endSnd="0"/>
              </a:rPr>
              <a:t>Apache Hive</a:t>
            </a:r>
          </a:p>
          <a:p>
            <a:pPr lvl="1" marL="828842" indent="-320842">
              <a:buChar char="✤"/>
            </a:pPr>
            <a:r>
              <a:rPr i="1"/>
              <a:t>Grid ;</a:t>
            </a:r>
            <a:r>
              <a:t> Grille informatique :</a:t>
            </a:r>
          </a:p>
          <a:p>
            <a:pPr lvl="2" marL="1310105" indent="-294105">
              <a:buChar char="✤"/>
            </a:pPr>
            <a:r>
              <a:t>Infrastructure virtuelle constituée d'un ensemble de ressources informatiques partagées, distribuées, hétérogènes, délocalisées et autonomes.</a:t>
            </a:r>
          </a:p>
          <a:p>
            <a:pPr lvl="1" marL="828842" indent="-320842">
              <a:buChar char="✤"/>
            </a:pPr>
            <a:r>
              <a:rPr i="1"/>
              <a:t>Computer cluster</a:t>
            </a:r>
            <a:r>
              <a:t> ; grappe de serveurs, ferme de calcul pour réaliser le calcul distribué,  </a:t>
            </a:r>
            <a:r>
              <a:rPr i="1"/>
              <a:t>Distributed computing.</a:t>
            </a:r>
          </a:p>
        </p:txBody>
      </p:sp>
      <p:sp>
        <p:nvSpPr>
          <p:cNvPr id="1478"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479" name="5.2 - Partage de données dans le cloud"/>
          <p:cNvSpPr txBox="1"/>
          <p:nvPr>
            <p:ph type="body" idx="21"/>
          </p:nvPr>
        </p:nvSpPr>
        <p:spPr>
          <a:prstGeom prst="rect">
            <a:avLst/>
          </a:prstGeom>
        </p:spPr>
        <p:txBody>
          <a:bodyPr/>
          <a:lstStyle/>
          <a:p>
            <a:pPr/>
            <a:r>
              <a:t>5.2 - Partage de données dans le cloud</a:t>
            </a:r>
          </a:p>
        </p:txBody>
      </p:sp>
      <p:sp>
        <p:nvSpPr>
          <p:cNvPr id="1480"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2" name="Définitions, suite……"/>
          <p:cNvSpPr txBox="1"/>
          <p:nvPr>
            <p:ph type="body" idx="1"/>
          </p:nvPr>
        </p:nvSpPr>
        <p:spPr>
          <a:xfrm>
            <a:off x="355600" y="1581150"/>
            <a:ext cx="12293600" cy="7445326"/>
          </a:xfrm>
          <a:prstGeom prst="rect">
            <a:avLst/>
          </a:prstGeom>
        </p:spPr>
        <p:txBody>
          <a:bodyPr/>
          <a:lstStyle/>
          <a:p>
            <a:pPr/>
            <a:r>
              <a:t>Définitions, suite…</a:t>
            </a:r>
          </a:p>
          <a:p>
            <a:pPr lvl="1" marL="828842" indent="-320842">
              <a:buChar char="✤"/>
            </a:pPr>
            <a:r>
              <a:rPr i="1"/>
              <a:t>Data store</a:t>
            </a:r>
            <a:r>
              <a:t> ; Dépôt de données :</a:t>
            </a:r>
          </a:p>
          <a:p>
            <a:pPr lvl="2" marL="1310105" indent="-294105">
              <a:buChar char="✤"/>
            </a:pPr>
            <a:r>
              <a:t>Terme générique qui désigne l’ensemble des bases de données, des systèmes de fichiers ou de répertoires.</a:t>
            </a:r>
          </a:p>
          <a:p>
            <a:pPr lvl="1" marL="828842" indent="-320842">
              <a:buChar char="✤"/>
            </a:pPr>
            <a:r>
              <a:rPr i="1"/>
              <a:t>Data warehouse</a:t>
            </a:r>
            <a:r>
              <a:t> ; entrepôt de données ;</a:t>
            </a:r>
          </a:p>
          <a:p>
            <a:pPr lvl="2" marL="1310105" indent="-294105">
              <a:buChar char="✤"/>
            </a:pPr>
            <a:r>
              <a:t>Type particulier de base de données.</a:t>
            </a:r>
          </a:p>
          <a:p>
            <a:pPr lvl="1" marL="828842" indent="-320842">
              <a:buChar char="✤"/>
            </a:pPr>
            <a:r>
              <a:rPr i="1"/>
              <a:t>Data lake</a:t>
            </a:r>
            <a:r>
              <a:t> ; lac de données :</a:t>
            </a:r>
          </a:p>
          <a:p>
            <a:pPr lvl="2" marL="1310105" indent="-294105">
              <a:buChar char="✤"/>
            </a:pPr>
            <a:r>
              <a:t>Stockage de données massives où les données sont gardées dans leur formats natifs, dans des base NoSQL par exemple. </a:t>
            </a:r>
          </a:p>
          <a:p>
            <a:pPr lvl="1" marL="828842" indent="-320842">
              <a:buChar char="✤"/>
            </a:pPr>
            <a:r>
              <a:rPr i="1"/>
              <a:t>Data Mining </a:t>
            </a:r>
            <a:r>
              <a:t>; exploration de données :</a:t>
            </a:r>
          </a:p>
          <a:p>
            <a:pPr lvl="2" marL="1310105" indent="-294105">
              <a:buChar char="✤"/>
            </a:pPr>
            <a:r>
              <a:t>Consiste à rechercher des relations qui n'ont pas encore été identifiées.</a:t>
            </a:r>
          </a:p>
          <a:p>
            <a:pPr lvl="1" marL="828842" indent="-320842">
              <a:buChar char="✤"/>
            </a:pPr>
            <a:r>
              <a:rPr i="1"/>
              <a:t>Dataviz</a:t>
            </a:r>
            <a:r>
              <a:t> ; visualisation de données.</a:t>
            </a:r>
          </a:p>
          <a:p>
            <a:pPr lvl="1" marL="828842" indent="-320842">
              <a:buChar char="✤"/>
            </a:pPr>
            <a:r>
              <a:rPr i="1"/>
              <a:t>Open data</a:t>
            </a:r>
            <a:r>
              <a:t> ; données ouvertes :</a:t>
            </a:r>
          </a:p>
          <a:p>
            <a:pPr lvl="2" marL="1310105" indent="-294105">
              <a:buChar char="✤"/>
            </a:pPr>
            <a:r>
              <a:t>Données numériques dont l'accès et l'usage sont laissés libres aux usagers.</a:t>
            </a:r>
          </a:p>
          <a:p>
            <a:pPr lvl="1" marL="828842" indent="-320842">
              <a:buChar char="✤"/>
            </a:pPr>
            <a:r>
              <a:t>BI, </a:t>
            </a:r>
            <a:r>
              <a:rPr i="1"/>
              <a:t>Business Intelligence</a:t>
            </a:r>
            <a:r>
              <a:t> ; informatique décisionnelle :</a:t>
            </a:r>
          </a:p>
          <a:p>
            <a:pPr lvl="2" marL="1310105" indent="-294105">
              <a:buChar char="✤"/>
            </a:pPr>
            <a:r>
              <a:t>Processus d'analyse des données qui vise à doper les performances métier en aidant à prendre des décisions plus avisées.</a:t>
            </a:r>
          </a:p>
        </p:txBody>
      </p:sp>
      <p:sp>
        <p:nvSpPr>
          <p:cNvPr id="1483"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484" name="5.2 - Partage de données dans le cloud"/>
          <p:cNvSpPr txBox="1"/>
          <p:nvPr>
            <p:ph type="body" idx="21"/>
          </p:nvPr>
        </p:nvSpPr>
        <p:spPr>
          <a:prstGeom prst="rect">
            <a:avLst/>
          </a:prstGeom>
        </p:spPr>
        <p:txBody>
          <a:bodyPr/>
          <a:lstStyle/>
          <a:p>
            <a:pPr/>
            <a:r>
              <a:t>5.2 - Partage de données dans le cloud</a:t>
            </a:r>
          </a:p>
        </p:txBody>
      </p:sp>
      <p:sp>
        <p:nvSpPr>
          <p:cNvPr id="1485"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7" name="Big data…"/>
          <p:cNvSpPr txBox="1"/>
          <p:nvPr>
            <p:ph type="body" idx="1"/>
          </p:nvPr>
        </p:nvSpPr>
        <p:spPr>
          <a:xfrm>
            <a:off x="355600" y="1581150"/>
            <a:ext cx="12293600" cy="7445326"/>
          </a:xfrm>
          <a:prstGeom prst="rect">
            <a:avLst/>
          </a:prstGeom>
        </p:spPr>
        <p:txBody>
          <a:bodyPr/>
          <a:lstStyle/>
          <a:p>
            <a:pPr/>
            <a:r>
              <a:t>Big data</a:t>
            </a:r>
          </a:p>
          <a:p>
            <a:pPr lvl="1" marL="828842" marR="2698400" indent="-320842">
              <a:buChar char="✤"/>
            </a:pPr>
            <a:r>
              <a:t>Le </a:t>
            </a:r>
            <a:r>
              <a:rPr i="1"/>
              <a:t>Big Data</a:t>
            </a:r>
            <a:r>
              <a:t> fait référence à </a:t>
            </a:r>
            <a:r>
              <a:rPr b="1"/>
              <a:t>l'explosion du volume des données</a:t>
            </a:r>
            <a:r>
              <a:t> dans l'entreprise et des nouveaux moyens technologiques proposés par les éditeurs pour y répondre.</a:t>
            </a:r>
          </a:p>
          <a:p>
            <a:pPr lvl="2" marL="1310105" marR="2698400" indent="-294105">
              <a:buChar char="✤"/>
            </a:pPr>
            <a:r>
              <a:t>YouTube </a:t>
            </a:r>
            <a:r>
              <a:rPr b="1"/>
              <a:t>reçoit</a:t>
            </a:r>
            <a:r>
              <a:t> 500 heures de vidéo toutes les minutes ;</a:t>
            </a:r>
          </a:p>
          <a:p>
            <a:pPr lvl="2" marL="1310105" marR="2698400" indent="-294105">
              <a:buChar char="✤"/>
            </a:pPr>
            <a:r>
              <a:t>Plus d’1 milliard d’heures de vidéos sont visionnées sur YouTube par les internautes à travers le monde tous les jours ;</a:t>
            </a:r>
          </a:p>
          <a:p>
            <a:pPr lvl="2" marL="1310105" marR="2698400" indent="-294105">
              <a:buChar char="✤"/>
              <a:defRPr spc="-44"/>
            </a:pPr>
            <a:r>
              <a:t>4 pétaoctets (4 x 10</a:t>
            </a:r>
            <a:r>
              <a:rPr baseline="31999"/>
              <a:t>15</a:t>
            </a:r>
            <a:r>
              <a:t> octets soit 4000 téraoctets) de données </a:t>
            </a:r>
            <a:r>
              <a:rPr b="1"/>
              <a:t>transitent</a:t>
            </a:r>
            <a:r>
              <a:t> chaque jour sur Facebook ;</a:t>
            </a:r>
          </a:p>
          <a:p>
            <a:pPr lvl="2" marL="1310105" marR="2698400" indent="-294105">
              <a:buChar char="✤"/>
            </a:pPr>
            <a:r>
              <a:t>500 millions de tweets étaient </a:t>
            </a:r>
            <a:r>
              <a:rPr b="1"/>
              <a:t>envoyés</a:t>
            </a:r>
            <a:r>
              <a:t> par jour en 2017 ;</a:t>
            </a:r>
          </a:p>
          <a:p>
            <a:pPr lvl="2" marL="1310105" marR="2698400" indent="-294105">
              <a:buChar char="✤"/>
            </a:pPr>
            <a:r>
              <a:t>8,6 milliards de téléphones mobiles en activité dans le monde ;</a:t>
            </a:r>
          </a:p>
          <a:p>
            <a:pPr lvl="2" marL="1310105" indent="-294105">
              <a:buChar char="✤"/>
            </a:pPr>
            <a:r>
              <a:t>1000 articles commandés par minute chez </a:t>
            </a:r>
            <a:r>
              <a:rPr i="1"/>
              <a:t>amazon.fr</a:t>
            </a:r>
            <a:r>
              <a:t> pendant le Black Friday ;</a:t>
            </a:r>
          </a:p>
          <a:p>
            <a:pPr lvl="2" marL="1310105" indent="-294105">
              <a:buChar char="✤"/>
            </a:pPr>
            <a:r>
              <a:t>90% des données créées dans le monde l’ont été au cours des 2 dernières années ;</a:t>
            </a:r>
          </a:p>
        </p:txBody>
      </p:sp>
      <p:sp>
        <p:nvSpPr>
          <p:cNvPr id="1488"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489" name="5.2 - Partage de données dans le cloud"/>
          <p:cNvSpPr txBox="1"/>
          <p:nvPr>
            <p:ph type="body" idx="21"/>
          </p:nvPr>
        </p:nvSpPr>
        <p:spPr>
          <a:prstGeom prst="rect">
            <a:avLst/>
          </a:prstGeom>
        </p:spPr>
        <p:txBody>
          <a:bodyPr/>
          <a:lstStyle/>
          <a:p>
            <a:pPr/>
            <a:r>
              <a:t>5.2 - Partage de données dans le cloud</a:t>
            </a:r>
          </a:p>
        </p:txBody>
      </p:sp>
      <p:sp>
        <p:nvSpPr>
          <p:cNvPr id="1490"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91" name="art-big-code-collection-wallpaper-preview copie.jpg" descr="art-big-code-collection-wallpaper-preview copie.jpg"/>
          <p:cNvPicPr>
            <a:picLocks noChangeAspect="1"/>
          </p:cNvPicPr>
          <p:nvPr/>
        </p:nvPicPr>
        <p:blipFill>
          <a:blip r:embed="rId3">
            <a:extLst/>
          </a:blip>
          <a:stretch>
            <a:fillRect/>
          </a:stretch>
        </p:blipFill>
        <p:spPr>
          <a:xfrm rot="16200000">
            <a:off x="9493610" y="2295701"/>
            <a:ext cx="3810001" cy="2387601"/>
          </a:xfrm>
          <a:prstGeom prst="rect">
            <a:avLst/>
          </a:prstGeom>
          <a:ln w="12700">
            <a:miter lim="400000"/>
          </a:ln>
        </p:spPr>
      </p:pic>
    </p:spTree>
  </p:cSld>
  <p:clrMapOvr>
    <a:masterClrMapping/>
  </p:clrMapOvr>
  <p:transition xmlns:p14="http://schemas.microsoft.com/office/powerpoint/2010/main" spd="med" advClick="1"/>
</p:sld>
</file>

<file path=ppt/slides/slide1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5" name="Big data, suite……"/>
          <p:cNvSpPr txBox="1"/>
          <p:nvPr>
            <p:ph type="body" idx="1"/>
          </p:nvPr>
        </p:nvSpPr>
        <p:spPr>
          <a:xfrm>
            <a:off x="355600" y="1608225"/>
            <a:ext cx="12293600" cy="7445327"/>
          </a:xfrm>
          <a:prstGeom prst="rect">
            <a:avLst/>
          </a:prstGeom>
        </p:spPr>
        <p:txBody>
          <a:bodyPr/>
          <a:lstStyle/>
          <a:p>
            <a:pPr/>
            <a:r>
              <a:t>Big data, suite…</a:t>
            </a:r>
          </a:p>
          <a:p>
            <a:pPr lvl="1" marL="828842" marR="5218400" indent="-320842">
              <a:buChar char="✤"/>
            </a:pPr>
            <a:r>
              <a:rPr i="1"/>
              <a:t>Big data,</a:t>
            </a:r>
            <a:r>
              <a:t> données massives :</a:t>
            </a:r>
          </a:p>
          <a:p>
            <a:pPr lvl="2" marL="1310105" marR="5218400" indent="-294105">
              <a:buChar char="✤"/>
            </a:pPr>
            <a:r>
              <a:t>Volume de données numériques créées dans le monde : </a:t>
            </a:r>
          </a:p>
          <a:p>
            <a:pPr lvl="3" marL="1791368" marR="5218400" indent="-267368">
              <a:buSzPct val="70000"/>
              <a:buChar char="✤"/>
            </a:pPr>
            <a:r>
              <a:t>2 zettaoctets en 2010</a:t>
            </a:r>
          </a:p>
          <a:p>
            <a:pPr lvl="3" marL="1791368" marR="5218400" indent="-267368">
              <a:buSzPct val="70000"/>
              <a:buChar char="✤"/>
            </a:pPr>
            <a:r>
              <a:t>47 zettaoctets en 2020</a:t>
            </a:r>
          </a:p>
          <a:p>
            <a:pPr lvl="3" marL="1791368" marR="5218400" indent="-267368">
              <a:buSzPct val="70000"/>
              <a:buChar char="✤"/>
            </a:pPr>
            <a:r>
              <a:t>Environ 175 Zo en 2025</a:t>
            </a:r>
          </a:p>
          <a:p>
            <a:pPr lvl="3" marL="1791368" marR="5218400" indent="-267368">
              <a:buSzPct val="70000"/>
              <a:buChar char="✤"/>
              <a:defRPr i="1"/>
            </a:pPr>
            <a:r>
              <a:t>612 Zo en 2030 ?</a:t>
            </a:r>
          </a:p>
          <a:p>
            <a:pPr lvl="3" marL="1791368" marR="5218400" indent="-267368">
              <a:buSzPct val="70000"/>
              <a:buChar char="✤"/>
              <a:defRPr i="1"/>
            </a:pPr>
            <a:r>
              <a:t>2,1 Yo en 2035 ?</a:t>
            </a:r>
            <a:br/>
          </a:p>
          <a:p>
            <a:pPr lvl="2" marL="1310105" marR="5218400" indent="-294105">
              <a:buChar char="✤"/>
            </a:pPr>
            <a:r>
              <a:t>1 zettaoctet = 1 Zo = 10</a:t>
            </a:r>
            <a:r>
              <a:rPr baseline="31999"/>
              <a:t>21</a:t>
            </a:r>
            <a:r>
              <a:t> octets = 1</a:t>
            </a:r>
            <a:r>
              <a:rPr sz="1100"/>
              <a:t> </a:t>
            </a:r>
            <a:r>
              <a:t>000</a:t>
            </a:r>
            <a:r>
              <a:rPr sz="1100"/>
              <a:t> </a:t>
            </a:r>
            <a:r>
              <a:t>000 Po.</a:t>
            </a:r>
          </a:p>
          <a:p>
            <a:pPr lvl="2" marL="1310105" marR="5218400" indent="-294105">
              <a:buChar char="✤"/>
            </a:pPr>
            <a:r>
              <a:t>1 yottaoctet = 1Yo = 1000 zettaoctets</a:t>
            </a:r>
            <a:br/>
          </a:p>
          <a:p>
            <a:pPr lvl="3" marL="1791368" marR="5218400" indent="-267368">
              <a:buSzPct val="70000"/>
              <a:buChar char="✤"/>
            </a:pPr>
          </a:p>
          <a:p>
            <a:pPr lvl="3" marL="1791368" marR="5218400" indent="-267368">
              <a:buSzPct val="70000"/>
              <a:buChar char="✤"/>
            </a:pPr>
          </a:p>
          <a:p>
            <a:pPr lvl="1" marL="828842" indent="-320842">
              <a:buChar char="✤"/>
            </a:pPr>
            <a:r>
              <a:t>Les 4V :</a:t>
            </a:r>
          </a:p>
          <a:p>
            <a:pPr lvl="2" marL="1310105" indent="-294105">
              <a:buChar char="✤"/>
            </a:pPr>
            <a:r>
              <a:rPr b="1"/>
              <a:t>Volume</a:t>
            </a:r>
            <a:r>
              <a:t> de données + </a:t>
            </a:r>
            <a:r>
              <a:rPr b="1"/>
              <a:t>Vitesse</a:t>
            </a:r>
            <a:r>
              <a:t> de traitement + </a:t>
            </a:r>
            <a:r>
              <a:rPr b="1"/>
              <a:t>Variété</a:t>
            </a:r>
            <a:r>
              <a:t> de formats de données + </a:t>
            </a:r>
            <a:r>
              <a:rPr b="1"/>
              <a:t>Véracité</a:t>
            </a:r>
            <a:r>
              <a:t> (erreurs, incomplétude, confiance, fraîcheur, etc.)</a:t>
            </a:r>
          </a:p>
        </p:txBody>
      </p:sp>
      <p:sp>
        <p:nvSpPr>
          <p:cNvPr id="1496"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497" name="5.2 - Partage de données dans le cloud"/>
          <p:cNvSpPr txBox="1"/>
          <p:nvPr>
            <p:ph type="body" idx="21"/>
          </p:nvPr>
        </p:nvSpPr>
        <p:spPr>
          <a:prstGeom prst="rect">
            <a:avLst/>
          </a:prstGeom>
        </p:spPr>
        <p:txBody>
          <a:bodyPr/>
          <a:lstStyle/>
          <a:p>
            <a:pPr/>
            <a:r>
              <a:t>5.2 - Partage de données dans le cloud</a:t>
            </a:r>
          </a:p>
        </p:txBody>
      </p:sp>
      <p:sp>
        <p:nvSpPr>
          <p:cNvPr id="1498"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99" name="Fig 5.1 - Le Big Bang du Big Data"/>
          <p:cNvSpPr txBox="1"/>
          <p:nvPr/>
        </p:nvSpPr>
        <p:spPr>
          <a:xfrm>
            <a:off x="7308952" y="6620888"/>
            <a:ext cx="4833224"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5.1 - </a:t>
            </a:r>
            <a:r>
              <a:rPr u="sng">
                <a:solidFill>
                  <a:schemeClr val="accent5">
                    <a:satOff val="8112"/>
                    <a:lumOff val="-14630"/>
                  </a:schemeClr>
                </a:solidFill>
                <a:hlinkClick r:id="rId3" invalidUrl="" action="" tgtFrame="" tooltip="" history="1" highlightClick="0" endSnd="0"/>
              </a:rPr>
              <a:t>Le Big Bang du Big Data</a:t>
            </a:r>
          </a:p>
        </p:txBody>
      </p:sp>
      <p:pic>
        <p:nvPicPr>
          <p:cNvPr id="1500" name="Image" descr="Image"/>
          <p:cNvPicPr>
            <a:picLocks noChangeAspect="1"/>
          </p:cNvPicPr>
          <p:nvPr/>
        </p:nvPicPr>
        <p:blipFill>
          <a:blip r:embed="rId4">
            <a:extLst/>
          </a:blip>
          <a:stretch>
            <a:fillRect/>
          </a:stretch>
        </p:blipFill>
        <p:spPr>
          <a:xfrm>
            <a:off x="7620560" y="1555749"/>
            <a:ext cx="4949291" cy="4949292"/>
          </a:xfrm>
          <a:prstGeom prst="rect">
            <a:avLst/>
          </a:prstGeom>
          <a:ln w="12700">
            <a:miter lim="400000"/>
          </a:ln>
        </p:spPr>
      </p:pic>
    </p:spTree>
  </p:cSld>
  <p:clrMapOvr>
    <a:masterClrMapping/>
  </p:clrMapOvr>
  <p:transition xmlns:p14="http://schemas.microsoft.com/office/powerpoint/2010/main" spd="med" advClick="1"/>
</p:sld>
</file>

<file path=ppt/slides/slide1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4" name="La cohérence de données (data consistency)…"/>
          <p:cNvSpPr txBox="1"/>
          <p:nvPr>
            <p:ph type="body" idx="1"/>
          </p:nvPr>
        </p:nvSpPr>
        <p:spPr>
          <a:xfrm>
            <a:off x="355600" y="1581150"/>
            <a:ext cx="12293600" cy="7445326"/>
          </a:xfrm>
          <a:prstGeom prst="rect">
            <a:avLst/>
          </a:prstGeom>
        </p:spPr>
        <p:txBody>
          <a:bodyPr/>
          <a:lstStyle/>
          <a:p>
            <a:pPr marL="462279" indent="-462279" defTabSz="531622">
              <a:spcBef>
                <a:spcPts val="1000"/>
              </a:spcBef>
              <a:defRPr sz="2548"/>
            </a:pPr>
            <a:r>
              <a:t>La cohérence de données (</a:t>
            </a:r>
            <a:r>
              <a:rPr i="1"/>
              <a:t>data consistency</a:t>
            </a:r>
            <a:r>
              <a:t>)</a:t>
            </a:r>
          </a:p>
          <a:p>
            <a:pPr lvl="1" marL="754246" indent="-291966" defTabSz="531622">
              <a:spcBef>
                <a:spcPts val="700"/>
              </a:spcBef>
              <a:buChar char="✤"/>
              <a:defRPr sz="2184"/>
            </a:pPr>
            <a:r>
              <a:t>Un système en </a:t>
            </a:r>
            <a:r>
              <a:rPr b="1"/>
              <a:t>cohérence forte</a:t>
            </a:r>
            <a:r>
              <a:t> assure que toute lecture d'une copie d'une donnée reflétera toute modification antérieure à la lecture intervenue sur n'importe quelle copie de la donnée.</a:t>
            </a:r>
          </a:p>
          <a:p>
            <a:pPr lvl="1" marL="754246" indent="-291966" defTabSz="531622">
              <a:spcBef>
                <a:spcPts val="700"/>
              </a:spcBef>
              <a:buChar char="✤"/>
              <a:defRPr sz="2184"/>
            </a:pPr>
            <a:r>
              <a:t>Un système en </a:t>
            </a:r>
            <a:r>
              <a:rPr b="1"/>
              <a:t>cohérence faible</a:t>
            </a:r>
            <a:r>
              <a:t> assure que si une copie est modifiée, toutes les copies des données refléteront ces modifications au bout d'un certain temps, mais la modification n'est pas forcément immédiate.</a:t>
            </a:r>
          </a:p>
          <a:p>
            <a:pPr lvl="1" marL="754246" indent="-291966" defTabSz="531622">
              <a:spcBef>
                <a:spcPts val="700"/>
              </a:spcBef>
              <a:buChar char="✤"/>
              <a:defRPr sz="2184"/>
            </a:pPr>
            <a:r>
              <a:rPr b="1"/>
              <a:t>Cohérence stricte</a:t>
            </a:r>
            <a:r>
              <a:t> : c’est la forme la plus intuitive de la cohérence. Elle correspond à garantir au programmeur que chaque lecture d’une donnée correspond bien à la version la plus fraîchement modifiée dans tous les caches du système.</a:t>
            </a:r>
          </a:p>
          <a:p>
            <a:pPr lvl="1" marL="754246" indent="-291966" defTabSz="531622">
              <a:spcBef>
                <a:spcPts val="700"/>
              </a:spcBef>
              <a:buChar char="✤"/>
              <a:defRPr sz="2184"/>
            </a:pPr>
            <a:r>
              <a:rPr b="1"/>
              <a:t>Cohérence séquentielle</a:t>
            </a:r>
            <a:r>
              <a:t> : Elle consiste à préserver l’ordre global des accès mémoire en lecture. Cet ordre correspond à l’ordre du programme. Le résultat final d’une exécution est similaire au résultat d’une exécution séquentielle du programme.</a:t>
            </a:r>
          </a:p>
          <a:p>
            <a:pPr lvl="1" marL="754246" indent="-291966" defTabSz="531622">
              <a:spcBef>
                <a:spcPts val="700"/>
              </a:spcBef>
              <a:buChar char="✤"/>
              <a:defRPr sz="2184"/>
            </a:pPr>
            <a:r>
              <a:rPr b="1"/>
              <a:t>Cohérence faible</a:t>
            </a:r>
            <a:r>
              <a:t> : le programmeur est impliqué dans la gestion de la cohérence en utilisant des opérateurs de synchronisation séquentiellement cohérents.</a:t>
            </a:r>
          </a:p>
          <a:p>
            <a:pPr lvl="1" marL="754246" indent="-291966" defTabSz="531622">
              <a:spcBef>
                <a:spcPts val="700"/>
              </a:spcBef>
              <a:buChar char="✤"/>
              <a:defRPr sz="2184"/>
            </a:pPr>
            <a:r>
              <a:rPr b="1"/>
              <a:t>Cohérence par nœud</a:t>
            </a:r>
            <a:r>
              <a:t> : L’ordre des écritures effectuées par un même nœud est préservé tandis que les écritures des différents nœuds peuvent être vues autrement.</a:t>
            </a:r>
          </a:p>
          <a:p>
            <a:pPr lvl="1" marL="754246" indent="-291966" defTabSz="531622">
              <a:spcBef>
                <a:spcPts val="700"/>
              </a:spcBef>
              <a:buChar char="✤"/>
              <a:defRPr sz="2184"/>
            </a:pPr>
            <a:r>
              <a:rPr b="1"/>
              <a:t>Cohérence relâchée</a:t>
            </a:r>
            <a:r>
              <a:t> : on considère deux types d’opérateurs de synchronisation : </a:t>
            </a:r>
            <a:r>
              <a:rPr i="1"/>
              <a:t>acquire</a:t>
            </a:r>
            <a:r>
              <a:t> (pour acquérir l'accès à une variable partagée), </a:t>
            </a:r>
            <a:r>
              <a:rPr i="1"/>
              <a:t>release</a:t>
            </a:r>
            <a:r>
              <a:t> (pour libérer l'accès à une variable partagée). Chaque opérateur est considéré cohérent par nœud.</a:t>
            </a:r>
          </a:p>
        </p:txBody>
      </p:sp>
      <p:sp>
        <p:nvSpPr>
          <p:cNvPr id="1505"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506" name="5.2 - Partage de données dans le cloud"/>
          <p:cNvSpPr txBox="1"/>
          <p:nvPr>
            <p:ph type="body" idx="21"/>
          </p:nvPr>
        </p:nvSpPr>
        <p:spPr>
          <a:prstGeom prst="rect">
            <a:avLst/>
          </a:prstGeom>
        </p:spPr>
        <p:txBody>
          <a:bodyPr/>
          <a:lstStyle/>
          <a:p>
            <a:pPr/>
            <a:r>
              <a:t>5.2 - Partage de données dans le cloud</a:t>
            </a:r>
          </a:p>
        </p:txBody>
      </p:sp>
      <p:sp>
        <p:nvSpPr>
          <p:cNvPr id="1507"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Exemple avec l’utilisation de dig :…"/>
          <p:cNvSpPr txBox="1"/>
          <p:nvPr>
            <p:ph type="body" idx="1"/>
          </p:nvPr>
        </p:nvSpPr>
        <p:spPr>
          <a:xfrm>
            <a:off x="355600" y="1633625"/>
            <a:ext cx="12293600" cy="7445327"/>
          </a:xfrm>
          <a:prstGeom prst="rect">
            <a:avLst/>
          </a:prstGeom>
        </p:spPr>
        <p:txBody>
          <a:bodyPr/>
          <a:lstStyle/>
          <a:p>
            <a:pPr/>
            <a:r>
              <a:t>Exemple avec l’utilisation de dig :</a:t>
            </a:r>
          </a:p>
          <a:p>
            <a:pPr lvl="1">
              <a:defRPr sz="2200"/>
            </a:pPr>
            <a:r>
              <a:rPr i="1"/>
              <a:t>dig</a:t>
            </a:r>
            <a:r>
              <a:t> est une commande du package dnsutils sous Linux pour </a:t>
            </a:r>
            <a:r>
              <a:rPr b="1"/>
              <a:t>interroger</a:t>
            </a:r>
            <a:r>
              <a:t> des serveurs DNS.</a:t>
            </a:r>
            <a:br/>
            <a:r>
              <a:t>Les réponses sont des </a:t>
            </a:r>
            <a:r>
              <a:rPr b="1"/>
              <a:t>enregistrements de ressources</a:t>
            </a:r>
            <a:r>
              <a:t>.</a:t>
            </a:r>
          </a:p>
        </p:txBody>
      </p:sp>
      <p:grpSp>
        <p:nvGrpSpPr>
          <p:cNvPr id="255" name="Rectangle"/>
          <p:cNvGrpSpPr/>
          <p:nvPr/>
        </p:nvGrpSpPr>
        <p:grpSpPr>
          <a:xfrm>
            <a:off x="410578" y="3095831"/>
            <a:ext cx="11753076" cy="6533738"/>
            <a:chOff x="0" y="0"/>
            <a:chExt cx="11753074" cy="6533736"/>
          </a:xfrm>
        </p:grpSpPr>
        <p:sp>
          <p:nvSpPr>
            <p:cNvPr id="254" name="Rectangle"/>
            <p:cNvSpPr/>
            <p:nvPr/>
          </p:nvSpPr>
          <p:spPr>
            <a:xfrm>
              <a:off x="215900" y="139700"/>
              <a:ext cx="11321275" cy="5974937"/>
            </a:xfrm>
            <a:prstGeom prst="rect">
              <a:avLst/>
            </a:prstGeom>
            <a:solidFill>
              <a:srgbClr val="F7F7F7"/>
            </a:solidFill>
            <a:ln>
              <a:noFill/>
            </a:ln>
            <a:effectLst/>
          </p:spPr>
          <p:txBody>
            <a:bodyPr wrap="square" lIns="50800" tIns="50800" rIns="50800" bIns="50800" numCol="1" anchor="ctr">
              <a:noAutofit/>
            </a:bodyPr>
            <a:lstStyle/>
            <a:p>
              <a:pPr algn="ctr">
                <a:spcBef>
                  <a:spcPts val="0"/>
                </a:spcBef>
                <a:defRPr i="0" sz="3000">
                  <a:solidFill>
                    <a:srgbClr val="FFFFFF"/>
                  </a:solidFill>
                  <a:latin typeface="+mj-lt"/>
                  <a:ea typeface="+mj-ea"/>
                  <a:cs typeface="+mj-cs"/>
                  <a:sym typeface="Book Antiqua"/>
                </a:defRPr>
              </a:pPr>
            </a:p>
          </p:txBody>
        </p:sp>
        <p:pic>
          <p:nvPicPr>
            <p:cNvPr id="253" name="Rectangle Carré" descr="Rectangle Carré"/>
            <p:cNvPicPr>
              <a:picLocks noChangeAspect="0"/>
            </p:cNvPicPr>
            <p:nvPr/>
          </p:nvPicPr>
          <p:blipFill>
            <a:blip r:embed="rId3">
              <a:extLst/>
            </a:blip>
            <a:stretch>
              <a:fillRect/>
            </a:stretch>
          </p:blipFill>
          <p:spPr>
            <a:xfrm>
              <a:off x="-1" y="0"/>
              <a:ext cx="11753076" cy="6533737"/>
            </a:xfrm>
            <a:prstGeom prst="rect">
              <a:avLst/>
            </a:prstGeom>
            <a:effectLst/>
          </p:spPr>
        </p:pic>
      </p:grpSp>
      <p:sp>
        <p:nvSpPr>
          <p:cNvPr id="256" name="iMac-F:~ francois$ dig fr.wikipedia.org…"/>
          <p:cNvSpPr txBox="1"/>
          <p:nvPr/>
        </p:nvSpPr>
        <p:spPr>
          <a:xfrm>
            <a:off x="913539" y="3390900"/>
            <a:ext cx="10909061" cy="596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188912" defTabSz="360000">
              <a:spcBef>
                <a:spcPts val="0"/>
              </a:spcBef>
              <a:defRPr i="0" sz="1900">
                <a:solidFill>
                  <a:srgbClr val="000000"/>
                </a:solidFill>
                <a:latin typeface="Menlo Regular"/>
                <a:ea typeface="Menlo Regular"/>
                <a:cs typeface="Menlo Regular"/>
                <a:sym typeface="Menlo Regular"/>
              </a:defRPr>
            </a:pPr>
            <a:r>
              <a:t>iMac-F:~ francois$ </a:t>
            </a:r>
            <a:r>
              <a:rPr b="1"/>
              <a:t>dig fr.wikipedia.org</a:t>
            </a:r>
          </a:p>
          <a:p>
            <a:pPr marL="188912" defTabSz="360000">
              <a:spcBef>
                <a:spcPts val="0"/>
              </a:spcBef>
              <a:defRPr i="0" sz="1900">
                <a:solidFill>
                  <a:srgbClr val="000000"/>
                </a:solidFill>
                <a:latin typeface="Menlo Regular"/>
                <a:ea typeface="Menlo Regular"/>
                <a:cs typeface="Menlo Regular"/>
                <a:sym typeface="Menlo Regular"/>
              </a:defRPr>
            </a:pPr>
          </a:p>
          <a:p>
            <a:pPr marL="188912" defTabSz="360000">
              <a:spcBef>
                <a:spcPts val="0"/>
              </a:spcBef>
              <a:defRPr i="0" sz="1900">
                <a:solidFill>
                  <a:srgbClr val="000000"/>
                </a:solidFill>
                <a:latin typeface="Menlo Regular"/>
                <a:ea typeface="Menlo Regular"/>
                <a:cs typeface="Menlo Regular"/>
                <a:sym typeface="Menlo Regular"/>
              </a:defRPr>
            </a:pPr>
            <a:r>
              <a:t>; &lt;&lt;&gt;&gt; DiG 9.6.0-APPLE-P2 &lt;&lt;&gt;&gt; fr.wikipedia.org</a:t>
            </a:r>
          </a:p>
          <a:p>
            <a:pPr marL="188912" defTabSz="360000">
              <a:spcBef>
                <a:spcPts val="0"/>
              </a:spcBef>
              <a:defRPr i="0" sz="1900">
                <a:solidFill>
                  <a:srgbClr val="000000"/>
                </a:solidFill>
                <a:latin typeface="Menlo Regular"/>
                <a:ea typeface="Menlo Regular"/>
                <a:cs typeface="Menlo Regular"/>
                <a:sym typeface="Menlo Regular"/>
              </a:defRPr>
            </a:pPr>
            <a:r>
              <a:t>;; global options: +cmd</a:t>
            </a:r>
          </a:p>
          <a:p>
            <a:pPr marL="188912" defTabSz="360000">
              <a:spcBef>
                <a:spcPts val="0"/>
              </a:spcBef>
              <a:defRPr i="0" sz="1900">
                <a:solidFill>
                  <a:srgbClr val="000000"/>
                </a:solidFill>
                <a:latin typeface="Menlo Regular"/>
                <a:ea typeface="Menlo Regular"/>
                <a:cs typeface="Menlo Regular"/>
                <a:sym typeface="Menlo Regular"/>
              </a:defRPr>
            </a:pPr>
            <a:r>
              <a:t>;; Got answer:</a:t>
            </a:r>
          </a:p>
          <a:p>
            <a:pPr marL="188912" defTabSz="360000">
              <a:spcBef>
                <a:spcPts val="0"/>
              </a:spcBef>
              <a:defRPr i="0" sz="1900">
                <a:solidFill>
                  <a:srgbClr val="000000"/>
                </a:solidFill>
                <a:latin typeface="Menlo Regular"/>
                <a:ea typeface="Menlo Regular"/>
                <a:cs typeface="Menlo Regular"/>
                <a:sym typeface="Menlo Regular"/>
              </a:defRPr>
            </a:pPr>
            <a:r>
              <a:t>;; -&gt;&gt;HEADER&lt;&lt;- opcode: QUERY, status: NOERROR, id: 28507</a:t>
            </a:r>
          </a:p>
          <a:p>
            <a:pPr marL="188912" defTabSz="360000">
              <a:spcBef>
                <a:spcPts val="0"/>
              </a:spcBef>
              <a:defRPr i="0" sz="1900">
                <a:solidFill>
                  <a:srgbClr val="000000"/>
                </a:solidFill>
                <a:latin typeface="Menlo Regular"/>
                <a:ea typeface="Menlo Regular"/>
                <a:cs typeface="Menlo Regular"/>
                <a:sym typeface="Menlo Regular"/>
              </a:defRPr>
            </a:pPr>
            <a:r>
              <a:t>;; flags: qr rd ra; QUERY: 1, ANSWER: 3, AUTHORITY: 0, ADDITIONAL: 0</a:t>
            </a:r>
          </a:p>
          <a:p>
            <a:pPr marL="188912" defTabSz="360000">
              <a:spcBef>
                <a:spcPts val="0"/>
              </a:spcBef>
              <a:defRPr i="0" sz="1900">
                <a:solidFill>
                  <a:srgbClr val="000000"/>
                </a:solidFill>
                <a:latin typeface="Menlo Regular"/>
                <a:ea typeface="Menlo Regular"/>
                <a:cs typeface="Menlo Regular"/>
                <a:sym typeface="Menlo Regular"/>
              </a:defRPr>
            </a:pPr>
          </a:p>
          <a:p>
            <a:pPr marL="188912" defTabSz="360000">
              <a:spcBef>
                <a:spcPts val="0"/>
              </a:spcBef>
              <a:defRPr i="0" sz="1900">
                <a:solidFill>
                  <a:srgbClr val="000000"/>
                </a:solidFill>
                <a:latin typeface="Menlo Regular"/>
                <a:ea typeface="Menlo Regular"/>
                <a:cs typeface="Menlo Regular"/>
                <a:sym typeface="Menlo Regular"/>
              </a:defRPr>
            </a:pPr>
            <a:r>
              <a:t>;; QUESTION SECTION:</a:t>
            </a:r>
          </a:p>
          <a:p>
            <a:pPr marL="188912" defTabSz="360000">
              <a:spcBef>
                <a:spcPts val="0"/>
              </a:spcBef>
              <a:defRPr b="1" i="0" sz="1900">
                <a:solidFill>
                  <a:srgbClr val="000000"/>
                </a:solidFill>
                <a:latin typeface="Menlo Regular"/>
                <a:ea typeface="Menlo Regular"/>
                <a:cs typeface="Menlo Regular"/>
                <a:sym typeface="Menlo Regular"/>
              </a:defRPr>
            </a:pPr>
            <a:r>
              <a:t>;fr.wikipedia.org.		IN		A</a:t>
            </a:r>
          </a:p>
          <a:p>
            <a:pPr marL="188912" defTabSz="360000">
              <a:spcBef>
                <a:spcPts val="0"/>
              </a:spcBef>
              <a:defRPr i="0" sz="1900">
                <a:solidFill>
                  <a:srgbClr val="000000"/>
                </a:solidFill>
                <a:latin typeface="Menlo Regular"/>
                <a:ea typeface="Menlo Regular"/>
                <a:cs typeface="Menlo Regular"/>
                <a:sym typeface="Menlo Regular"/>
              </a:defRPr>
            </a:pPr>
          </a:p>
          <a:p>
            <a:pPr marL="188912" defTabSz="360000">
              <a:spcBef>
                <a:spcPts val="0"/>
              </a:spcBef>
              <a:defRPr i="0" sz="1900">
                <a:solidFill>
                  <a:srgbClr val="000000"/>
                </a:solidFill>
                <a:latin typeface="Menlo Regular"/>
                <a:ea typeface="Menlo Regular"/>
                <a:cs typeface="Menlo Regular"/>
                <a:sym typeface="Menlo Regular"/>
              </a:defRPr>
            </a:pPr>
            <a:r>
              <a:t>;; ANSWER SECTION:</a:t>
            </a:r>
          </a:p>
          <a:p>
            <a:pPr marL="188912" defTabSz="360000">
              <a:spcBef>
                <a:spcPts val="0"/>
              </a:spcBef>
              <a:defRPr i="0" sz="1900">
                <a:solidFill>
                  <a:srgbClr val="000000"/>
                </a:solidFill>
                <a:latin typeface="Menlo Regular"/>
                <a:ea typeface="Menlo Regular"/>
                <a:cs typeface="Menlo Regular"/>
                <a:sym typeface="Menlo Regular"/>
              </a:defRPr>
            </a:pPr>
            <a:r>
              <a:t>fr.wikipedia.org.			575		 IN	CNAME	text.wikimedia.org.</a:t>
            </a:r>
          </a:p>
          <a:p>
            <a:pPr marL="188912" defTabSz="360000">
              <a:spcBef>
                <a:spcPts val="0"/>
              </a:spcBef>
              <a:defRPr i="0" sz="1900">
                <a:solidFill>
                  <a:srgbClr val="000000"/>
                </a:solidFill>
                <a:latin typeface="Menlo Regular"/>
                <a:ea typeface="Menlo Regular"/>
                <a:cs typeface="Menlo Regular"/>
                <a:sym typeface="Menlo Regular"/>
              </a:defRPr>
            </a:pPr>
            <a:r>
              <a:t>text.wikimedia.org.		1522		 IN	CNAME	text.esams.wikimedia.org.</a:t>
            </a:r>
          </a:p>
          <a:p>
            <a:pPr marL="188912" defTabSz="360000">
              <a:spcBef>
                <a:spcPts val="0"/>
              </a:spcBef>
              <a:defRPr i="0" sz="1900">
                <a:solidFill>
                  <a:srgbClr val="000000"/>
                </a:solidFill>
                <a:latin typeface="Menlo Regular"/>
                <a:ea typeface="Menlo Regular"/>
                <a:cs typeface="Menlo Regular"/>
                <a:sym typeface="Menlo Regular"/>
              </a:defRPr>
            </a:pPr>
            <a:r>
              <a:t>text.esams.wikimedia.org. 2193 IN		A		91.198.174.232</a:t>
            </a:r>
          </a:p>
          <a:p>
            <a:pPr marL="188912" defTabSz="360000">
              <a:spcBef>
                <a:spcPts val="0"/>
              </a:spcBef>
              <a:defRPr i="0" sz="1900">
                <a:solidFill>
                  <a:srgbClr val="000000"/>
                </a:solidFill>
                <a:latin typeface="Menlo Regular"/>
                <a:ea typeface="Menlo Regular"/>
                <a:cs typeface="Menlo Regular"/>
                <a:sym typeface="Menlo Regular"/>
              </a:defRPr>
            </a:pPr>
          </a:p>
          <a:p>
            <a:pPr marL="188912" defTabSz="360000">
              <a:spcBef>
                <a:spcPts val="0"/>
              </a:spcBef>
              <a:defRPr i="0" sz="1900">
                <a:solidFill>
                  <a:srgbClr val="000000"/>
                </a:solidFill>
                <a:latin typeface="Menlo Regular"/>
                <a:ea typeface="Menlo Regular"/>
                <a:cs typeface="Menlo Regular"/>
                <a:sym typeface="Menlo Regular"/>
              </a:defRPr>
            </a:pPr>
            <a:r>
              <a:t>;; Query time: 42 msec</a:t>
            </a:r>
          </a:p>
          <a:p>
            <a:pPr marL="188912" defTabSz="360000">
              <a:spcBef>
                <a:spcPts val="0"/>
              </a:spcBef>
              <a:defRPr i="0" sz="1900">
                <a:solidFill>
                  <a:srgbClr val="000000"/>
                </a:solidFill>
                <a:latin typeface="Menlo Regular"/>
                <a:ea typeface="Menlo Regular"/>
                <a:cs typeface="Menlo Regular"/>
                <a:sym typeface="Menlo Regular"/>
              </a:defRPr>
            </a:pPr>
            <a:r>
              <a:rPr b="1"/>
              <a:t>;; SERVER: 212.27.40.241</a:t>
            </a:r>
            <a:r>
              <a:t>#53(212.27.40.241)</a:t>
            </a:r>
          </a:p>
          <a:p>
            <a:pPr marL="188912" defTabSz="360000">
              <a:spcBef>
                <a:spcPts val="0"/>
              </a:spcBef>
              <a:defRPr i="0" sz="1900">
                <a:solidFill>
                  <a:srgbClr val="000000"/>
                </a:solidFill>
                <a:latin typeface="Menlo Regular"/>
                <a:ea typeface="Menlo Regular"/>
                <a:cs typeface="Menlo Regular"/>
                <a:sym typeface="Menlo Regular"/>
              </a:defRPr>
            </a:pPr>
            <a:r>
              <a:t>;; WHEN: Sat Aug 27 20:15:20 2011</a:t>
            </a:r>
          </a:p>
          <a:p>
            <a:pPr marL="188912" defTabSz="360000">
              <a:spcBef>
                <a:spcPts val="0"/>
              </a:spcBef>
              <a:defRPr i="0" sz="1900">
                <a:solidFill>
                  <a:srgbClr val="000000"/>
                </a:solidFill>
                <a:latin typeface="Menlo Regular"/>
                <a:ea typeface="Menlo Regular"/>
                <a:cs typeface="Menlo Regular"/>
                <a:sym typeface="Menlo Regular"/>
              </a:defRPr>
            </a:pPr>
            <a:r>
              <a:t>;; MSG SIZE  rcvd: 104</a:t>
            </a:r>
          </a:p>
        </p:txBody>
      </p:sp>
      <p:sp>
        <p:nvSpPr>
          <p:cNvPr id="257"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58" name="2.1 - DNS - Domain Name System dig"/>
          <p:cNvSpPr txBox="1"/>
          <p:nvPr>
            <p:ph type="body" idx="21"/>
          </p:nvPr>
        </p:nvSpPr>
        <p:spPr>
          <a:prstGeom prst="rect">
            <a:avLst/>
          </a:prstGeom>
        </p:spPr>
        <p:txBody>
          <a:bodyPr/>
          <a:lstStyle>
            <a:lvl1pPr>
              <a:tabLst>
                <a:tab pos="12039600" algn="r"/>
              </a:tabLst>
            </a:lvl1pPr>
          </a:lstStyle>
          <a:p>
            <a:pPr/>
            <a:r>
              <a:t>2.1 - DNS - Domain Name System	dig             </a:t>
            </a:r>
          </a:p>
        </p:txBody>
      </p:sp>
      <p:sp>
        <p:nvSpPr>
          <p:cNvPr id="259"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60" name="Ligne Ligne" descr="Ligne Ligne"/>
          <p:cNvPicPr>
            <a:picLocks noChangeAspect="0"/>
          </p:cNvPicPr>
          <p:nvPr/>
        </p:nvPicPr>
        <p:blipFill>
          <a:blip r:embed="rId4">
            <a:alphaModFix amt="37956"/>
            <a:extLst/>
          </a:blip>
          <a:stretch>
            <a:fillRect/>
          </a:stretch>
        </p:blipFill>
        <p:spPr>
          <a:xfrm>
            <a:off x="5108366" y="4610100"/>
            <a:ext cx="3161335" cy="558800"/>
          </a:xfrm>
          <a:prstGeom prst="rect">
            <a:avLst/>
          </a:prstGeom>
        </p:spPr>
      </p:pic>
      <p:grpSp>
        <p:nvGrpSpPr>
          <p:cNvPr id="266" name="Grouper"/>
          <p:cNvGrpSpPr/>
          <p:nvPr/>
        </p:nvGrpSpPr>
        <p:grpSpPr>
          <a:xfrm>
            <a:off x="481695" y="4979750"/>
            <a:ext cx="6980153" cy="3057430"/>
            <a:chOff x="-279400" y="-282193"/>
            <a:chExt cx="6980151" cy="3057428"/>
          </a:xfrm>
        </p:grpSpPr>
        <p:pic>
          <p:nvPicPr>
            <p:cNvPr id="262" name="Ligne Ligne" descr="Ligne Ligne"/>
            <p:cNvPicPr>
              <a:picLocks noChangeAspect="0"/>
            </p:cNvPicPr>
            <p:nvPr/>
          </p:nvPicPr>
          <p:blipFill>
            <a:blip r:embed="rId5">
              <a:alphaModFix amt="37956"/>
              <a:extLst/>
            </a:blip>
            <a:stretch>
              <a:fillRect/>
            </a:stretch>
          </p:blipFill>
          <p:spPr>
            <a:xfrm rot="34539">
              <a:off x="4228151" y="-269801"/>
              <a:ext cx="2469856" cy="558801"/>
            </a:xfrm>
            <a:prstGeom prst="rect">
              <a:avLst/>
            </a:prstGeom>
            <a:effectLst/>
          </p:spPr>
        </p:pic>
        <p:pic>
          <p:nvPicPr>
            <p:cNvPr id="264" name="Ligne Ligne" descr="Ligne Ligne"/>
            <p:cNvPicPr>
              <a:picLocks noChangeAspect="0"/>
            </p:cNvPicPr>
            <p:nvPr/>
          </p:nvPicPr>
          <p:blipFill>
            <a:blip r:embed="rId6">
              <a:alphaModFix amt="37956"/>
              <a:extLst/>
            </a:blip>
            <a:stretch>
              <a:fillRect/>
            </a:stretch>
          </p:blipFill>
          <p:spPr>
            <a:xfrm rot="5400000">
              <a:off x="-908640" y="1587195"/>
              <a:ext cx="1817280" cy="558801"/>
            </a:xfrm>
            <a:prstGeom prst="rect">
              <a:avLst/>
            </a:prstGeom>
            <a:effectLst/>
          </p:spPr>
        </p:pic>
      </p:grpSp>
      <p:pic>
        <p:nvPicPr>
          <p:cNvPr id="267" name="Ligne Ligne" descr="Ligne Ligne"/>
          <p:cNvPicPr>
            <a:picLocks noChangeAspect="0"/>
          </p:cNvPicPr>
          <p:nvPr/>
        </p:nvPicPr>
        <p:blipFill>
          <a:blip r:embed="rId7">
            <a:alphaModFix amt="37956"/>
            <a:extLst/>
          </a:blip>
          <a:stretch>
            <a:fillRect/>
          </a:stretch>
        </p:blipFill>
        <p:spPr>
          <a:xfrm>
            <a:off x="3509995" y="3314982"/>
            <a:ext cx="3781921" cy="558801"/>
          </a:xfrm>
          <a:prstGeom prst="rect">
            <a:avLst/>
          </a:prstGeom>
        </p:spPr>
      </p:pic>
      <p:sp>
        <p:nvSpPr>
          <p:cNvPr id="269"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lstStyle>
          <a:p>
            <a:pPr/>
            <a:r>
              <a:t>Annexe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mph" nodeType="clickEffect" presetSubtype="0" presetID="32" grpId="2" fill="hold">
                                  <p:stCondLst>
                                    <p:cond delay="0"/>
                                  </p:stCondLst>
                                  <p:childTnLst>
                                    <p:animRot by="300000">
                                      <p:cBhvr>
                                        <p:cTn id="10" dur="50" fill="hold">
                                          <p:stCondLst>
                                            <p:cond delay="0"/>
                                          </p:stCondLst>
                                        </p:cTn>
                                        <p:tgtEl>
                                          <p:spTgt spid="267"/>
                                        </p:tgtEl>
                                        <p:attrNameLst>
                                          <p:attrName>r</p:attrName>
                                        </p:attrNameLst>
                                      </p:cBhvr>
                                    </p:animRot>
                                    <p:animRot by="-600000">
                                      <p:cBhvr>
                                        <p:cTn id="11" dur="100" fill="hold">
                                          <p:stCondLst>
                                            <p:cond delay="100"/>
                                          </p:stCondLst>
                                        </p:cTn>
                                        <p:tgtEl>
                                          <p:spTgt spid="267"/>
                                        </p:tgtEl>
                                        <p:attrNameLst>
                                          <p:attrName>r</p:attrName>
                                        </p:attrNameLst>
                                      </p:cBhvr>
                                    </p:animRot>
                                    <p:animRot by="600000">
                                      <p:cBhvr>
                                        <p:cTn id="12" dur="100" fill="hold">
                                          <p:stCondLst>
                                            <p:cond delay="200"/>
                                          </p:stCondLst>
                                        </p:cTn>
                                        <p:tgtEl>
                                          <p:spTgt spid="267"/>
                                        </p:tgtEl>
                                        <p:attrNameLst>
                                          <p:attrName>r</p:attrName>
                                        </p:attrNameLst>
                                      </p:cBhvr>
                                    </p:animRot>
                                    <p:animRot by="-600000">
                                      <p:cBhvr>
                                        <p:cTn id="13" dur="100" fill="hold">
                                          <p:stCondLst>
                                            <p:cond delay="300"/>
                                          </p:stCondLst>
                                        </p:cTn>
                                        <p:tgtEl>
                                          <p:spTgt spid="267"/>
                                        </p:tgtEl>
                                        <p:attrNameLst>
                                          <p:attrName>r</p:attrName>
                                        </p:attrNameLst>
                                      </p:cBhvr>
                                    </p:animRot>
                                    <p:animRot by="300000">
                                      <p:cBhvr>
                                        <p:cTn id="14" dur="100" fill="hold">
                                          <p:stCondLst>
                                            <p:cond delay="400"/>
                                          </p:stCondLst>
                                        </p:cTn>
                                        <p:tgtEl>
                                          <p:spTgt spid="267"/>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3" fill="hold">
                                  <p:stCondLst>
                                    <p:cond delay="0"/>
                                  </p:stCondLst>
                                  <p:iterate type="el" backwards="0">
                                    <p:tmAbs val="0"/>
                                  </p:iterate>
                                  <p:childTnLst>
                                    <p:set>
                                      <p:cBhvr>
                                        <p:cTn id="18" fill="hold"/>
                                        <p:tgtEl>
                                          <p:spTgt spid="2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mph" nodeType="clickEffect" presetSubtype="0" presetID="32" grpId="4" fill="hold">
                                  <p:stCondLst>
                                    <p:cond delay="0"/>
                                  </p:stCondLst>
                                  <p:childTnLst>
                                    <p:animRot by="300000">
                                      <p:cBhvr>
                                        <p:cTn id="22" dur="50" fill="hold">
                                          <p:stCondLst>
                                            <p:cond delay="0"/>
                                          </p:stCondLst>
                                        </p:cTn>
                                        <p:tgtEl>
                                          <p:spTgt spid="260"/>
                                        </p:tgtEl>
                                        <p:attrNameLst>
                                          <p:attrName>r</p:attrName>
                                        </p:attrNameLst>
                                      </p:cBhvr>
                                    </p:animRot>
                                    <p:animRot by="-600000">
                                      <p:cBhvr>
                                        <p:cTn id="23" dur="100" fill="hold">
                                          <p:stCondLst>
                                            <p:cond delay="100"/>
                                          </p:stCondLst>
                                        </p:cTn>
                                        <p:tgtEl>
                                          <p:spTgt spid="260"/>
                                        </p:tgtEl>
                                        <p:attrNameLst>
                                          <p:attrName>r</p:attrName>
                                        </p:attrNameLst>
                                      </p:cBhvr>
                                    </p:animRot>
                                    <p:animRot by="600000">
                                      <p:cBhvr>
                                        <p:cTn id="24" dur="100" fill="hold">
                                          <p:stCondLst>
                                            <p:cond delay="200"/>
                                          </p:stCondLst>
                                        </p:cTn>
                                        <p:tgtEl>
                                          <p:spTgt spid="260"/>
                                        </p:tgtEl>
                                        <p:attrNameLst>
                                          <p:attrName>r</p:attrName>
                                        </p:attrNameLst>
                                      </p:cBhvr>
                                    </p:animRot>
                                    <p:animRot by="-600000">
                                      <p:cBhvr>
                                        <p:cTn id="25" dur="100" fill="hold">
                                          <p:stCondLst>
                                            <p:cond delay="300"/>
                                          </p:stCondLst>
                                        </p:cTn>
                                        <p:tgtEl>
                                          <p:spTgt spid="260"/>
                                        </p:tgtEl>
                                        <p:attrNameLst>
                                          <p:attrName>r</p:attrName>
                                        </p:attrNameLst>
                                      </p:cBhvr>
                                    </p:animRot>
                                    <p:animRot by="300000">
                                      <p:cBhvr>
                                        <p:cTn id="26" dur="100" fill="hold">
                                          <p:stCondLst>
                                            <p:cond delay="400"/>
                                          </p:stCondLst>
                                        </p:cTn>
                                        <p:tgtEl>
                                          <p:spTgt spid="260"/>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5" fill="hold">
                                  <p:stCondLst>
                                    <p:cond delay="0"/>
                                  </p:stCondLst>
                                  <p:iterate type="el" backwards="0">
                                    <p:tmAbs val="0"/>
                                  </p:iterate>
                                  <p:childTnLst>
                                    <p:set>
                                      <p:cBhvr>
                                        <p:cTn id="30" fill="hold"/>
                                        <p:tgtEl>
                                          <p:spTgt spid="2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mph" nodeType="clickEffect" presetSubtype="0" presetID="32" grpId="6" fill="hold">
                                  <p:stCondLst>
                                    <p:cond delay="0"/>
                                  </p:stCondLst>
                                  <p:childTnLst>
                                    <p:animRot by="300000">
                                      <p:cBhvr>
                                        <p:cTn id="34" dur="50" fill="hold">
                                          <p:stCondLst>
                                            <p:cond delay="0"/>
                                          </p:stCondLst>
                                        </p:cTn>
                                        <p:tgtEl>
                                          <p:spTgt spid="266"/>
                                        </p:tgtEl>
                                        <p:attrNameLst>
                                          <p:attrName>r</p:attrName>
                                        </p:attrNameLst>
                                      </p:cBhvr>
                                    </p:animRot>
                                    <p:animRot by="-600000">
                                      <p:cBhvr>
                                        <p:cTn id="35" dur="100" fill="hold">
                                          <p:stCondLst>
                                            <p:cond delay="100"/>
                                          </p:stCondLst>
                                        </p:cTn>
                                        <p:tgtEl>
                                          <p:spTgt spid="266"/>
                                        </p:tgtEl>
                                        <p:attrNameLst>
                                          <p:attrName>r</p:attrName>
                                        </p:attrNameLst>
                                      </p:cBhvr>
                                    </p:animRot>
                                    <p:animRot by="600000">
                                      <p:cBhvr>
                                        <p:cTn id="36" dur="100" fill="hold">
                                          <p:stCondLst>
                                            <p:cond delay="200"/>
                                          </p:stCondLst>
                                        </p:cTn>
                                        <p:tgtEl>
                                          <p:spTgt spid="266"/>
                                        </p:tgtEl>
                                        <p:attrNameLst>
                                          <p:attrName>r</p:attrName>
                                        </p:attrNameLst>
                                      </p:cBhvr>
                                    </p:animRot>
                                    <p:animRot by="-600000">
                                      <p:cBhvr>
                                        <p:cTn id="37" dur="100" fill="hold">
                                          <p:stCondLst>
                                            <p:cond delay="300"/>
                                          </p:stCondLst>
                                        </p:cTn>
                                        <p:tgtEl>
                                          <p:spTgt spid="266"/>
                                        </p:tgtEl>
                                        <p:attrNameLst>
                                          <p:attrName>r</p:attrName>
                                        </p:attrNameLst>
                                      </p:cBhvr>
                                    </p:animRot>
                                    <p:animRot by="300000">
                                      <p:cBhvr>
                                        <p:cTn id="38" dur="100" fill="hold">
                                          <p:stCondLst>
                                            <p:cond delay="400"/>
                                          </p:stCondLst>
                                        </p:cTn>
                                        <p:tgtEl>
                                          <p:spTgt spid="266"/>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6" grpId="6"/>
      <p:bldP build="whole" bldLvl="1" animBg="1" rev="0" advAuto="0" spid="260" grpId="3"/>
      <p:bldP build="whole" bldLvl="1" animBg="1" rev="0" advAuto="0" spid="267" grpId="2"/>
      <p:bldP build="whole" bldLvl="1" animBg="1" rev="0" advAuto="0" spid="267" grpId="1"/>
      <p:bldP build="whole" bldLvl="1" animBg="1" rev="0" advAuto="0" spid="260" grpId="4"/>
      <p:bldP build="whole" bldLvl="1" animBg="1" rev="0" advAuto="0" spid="266" grpId="5"/>
    </p:bldLst>
  </p:timing>
</p:sld>
</file>

<file path=ppt/slides/slide1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1" name="Théorème CAP, alias théorème de Brewer…"/>
          <p:cNvSpPr txBox="1"/>
          <p:nvPr>
            <p:ph type="body" idx="1"/>
          </p:nvPr>
        </p:nvSpPr>
        <p:spPr>
          <a:xfrm>
            <a:off x="355600" y="1581150"/>
            <a:ext cx="12293600" cy="7445326"/>
          </a:xfrm>
          <a:prstGeom prst="rect">
            <a:avLst/>
          </a:prstGeom>
        </p:spPr>
        <p:txBody>
          <a:bodyPr/>
          <a:lstStyle/>
          <a:p>
            <a:pPr/>
            <a:r>
              <a:t>Théorème CAP, alias théorème de Brewer</a:t>
            </a:r>
          </a:p>
          <a:p>
            <a:pPr lvl="1" marL="828842" indent="-320842">
              <a:buChar char="✤"/>
            </a:pPr>
            <a:r>
              <a:t>CAP = </a:t>
            </a:r>
            <a:r>
              <a:rPr b="1" i="1"/>
              <a:t>Consistency, Availability &amp; Partition Tolerance</a:t>
            </a:r>
            <a:r>
              <a:t>, soit Cohérence, Disponibilité &amp; Tolérance au partitionnement.</a:t>
            </a:r>
          </a:p>
          <a:p>
            <a:pPr lvl="1" marL="828842" indent="-320842">
              <a:buChar char="✤"/>
            </a:pPr>
            <a:r>
              <a:rPr b="1"/>
              <a:t>Eric Brewer</a:t>
            </a:r>
            <a:r>
              <a:t> de l'université de Californie à Berkeley a énoncé une conjecture, devenu le </a:t>
            </a:r>
            <a:r>
              <a:rPr b="1"/>
              <a:t>théorème de Brewer </a:t>
            </a:r>
            <a:r>
              <a:t>ou Théorème CAP, qui prouve que :</a:t>
            </a:r>
          </a:p>
          <a:p>
            <a:pPr lvl="1" marL="828842" indent="-320842">
              <a:buChar char="✤"/>
            </a:pPr>
            <a:r>
              <a:t>Il est impossible sur un système informatique de calcul distribué de garantir en même temps (c'est-à-dire de manière synchrone) les trois contraintes suivantes :</a:t>
            </a:r>
          </a:p>
          <a:p>
            <a:pPr lvl="2" marL="1310105" indent="-294105">
              <a:buChar char="✤"/>
            </a:pPr>
            <a:r>
              <a:rPr i="1"/>
              <a:t>Consistency </a:t>
            </a:r>
            <a:r>
              <a:t>(Cohérence) : tous les nœuds du système voient exactement les mêmes données au même moment ;</a:t>
            </a:r>
          </a:p>
          <a:p>
            <a:pPr lvl="2" marL="1310105" indent="-294105">
              <a:buChar char="✤"/>
            </a:pPr>
            <a:r>
              <a:rPr i="1"/>
              <a:t>Availability </a:t>
            </a:r>
            <a:r>
              <a:t>(Disponibilité) : garantie que toutes les requêtes reçoivent une réponse ;</a:t>
            </a:r>
          </a:p>
          <a:p>
            <a:pPr lvl="2" marL="1310105" indent="-294105">
              <a:buChar char="✤"/>
            </a:pPr>
            <a:r>
              <a:rPr i="1"/>
              <a:t>Partition Tolerance </a:t>
            </a:r>
            <a:r>
              <a:t>(Tolérance au partitionnement) : aucune panne moins importante qu'une coupure totale du réseau ne doit empêcher le système de répondre correctement.</a:t>
            </a:r>
          </a:p>
          <a:p>
            <a:pPr lvl="1" marL="828842" indent="-320842">
              <a:buChar char="✤"/>
            </a:pPr>
            <a:r>
              <a:t>D'après ce théorème, un système de calcul/stockage distribué ne peut garantir à un instant </a:t>
            </a:r>
            <a:r>
              <a:rPr b="1" i="1"/>
              <a:t>t</a:t>
            </a:r>
            <a:r>
              <a:t> que deux de ces contraintes mais pas les trois.</a:t>
            </a:r>
          </a:p>
        </p:txBody>
      </p:sp>
      <p:sp>
        <p:nvSpPr>
          <p:cNvPr id="1512"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513" name="5.2 - Partage de données dans le cloud"/>
          <p:cNvSpPr txBox="1"/>
          <p:nvPr>
            <p:ph type="body" idx="21"/>
          </p:nvPr>
        </p:nvSpPr>
        <p:spPr>
          <a:prstGeom prst="rect">
            <a:avLst/>
          </a:prstGeom>
        </p:spPr>
        <p:txBody>
          <a:bodyPr/>
          <a:lstStyle/>
          <a:p>
            <a:pPr/>
            <a:r>
              <a:t>5.2 - Partage de données dans le cloud</a:t>
            </a:r>
          </a:p>
        </p:txBody>
      </p:sp>
      <p:sp>
        <p:nvSpPr>
          <p:cNvPr id="1514"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8" name="Théorème CAP, alias théorème de Brewer, suite……"/>
          <p:cNvSpPr txBox="1"/>
          <p:nvPr>
            <p:ph type="body" idx="1"/>
          </p:nvPr>
        </p:nvSpPr>
        <p:spPr>
          <a:xfrm>
            <a:off x="355600" y="1608225"/>
            <a:ext cx="12293600" cy="7445327"/>
          </a:xfrm>
          <a:prstGeom prst="rect">
            <a:avLst/>
          </a:prstGeom>
        </p:spPr>
        <p:txBody>
          <a:bodyPr/>
          <a:lstStyle/>
          <a:p>
            <a:pPr marL="502919" indent="-502919" defTabSz="578358">
              <a:spcBef>
                <a:spcPts val="1100"/>
              </a:spcBef>
              <a:defRPr sz="2772"/>
            </a:pPr>
            <a:r>
              <a:t>Théorème CAP, alias théorème de Brewer, suite…</a:t>
            </a:r>
          </a:p>
          <a:p>
            <a:pPr lvl="1" marL="820553" marR="4631616" indent="-317633" defTabSz="578358">
              <a:spcBef>
                <a:spcPts val="700"/>
              </a:spcBef>
              <a:buChar char="✤"/>
              <a:defRPr sz="2376"/>
            </a:pPr>
            <a:r>
              <a:t>D’où les trois catégories de systèmes distribués :</a:t>
            </a:r>
          </a:p>
          <a:p>
            <a:pPr lvl="2" marL="1297004" marR="4631616" indent="-291164" defTabSz="578358">
              <a:spcBef>
                <a:spcPts val="500"/>
              </a:spcBef>
              <a:buChar char="✤"/>
              <a:defRPr sz="2178"/>
            </a:pPr>
            <a:r>
              <a:rPr b="1"/>
              <a:t>Système AP</a:t>
            </a:r>
            <a:r>
              <a:t> (disponibilité et tolérance au partitionnement) </a:t>
            </a:r>
          </a:p>
          <a:p>
            <a:pPr lvl="3" marL="1773454" marR="4631616" indent="-264694" defTabSz="578358">
              <a:spcBef>
                <a:spcPts val="500"/>
              </a:spcBef>
              <a:buSzPct val="70000"/>
              <a:buChar char="✤"/>
              <a:defRPr sz="1979"/>
            </a:pPr>
            <a:r>
              <a:t>Exemple : DNS</a:t>
            </a:r>
          </a:p>
          <a:p>
            <a:pPr lvl="3" marL="1773454" marR="4631616" indent="-264694" defTabSz="578358">
              <a:spcBef>
                <a:spcPts val="500"/>
              </a:spcBef>
              <a:buSzPct val="70000"/>
              <a:buChar char="✤"/>
              <a:defRPr sz="1979"/>
            </a:pPr>
            <a:r>
              <a:t>Si une entrée du DNS est modifiée, cela peut prendre plusieurs jours avant que cette modification ne soit transmise à toute la hiérarchie du système et ne puisse être vue par tous les clients</a:t>
            </a:r>
          </a:p>
          <a:p>
            <a:pPr lvl="2" marL="1297004" marR="4631616" indent="-291164" defTabSz="578358">
              <a:spcBef>
                <a:spcPts val="500"/>
              </a:spcBef>
              <a:buChar char="✤"/>
              <a:defRPr sz="2178"/>
            </a:pPr>
            <a:r>
              <a:rPr b="1"/>
              <a:t>Système CA</a:t>
            </a:r>
            <a:r>
              <a:t> (cohérence et disponibilité) ; </a:t>
            </a:r>
          </a:p>
          <a:p>
            <a:pPr lvl="3" marL="1773454" marR="4631616" indent="-264694" defTabSz="578358">
              <a:spcBef>
                <a:spcPts val="500"/>
              </a:spcBef>
              <a:buSzPct val="70000"/>
              <a:buChar char="✤"/>
              <a:defRPr sz="1979"/>
            </a:pPr>
            <a:r>
              <a:t>Exemple : SGBD </a:t>
            </a:r>
          </a:p>
          <a:p>
            <a:pPr lvl="3" marL="1773454" marR="4631616" indent="-264694" defTabSz="578358">
              <a:spcBef>
                <a:spcPts val="500"/>
              </a:spcBef>
              <a:buSzPct val="70000"/>
              <a:buChar char="✤"/>
              <a:defRPr sz="1979"/>
            </a:pPr>
            <a:r>
              <a:t>Où la tolérance au partitionnement joue un rôle mineur</a:t>
            </a:r>
          </a:p>
          <a:p>
            <a:pPr lvl="2" marL="1297004" marR="4631616" indent="-291164" defTabSz="578358">
              <a:spcBef>
                <a:spcPts val="500"/>
              </a:spcBef>
              <a:buChar char="✤"/>
              <a:defRPr sz="2178"/>
            </a:pPr>
            <a:r>
              <a:rPr b="1"/>
              <a:t>Système CP</a:t>
            </a:r>
            <a:r>
              <a:t> (cohérence et tolérance au partitionnement)</a:t>
            </a:r>
          </a:p>
          <a:p>
            <a:pPr lvl="3" marL="1773454" marR="4631616" indent="-264694" defTabSz="578358">
              <a:spcBef>
                <a:spcPts val="500"/>
              </a:spcBef>
              <a:buSzPct val="70000"/>
              <a:buChar char="✤"/>
              <a:defRPr sz="1979"/>
            </a:pPr>
            <a:r>
              <a:t>Exemple : les applications financières et bancaires</a:t>
            </a:r>
          </a:p>
          <a:p>
            <a:pPr lvl="1" marL="820553" indent="-317633" defTabSz="578358">
              <a:spcBef>
                <a:spcPts val="700"/>
              </a:spcBef>
              <a:buChar char="✤"/>
              <a:defRPr sz="2376"/>
            </a:pPr>
            <a:r>
              <a:t>Voir : </a:t>
            </a:r>
            <a:r>
              <a:rPr u="sng">
                <a:solidFill>
                  <a:schemeClr val="accent5">
                    <a:satOff val="8112"/>
                    <a:lumOff val="-14630"/>
                  </a:schemeClr>
                </a:solidFill>
                <a:hlinkClick r:id="rId2" invalidUrl="" action="" tgtFrame="" tooltip="" history="1" highlightClick="0" endSnd="0"/>
              </a:rPr>
              <a:t>Théorème CAP : cohérence, disponibilité et tolérance au partitionnement</a:t>
            </a:r>
            <a:r>
              <a:t> - Digital Guide IONOS</a:t>
            </a:r>
          </a:p>
          <a:p>
            <a:pPr lvl="1" marL="820553" indent="-317633" defTabSz="578358">
              <a:spcBef>
                <a:spcPts val="700"/>
              </a:spcBef>
              <a:buChar char="✤"/>
              <a:defRPr sz="2376"/>
            </a:pPr>
            <a:r>
              <a:rPr u="sng">
                <a:solidFill>
                  <a:schemeClr val="accent5">
                    <a:satOff val="8112"/>
                    <a:lumOff val="-14630"/>
                  </a:schemeClr>
                </a:solidFill>
                <a:hlinkClick r:id="rId3" invalidUrl="" action="" tgtFrame="" tooltip="" history="1" highlightClick="0" endSnd="0"/>
              </a:rPr>
              <a:t>Qu’est-ce que le théorème CAP ?</a:t>
            </a:r>
            <a:r>
              <a:t> - IBM</a:t>
            </a:r>
          </a:p>
        </p:txBody>
      </p:sp>
      <p:sp>
        <p:nvSpPr>
          <p:cNvPr id="1519"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520" name="5.2 - Partage de données dans le cloud"/>
          <p:cNvSpPr txBox="1"/>
          <p:nvPr>
            <p:ph type="body" idx="21"/>
          </p:nvPr>
        </p:nvSpPr>
        <p:spPr>
          <a:prstGeom prst="rect">
            <a:avLst/>
          </a:prstGeom>
        </p:spPr>
        <p:txBody>
          <a:bodyPr/>
          <a:lstStyle/>
          <a:p>
            <a:pPr/>
            <a:r>
              <a:t>5.2 - Partage de données dans le cloud</a:t>
            </a:r>
          </a:p>
        </p:txBody>
      </p:sp>
      <p:sp>
        <p:nvSpPr>
          <p:cNvPr id="1521"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22" name="Théorèle CAP.png" descr="Théorèle CAP.png"/>
          <p:cNvPicPr>
            <a:picLocks noChangeAspect="1"/>
          </p:cNvPicPr>
          <p:nvPr/>
        </p:nvPicPr>
        <p:blipFill>
          <a:blip r:embed="rId4">
            <a:extLst/>
          </a:blip>
          <a:stretch>
            <a:fillRect/>
          </a:stretch>
        </p:blipFill>
        <p:spPr>
          <a:xfrm>
            <a:off x="8167882" y="2150742"/>
            <a:ext cx="4686782" cy="4375812"/>
          </a:xfrm>
          <a:prstGeom prst="rect">
            <a:avLst/>
          </a:prstGeom>
          <a:ln w="12700">
            <a:miter lim="400000"/>
          </a:ln>
        </p:spPr>
      </p:pic>
      <p:sp>
        <p:nvSpPr>
          <p:cNvPr id="1523" name="Fig 5.2 -Diagramme du théorème CAP"/>
          <p:cNvSpPr txBox="1"/>
          <p:nvPr/>
        </p:nvSpPr>
        <p:spPr>
          <a:xfrm>
            <a:off x="8165527" y="6628973"/>
            <a:ext cx="3534272"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5.2 -Diagramme du théorème CAP</a:t>
            </a:r>
          </a:p>
        </p:txBody>
      </p:sp>
    </p:spTree>
  </p:cSld>
  <p:clrMapOvr>
    <a:masterClrMapping/>
  </p:clrMapOvr>
  <p:transition xmlns:p14="http://schemas.microsoft.com/office/powerpoint/2010/main" spd="med" advClick="1"/>
</p:sld>
</file>

<file path=ppt/slides/slide1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5" name="Big data…"/>
          <p:cNvSpPr txBox="1"/>
          <p:nvPr>
            <p:ph type="body" idx="1"/>
          </p:nvPr>
        </p:nvSpPr>
        <p:spPr>
          <a:xfrm>
            <a:off x="355600" y="1581150"/>
            <a:ext cx="12293600" cy="7445326"/>
          </a:xfrm>
          <a:prstGeom prst="rect">
            <a:avLst/>
          </a:prstGeom>
        </p:spPr>
        <p:txBody>
          <a:bodyPr/>
          <a:lstStyle/>
          <a:p>
            <a:pPr/>
            <a:r>
              <a:t>Big data</a:t>
            </a:r>
          </a:p>
          <a:p>
            <a:pPr lvl="1" marL="828842" indent="-320842">
              <a:buChar char="✤"/>
            </a:pPr>
            <a:r>
              <a:t>Les besoins :</a:t>
            </a:r>
          </a:p>
          <a:p>
            <a:pPr lvl="2" marL="1310105" indent="-294105">
              <a:buChar char="✤"/>
            </a:pPr>
            <a:r>
              <a:t>Systèmes qui peuvent gérer de gros volumes de données</a:t>
            </a:r>
          </a:p>
          <a:p>
            <a:pPr lvl="2" marL="1310105" indent="-294105">
              <a:buChar char="✤"/>
            </a:pPr>
            <a:r>
              <a:rPr i="1"/>
              <a:t>Scalable</a:t>
            </a:r>
            <a:r>
              <a:t> (extensible)</a:t>
            </a:r>
          </a:p>
          <a:p>
            <a:pPr lvl="2" marL="1310105" indent="-294105">
              <a:buChar char="✤"/>
            </a:pPr>
            <a:r>
              <a:t>Robuste</a:t>
            </a:r>
          </a:p>
          <a:p>
            <a:pPr lvl="2" marL="1310105" indent="-294105">
              <a:buChar char="✤"/>
            </a:pPr>
            <a:r>
              <a:t>Haute disponibilité</a:t>
            </a:r>
          </a:p>
          <a:p>
            <a:pPr lvl="2" marL="1310105" indent="-294105">
              <a:buChar char="✤"/>
            </a:pPr>
            <a:r>
              <a:t>Économique</a:t>
            </a:r>
          </a:p>
          <a:p>
            <a:pPr lvl="1" marL="828842" indent="-320842">
              <a:buChar char="✤"/>
            </a:pPr>
            <a:r>
              <a:t>Nouveaux modèles de bases de données</a:t>
            </a:r>
          </a:p>
          <a:p>
            <a:pPr lvl="2" marL="1310105" indent="-294105">
              <a:buChar char="✤"/>
            </a:pPr>
            <a:r>
              <a:t>Les bases de données relationnelles ne sont pas adaptés</a:t>
            </a:r>
          </a:p>
          <a:p>
            <a:pPr lvl="2" marL="1310105" indent="-294105">
              <a:buChar char="✤"/>
            </a:pPr>
            <a:r>
              <a:t>Des nouveaux modèles de repésentation sont utilisés (des patrons d’architectures), comme BDAF, </a:t>
            </a:r>
            <a:r>
              <a:rPr i="1"/>
              <a:t>Big Data Architecture Framework, </a:t>
            </a:r>
            <a:r>
              <a:t>exploités par MapReduce créé par Google.</a:t>
            </a:r>
          </a:p>
          <a:p>
            <a:pPr lvl="1" marL="828842" indent="-320842">
              <a:buChar char="✤"/>
            </a:pPr>
            <a:r>
              <a:t>Stockage</a:t>
            </a:r>
          </a:p>
          <a:p>
            <a:pPr lvl="2" marL="1310105" indent="-294105">
              <a:buChar char="✤"/>
            </a:pPr>
            <a:r>
              <a:rPr i="1"/>
              <a:t>Data lake</a:t>
            </a:r>
            <a:r>
              <a:t>, Lac de données : les données sont gardées dans leur formats originaux dans des base NoSQL par exemple.</a:t>
            </a:r>
          </a:p>
          <a:p>
            <a:pPr lvl="2" marL="1310105" indent="-294105">
              <a:buChar char="✤"/>
            </a:pPr>
            <a:r>
              <a:t>Le Cloud computing propose des services comme Google BigQuery, AWS Big Data, etc.</a:t>
            </a:r>
          </a:p>
          <a:p>
            <a:pPr lvl="2" marL="1310105" indent="-294105">
              <a:buChar char="✤"/>
            </a:pPr>
            <a:r>
              <a:t> DFS</a:t>
            </a:r>
            <a:r>
              <a:rPr>
                <a:solidFill>
                  <a:srgbClr val="202122"/>
                </a:solidFill>
              </a:rPr>
              <a:t>, </a:t>
            </a:r>
            <a:r>
              <a:rPr i="1"/>
              <a:t>distributed file system, </a:t>
            </a:r>
            <a:r>
              <a:t>Systèmes de fichiers distribués</a:t>
            </a:r>
            <a:r>
              <a:rPr>
                <a:solidFill>
                  <a:srgbClr val="202122"/>
                </a:solidFill>
              </a:rPr>
              <a:t> : les données sont stockées là où elles peuvent être traitées.</a:t>
            </a:r>
          </a:p>
        </p:txBody>
      </p:sp>
      <p:sp>
        <p:nvSpPr>
          <p:cNvPr id="1526"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527" name="5.2 - Partage de données dans le cloud"/>
          <p:cNvSpPr txBox="1"/>
          <p:nvPr>
            <p:ph type="body" idx="21"/>
          </p:nvPr>
        </p:nvSpPr>
        <p:spPr>
          <a:prstGeom prst="rect">
            <a:avLst/>
          </a:prstGeom>
        </p:spPr>
        <p:txBody>
          <a:bodyPr/>
          <a:lstStyle/>
          <a:p>
            <a:pPr/>
            <a:r>
              <a:t>5.2 - Partage de données dans le cloud</a:t>
            </a:r>
          </a:p>
        </p:txBody>
      </p:sp>
      <p:sp>
        <p:nvSpPr>
          <p:cNvPr id="1528"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0" name="Apache Hadoop, un framework open source…"/>
          <p:cNvSpPr txBox="1"/>
          <p:nvPr>
            <p:ph type="body" idx="1"/>
          </p:nvPr>
        </p:nvSpPr>
        <p:spPr>
          <a:xfrm>
            <a:off x="355600" y="1581150"/>
            <a:ext cx="12293600" cy="7445326"/>
          </a:xfrm>
          <a:prstGeom prst="rect">
            <a:avLst/>
          </a:prstGeom>
        </p:spPr>
        <p:txBody>
          <a:bodyPr/>
          <a:lstStyle/>
          <a:p>
            <a:pPr/>
            <a:r>
              <a:t>Apache Hadoop, un framework open source</a:t>
            </a:r>
          </a:p>
          <a:p>
            <a:pPr lvl="1" marL="828842" indent="-320842">
              <a:buChar char="✤"/>
            </a:pPr>
            <a:r>
              <a:t>Pour créer des applications de traitement et de </a:t>
            </a:r>
            <a:r>
              <a:rPr b="1"/>
              <a:t>gestion intensive de données</a:t>
            </a:r>
          </a:p>
          <a:p>
            <a:pPr lvl="1" marL="828842" indent="-320842">
              <a:buChar char="✤"/>
            </a:pPr>
            <a:r>
              <a:t>Doug Cutting est un cofondateur du projet Hadoop (chez Google, puis Yahoo)</a:t>
            </a:r>
          </a:p>
          <a:p>
            <a:pPr lvl="1" marL="828842" indent="-320842">
              <a:buChar char="✤"/>
            </a:pPr>
            <a:r>
              <a:t>Framework écrit en Java et inspiré de Google FileSystem et de Google MapReduce</a:t>
            </a:r>
          </a:p>
          <a:p>
            <a:pPr lvl="1" marL="828842" indent="-320842">
              <a:buChar char="✤"/>
            </a:pPr>
            <a:r>
              <a:t>Objectifs :</a:t>
            </a:r>
          </a:p>
          <a:p>
            <a:pPr lvl="2" marL="1310105" indent="-294105">
              <a:buChar char="✤"/>
            </a:pPr>
            <a:r>
              <a:t>Stocker les données dans un espace de stockage massif ;</a:t>
            </a:r>
          </a:p>
          <a:p>
            <a:pPr lvl="2" marL="1310105" indent="-294105">
              <a:buChar char="✤"/>
            </a:pPr>
            <a:r>
              <a:t>Rechercher et restituer des données ;</a:t>
            </a:r>
          </a:p>
          <a:p>
            <a:pPr lvl="2" marL="1310105" indent="-294105">
              <a:buChar char="✤"/>
            </a:pPr>
            <a:r>
              <a:t>Avec une énorme puissance de traitement et la possibilité de prendre en charge une quantité de tâches virtuellement illimitée.</a:t>
            </a:r>
          </a:p>
          <a:p>
            <a:pPr lvl="1" marL="828842" indent="-320842">
              <a:buChar char="✤"/>
            </a:pPr>
          </a:p>
          <a:p>
            <a:pPr lvl="1" marL="828842" indent="-320842">
              <a:buChar char="✤"/>
            </a:pPr>
            <a:r>
              <a:t>Voir : </a:t>
            </a:r>
          </a:p>
          <a:p>
            <a:pPr lvl="2" marL="1310105" indent="-294105">
              <a:buChar char="✤"/>
            </a:pPr>
            <a:r>
              <a:rPr u="sng">
                <a:solidFill>
                  <a:schemeClr val="accent5">
                    <a:satOff val="8112"/>
                    <a:lumOff val="-14630"/>
                  </a:schemeClr>
                </a:solidFill>
                <a:hlinkClick r:id="rId2" invalidUrl="" action="" tgtFrame="" tooltip="" history="1" highlightClick="0" endSnd="0"/>
              </a:rPr>
              <a:t>Hadoop : qu’est-ce que c’est et comment apprendre à l’utiliser ?</a:t>
            </a:r>
            <a:r>
              <a:t> - DataScientest</a:t>
            </a:r>
          </a:p>
        </p:txBody>
      </p:sp>
      <p:sp>
        <p:nvSpPr>
          <p:cNvPr id="1531"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532" name="5.3 - Hadoop"/>
          <p:cNvSpPr txBox="1"/>
          <p:nvPr>
            <p:ph type="body" idx="21"/>
          </p:nvPr>
        </p:nvSpPr>
        <p:spPr>
          <a:prstGeom prst="rect">
            <a:avLst/>
          </a:prstGeom>
        </p:spPr>
        <p:txBody>
          <a:bodyPr/>
          <a:lstStyle/>
          <a:p>
            <a:pPr/>
            <a:r>
              <a:t>5.3 - Hadoop</a:t>
            </a:r>
          </a:p>
        </p:txBody>
      </p:sp>
      <p:sp>
        <p:nvSpPr>
          <p:cNvPr id="1533"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34" name="1280px-Hadoop_logo.svg.png" descr="1280px-Hadoop_logo.svg.png"/>
          <p:cNvPicPr>
            <a:picLocks noChangeAspect="1"/>
          </p:cNvPicPr>
          <p:nvPr/>
        </p:nvPicPr>
        <p:blipFill>
          <a:blip r:embed="rId3">
            <a:extLst/>
          </a:blip>
          <a:stretch>
            <a:fillRect/>
          </a:stretch>
        </p:blipFill>
        <p:spPr>
          <a:xfrm>
            <a:off x="8406487" y="314558"/>
            <a:ext cx="4149278" cy="1076220"/>
          </a:xfrm>
          <a:prstGeom prst="rect">
            <a:avLst/>
          </a:prstGeom>
          <a:ln w="12700">
            <a:miter lim="400000"/>
          </a:ln>
        </p:spPr>
      </p:pic>
    </p:spTree>
  </p:cSld>
  <p:clrMapOvr>
    <a:masterClrMapping/>
  </p:clrMapOvr>
  <p:transition xmlns:p14="http://schemas.microsoft.com/office/powerpoint/2010/main" spd="med" advClick="1"/>
</p:sld>
</file>

<file path=ppt/slides/slide1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6" name="Apache Hadoop, un framework open source…"/>
          <p:cNvSpPr txBox="1"/>
          <p:nvPr>
            <p:ph type="body" idx="1"/>
          </p:nvPr>
        </p:nvSpPr>
        <p:spPr>
          <a:xfrm>
            <a:off x="355600" y="1568450"/>
            <a:ext cx="12293600" cy="7445326"/>
          </a:xfrm>
          <a:prstGeom prst="rect">
            <a:avLst/>
          </a:prstGeom>
        </p:spPr>
        <p:txBody>
          <a:bodyPr/>
          <a:lstStyle/>
          <a:p>
            <a:pPr marL="492759" indent="-492759" defTabSz="566674">
              <a:spcBef>
                <a:spcPts val="1100"/>
              </a:spcBef>
              <a:defRPr sz="2716"/>
            </a:pPr>
            <a:r>
              <a:t>Apache Hadoop, un framework open source</a:t>
            </a:r>
          </a:p>
          <a:p>
            <a:pPr lvl="1" marL="803976" indent="-311216" defTabSz="566674">
              <a:spcBef>
                <a:spcPts val="700"/>
              </a:spcBef>
              <a:buChar char="✤"/>
              <a:defRPr sz="2328"/>
            </a:pPr>
            <a:r>
              <a:t>Trois constituants essentiels :</a:t>
            </a:r>
          </a:p>
          <a:p>
            <a:pPr lvl="2" marL="1270802" indent="-285282" defTabSz="566674">
              <a:spcBef>
                <a:spcPts val="500"/>
              </a:spcBef>
              <a:buChar char="✤"/>
              <a:defRPr sz="2134"/>
            </a:pPr>
            <a:r>
              <a:rPr b="1"/>
              <a:t>HDFS</a:t>
            </a:r>
            <a:r>
              <a:t>, </a:t>
            </a:r>
            <a:r>
              <a:rPr i="1"/>
              <a:t>Hadoop Filesystem</a:t>
            </a:r>
            <a:r>
              <a:t>, un système de fichiers virtuel aggrégant le stockage de plusieurs machines d'un cluster ;</a:t>
            </a:r>
          </a:p>
          <a:p>
            <a:pPr lvl="2" marL="1270802" indent="-285282" defTabSz="566674">
              <a:spcBef>
                <a:spcPts val="500"/>
              </a:spcBef>
              <a:buChar char="✤"/>
              <a:defRPr sz="2134"/>
            </a:pPr>
            <a:r>
              <a:rPr b="1"/>
              <a:t>Hadoop MapReduce</a:t>
            </a:r>
            <a:r>
              <a:t> : un framework logiciel en Java permettant de développer des programmes exécutables de manière distribués grâce à l'utilisation de l'algorithme </a:t>
            </a:r>
            <a:r>
              <a:rPr b="1"/>
              <a:t>MapReduce</a:t>
            </a:r>
            <a:r>
              <a:t> développé par Google.</a:t>
            </a:r>
          </a:p>
          <a:p>
            <a:pPr lvl="2" marL="1270802" indent="-285282" defTabSz="566674">
              <a:spcBef>
                <a:spcPts val="500"/>
              </a:spcBef>
              <a:buChar char="✤"/>
              <a:defRPr sz="2134"/>
            </a:pPr>
            <a:r>
              <a:t>Apache </a:t>
            </a:r>
            <a:r>
              <a:rPr b="1"/>
              <a:t>HBase, </a:t>
            </a:r>
            <a:r>
              <a:t>une base de données NoSQL, scalable et</a:t>
            </a:r>
            <a:br/>
            <a:r>
              <a:t>distribuée conçue pour les analyses Big Data.</a:t>
            </a:r>
          </a:p>
          <a:p>
            <a:pPr lvl="1" marL="803976" indent="-311216" defTabSz="566674">
              <a:spcBef>
                <a:spcPts val="700"/>
              </a:spcBef>
              <a:buChar char="✤"/>
              <a:defRPr sz="2328"/>
            </a:pPr>
            <a:r>
              <a:t>L’écosystème Hadoop comprend des logiciels et des utilitaires associés, notamment Apache </a:t>
            </a:r>
            <a:r>
              <a:rPr b="1"/>
              <a:t>Hive</a:t>
            </a:r>
            <a:r>
              <a:t>, Apache </a:t>
            </a:r>
            <a:r>
              <a:rPr b="1"/>
              <a:t>HBase</a:t>
            </a:r>
            <a:r>
              <a:t>, </a:t>
            </a:r>
            <a:r>
              <a:rPr b="1"/>
              <a:t>Spark</a:t>
            </a:r>
            <a:r>
              <a:t>, </a:t>
            </a:r>
            <a:r>
              <a:rPr b="1"/>
              <a:t>Kafka</a:t>
            </a:r>
            <a:r>
              <a:t>, etc.</a:t>
            </a:r>
          </a:p>
          <a:p>
            <a:pPr marL="492759" indent="-492759" defTabSz="566674">
              <a:spcBef>
                <a:spcPts val="1100"/>
              </a:spcBef>
              <a:defRPr sz="2716"/>
            </a:pPr>
            <a:r>
              <a:t>Acteurs</a:t>
            </a:r>
          </a:p>
          <a:p>
            <a:pPr lvl="1" marL="803976" indent="-311216" defTabSz="566674">
              <a:spcBef>
                <a:spcPts val="700"/>
              </a:spcBef>
              <a:buChar char="✤"/>
              <a:defRPr sz="2328"/>
            </a:pPr>
            <a:r>
              <a:t>Fondation Apache </a:t>
            </a:r>
          </a:p>
          <a:p>
            <a:pPr lvl="1" marL="803976" indent="-311216" defTabSz="566674">
              <a:spcBef>
                <a:spcPts val="700"/>
              </a:spcBef>
              <a:buChar char="✤"/>
              <a:defRPr sz="2328"/>
            </a:pPr>
            <a:r>
              <a:rPr b="1"/>
              <a:t>Cloudera</a:t>
            </a:r>
            <a:r>
              <a:t>, start-up de la Silicon Valley ; développement de logiciels de Big Data basées sur le framework Hadoop</a:t>
            </a:r>
          </a:p>
          <a:p>
            <a:pPr lvl="1" marL="803976" indent="-311216" defTabSz="566674">
              <a:spcBef>
                <a:spcPts val="700"/>
              </a:spcBef>
              <a:buChar char="✤"/>
              <a:defRPr sz="2328"/>
            </a:pPr>
            <a:r>
              <a:rPr b="1"/>
              <a:t>Hortonworks</a:t>
            </a:r>
            <a:r>
              <a:t>, société de logiciels informatique Californienne ; développement et soutien de Hadoop. Elle a fusionné avec Cloudera en 2018.</a:t>
            </a:r>
          </a:p>
          <a:p>
            <a:pPr lvl="1" marL="803976" indent="-311216" defTabSz="566674">
              <a:spcBef>
                <a:spcPts val="700"/>
              </a:spcBef>
              <a:buChar char="✤"/>
              <a:defRPr sz="2328"/>
            </a:pPr>
            <a:r>
              <a:t>Les GAFAM</a:t>
            </a:r>
          </a:p>
        </p:txBody>
      </p:sp>
      <p:sp>
        <p:nvSpPr>
          <p:cNvPr id="1537"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538" name="5.3 - Hadoop"/>
          <p:cNvSpPr txBox="1"/>
          <p:nvPr>
            <p:ph type="body" idx="21"/>
          </p:nvPr>
        </p:nvSpPr>
        <p:spPr>
          <a:prstGeom prst="rect">
            <a:avLst/>
          </a:prstGeom>
        </p:spPr>
        <p:txBody>
          <a:bodyPr/>
          <a:lstStyle/>
          <a:p>
            <a:pPr/>
            <a:r>
              <a:t>5.3 - Hadoop</a:t>
            </a:r>
          </a:p>
        </p:txBody>
      </p:sp>
      <p:sp>
        <p:nvSpPr>
          <p:cNvPr id="1539"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40" name="1280px-Hadoop_logo.svg.png" descr="1280px-Hadoop_logo.svg.png"/>
          <p:cNvPicPr>
            <a:picLocks noChangeAspect="1"/>
          </p:cNvPicPr>
          <p:nvPr/>
        </p:nvPicPr>
        <p:blipFill>
          <a:blip r:embed="rId2">
            <a:extLst/>
          </a:blip>
          <a:stretch>
            <a:fillRect/>
          </a:stretch>
        </p:blipFill>
        <p:spPr>
          <a:xfrm>
            <a:off x="8406487" y="314558"/>
            <a:ext cx="4149278" cy="1076220"/>
          </a:xfrm>
          <a:prstGeom prst="rect">
            <a:avLst/>
          </a:prstGeom>
          <a:ln w="12700">
            <a:miter lim="400000"/>
          </a:ln>
        </p:spPr>
      </p:pic>
      <p:pic>
        <p:nvPicPr>
          <p:cNvPr id="1541" name="pasted-image.tif" descr="pasted-image.tif"/>
          <p:cNvPicPr>
            <a:picLocks noChangeAspect="1"/>
          </p:cNvPicPr>
          <p:nvPr/>
        </p:nvPicPr>
        <p:blipFill>
          <a:blip r:embed="rId3">
            <a:extLst/>
          </a:blip>
          <a:stretch>
            <a:fillRect/>
          </a:stretch>
        </p:blipFill>
        <p:spPr>
          <a:xfrm>
            <a:off x="9582725" y="4339897"/>
            <a:ext cx="3101488" cy="791870"/>
          </a:xfrm>
          <a:prstGeom prst="rect">
            <a:avLst/>
          </a:prstGeom>
          <a:ln w="12700">
            <a:miter lim="400000"/>
          </a:ln>
        </p:spPr>
      </p:pic>
    </p:spTree>
  </p:cSld>
  <p:clrMapOvr>
    <a:masterClrMapping/>
  </p:clrMapOvr>
  <p:transition xmlns:p14="http://schemas.microsoft.com/office/powerpoint/2010/main" spd="med" advClick="1"/>
</p:sld>
</file>

<file path=ppt/slides/slide1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3" name="Apache Hadoop, l’écosystème"/>
          <p:cNvSpPr txBox="1"/>
          <p:nvPr>
            <p:ph type="body" idx="1"/>
          </p:nvPr>
        </p:nvSpPr>
        <p:spPr>
          <a:xfrm>
            <a:off x="355600" y="1581150"/>
            <a:ext cx="12293600" cy="7445326"/>
          </a:xfrm>
          <a:prstGeom prst="rect">
            <a:avLst/>
          </a:prstGeom>
        </p:spPr>
        <p:txBody>
          <a:bodyPr/>
          <a:lstStyle/>
          <a:p>
            <a:pPr/>
            <a:r>
              <a:t>Apache Hadoop, l’écosystème</a:t>
            </a:r>
          </a:p>
        </p:txBody>
      </p:sp>
      <p:sp>
        <p:nvSpPr>
          <p:cNvPr id="1544"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545" name="5.3 - Hadoop"/>
          <p:cNvSpPr txBox="1"/>
          <p:nvPr>
            <p:ph type="body" idx="21"/>
          </p:nvPr>
        </p:nvSpPr>
        <p:spPr>
          <a:prstGeom prst="rect">
            <a:avLst/>
          </a:prstGeom>
        </p:spPr>
        <p:txBody>
          <a:bodyPr/>
          <a:lstStyle/>
          <a:p>
            <a:pPr/>
            <a:r>
              <a:t>5.3 - Hadoop</a:t>
            </a:r>
          </a:p>
        </p:txBody>
      </p:sp>
      <p:sp>
        <p:nvSpPr>
          <p:cNvPr id="1546"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47" name="1280px-Hadoop_logo.svg.png" descr="1280px-Hadoop_logo.svg.png"/>
          <p:cNvPicPr>
            <a:picLocks noChangeAspect="1"/>
          </p:cNvPicPr>
          <p:nvPr/>
        </p:nvPicPr>
        <p:blipFill>
          <a:blip r:embed="rId3">
            <a:extLst/>
          </a:blip>
          <a:stretch>
            <a:fillRect/>
          </a:stretch>
        </p:blipFill>
        <p:spPr>
          <a:xfrm>
            <a:off x="8406487" y="314558"/>
            <a:ext cx="4149278" cy="1076220"/>
          </a:xfrm>
          <a:prstGeom prst="rect">
            <a:avLst/>
          </a:prstGeom>
          <a:ln w="12700">
            <a:miter lim="400000"/>
          </a:ln>
        </p:spPr>
      </p:pic>
      <p:pic>
        <p:nvPicPr>
          <p:cNvPr id="1548" name="Hadoop-écosystème.jpg" descr="Hadoop-écosystème.jpg"/>
          <p:cNvPicPr>
            <a:picLocks noChangeAspect="1"/>
          </p:cNvPicPr>
          <p:nvPr/>
        </p:nvPicPr>
        <p:blipFill>
          <a:blip r:embed="rId4">
            <a:extLst/>
          </a:blip>
          <a:stretch>
            <a:fillRect/>
          </a:stretch>
        </p:blipFill>
        <p:spPr>
          <a:xfrm>
            <a:off x="355600" y="2418217"/>
            <a:ext cx="12293600" cy="6433651"/>
          </a:xfrm>
          <a:prstGeom prst="rect">
            <a:avLst/>
          </a:prstGeom>
          <a:ln w="12700">
            <a:miter lim="400000"/>
          </a:ln>
        </p:spPr>
      </p:pic>
      <p:sp>
        <p:nvSpPr>
          <p:cNvPr id="1549" name="Fig 5.3 - L’écosystème Hadoop"/>
          <p:cNvSpPr txBox="1"/>
          <p:nvPr/>
        </p:nvSpPr>
        <p:spPr>
          <a:xfrm>
            <a:off x="264956" y="9226549"/>
            <a:ext cx="3535950"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5.3 - L’écosystème Hadoop</a:t>
            </a:r>
          </a:p>
        </p:txBody>
      </p:sp>
    </p:spTree>
  </p:cSld>
  <p:clrMapOvr>
    <a:masterClrMapping/>
  </p:clrMapOvr>
  <p:transition xmlns:p14="http://schemas.microsoft.com/office/powerpoint/2010/main" spd="med" advClick="1"/>
</p:sld>
</file>

<file path=ppt/slides/slide1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3" name="MapReduce et Spark…"/>
          <p:cNvSpPr txBox="1"/>
          <p:nvPr>
            <p:ph type="body" idx="1"/>
          </p:nvPr>
        </p:nvSpPr>
        <p:spPr>
          <a:xfrm>
            <a:off x="355600" y="1581150"/>
            <a:ext cx="12293600" cy="7445326"/>
          </a:xfrm>
          <a:prstGeom prst="rect">
            <a:avLst/>
          </a:prstGeom>
        </p:spPr>
        <p:txBody>
          <a:bodyPr/>
          <a:lstStyle/>
          <a:p>
            <a:pPr/>
            <a:r>
              <a:t>MapReduce et Spark</a:t>
            </a:r>
          </a:p>
          <a:p>
            <a:pPr lvl="1" marL="828842" indent="-320842">
              <a:buChar char="✤"/>
            </a:pPr>
            <a:r>
              <a:rPr b="1"/>
              <a:t>MapReduce</a:t>
            </a:r>
            <a:r>
              <a:t> est un modèle de programmation (un patron d’architecture) qui fournit un cadre pour automatiser le calcul parallèle sur des données massives.</a:t>
            </a:r>
          </a:p>
          <a:p>
            <a:pPr lvl="2" marL="1310105" indent="-294105">
              <a:buChar char="✤"/>
            </a:pPr>
            <a:r>
              <a:t>Deux étapes :</a:t>
            </a:r>
          </a:p>
          <a:p>
            <a:pPr lvl="3" marL="1791368" indent="-267368">
              <a:buSzPct val="70000"/>
              <a:buChar char="✤"/>
            </a:pPr>
            <a:r>
              <a:rPr b="1"/>
              <a:t>map</a:t>
            </a:r>
            <a:r>
              <a:t> : consiste à appliquer une même fonction à tous les éléments de la liste ;</a:t>
            </a:r>
          </a:p>
          <a:p>
            <a:pPr lvl="3" marL="1791368" indent="-267368">
              <a:buSzPct val="70000"/>
              <a:buChar char="✤"/>
            </a:pPr>
            <a:r>
              <a:rPr b="1"/>
              <a:t>reduce</a:t>
            </a:r>
            <a:r>
              <a:t> : applique une fonction récursivement à une liste et retourne un seul résultat.</a:t>
            </a:r>
          </a:p>
          <a:p>
            <a:pPr lvl="2" marL="1310105" indent="-294105">
              <a:buChar char="✤"/>
            </a:pPr>
            <a:r>
              <a:rPr b="1"/>
              <a:t>map</a:t>
            </a:r>
            <a:r>
              <a:t> et </a:t>
            </a:r>
            <a:r>
              <a:rPr b="1"/>
              <a:t>reduce</a:t>
            </a:r>
            <a:r>
              <a:t> sont des opérateurs génériques et leur combinaison permet donc de modéliser énormément de problèmes</a:t>
            </a:r>
          </a:p>
          <a:p>
            <a:pPr lvl="2" marL="1310105" indent="-294105">
              <a:buChar char="✤"/>
            </a:pPr>
            <a:r>
              <a:t>Dans un calcul MapReduce :</a:t>
            </a:r>
          </a:p>
          <a:p>
            <a:pPr lvl="3" marL="1791368" indent="-267368">
              <a:buSzPct val="70000"/>
              <a:buChar char="✤"/>
            </a:pPr>
            <a:r>
              <a:t>on commence par découper le problème en de nombreux sous-problèmes indépendants (étape </a:t>
            </a:r>
            <a:r>
              <a:rPr i="1"/>
              <a:t>Map</a:t>
            </a:r>
            <a:r>
              <a:t>) </a:t>
            </a:r>
          </a:p>
          <a:p>
            <a:pPr lvl="3" marL="1791368" indent="-267368">
              <a:buSzPct val="70000"/>
              <a:buChar char="✤"/>
            </a:pPr>
            <a:r>
              <a:t>que l’on confie à des ordinateurs distincts. </a:t>
            </a:r>
          </a:p>
          <a:p>
            <a:pPr lvl="3" marL="1791368" indent="-267368">
              <a:buSzPct val="70000"/>
              <a:buChar char="✤"/>
            </a:pPr>
            <a:r>
              <a:t>Ces machines résolvent les sous-problèmes et envoient leurs résultats à d’autres machines qui ont pour tâche de combiner les résultats (étape </a:t>
            </a:r>
            <a:r>
              <a:rPr i="1"/>
              <a:t>Reduce</a:t>
            </a:r>
            <a:r>
              <a:t>). </a:t>
            </a:r>
          </a:p>
          <a:p>
            <a:pPr lvl="3" marL="1791368" indent="-267368">
              <a:buSzPct val="70000"/>
              <a:buChar char="✤"/>
            </a:pPr>
            <a:r>
              <a:t>L’objectif est de pouvoir travailler sur d’énormes volumes de données en parallélisant les calculs sur des grappes d’ordinateurs. </a:t>
            </a:r>
          </a:p>
          <a:p>
            <a:pPr lvl="3" marL="1791368" indent="-267368">
              <a:buSzPct val="70000"/>
              <a:buChar char="✤"/>
            </a:pPr>
            <a:r>
              <a:t>MapReduce ne permet de traiter que des problèmes qui peuvent se décomposer en de multiples tâches parallèles.</a:t>
            </a:r>
          </a:p>
          <a:p>
            <a:pPr lvl="2" marL="1310105" indent="-294105">
              <a:buChar char="✤"/>
            </a:pPr>
            <a:r>
              <a:t>Voir : </a:t>
            </a:r>
            <a:r>
              <a:rPr u="sng">
                <a:solidFill>
                  <a:schemeClr val="accent5">
                    <a:satOff val="8112"/>
                    <a:lumOff val="-14630"/>
                  </a:schemeClr>
                </a:solidFill>
                <a:hlinkClick r:id="rId2" invalidUrl="" action="" tgtFrame="" tooltip="" history="1" highlightClick="0" endSnd="0"/>
              </a:rPr>
              <a:t>https://www.youtube.com/watch?v=mhnxcYbdE6M&amp;t=476s</a:t>
            </a:r>
          </a:p>
        </p:txBody>
      </p:sp>
      <p:sp>
        <p:nvSpPr>
          <p:cNvPr id="1554"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555" name="5.3 - Hadoop"/>
          <p:cNvSpPr txBox="1"/>
          <p:nvPr>
            <p:ph type="body" idx="21"/>
          </p:nvPr>
        </p:nvSpPr>
        <p:spPr>
          <a:prstGeom prst="rect">
            <a:avLst/>
          </a:prstGeom>
        </p:spPr>
        <p:txBody>
          <a:bodyPr/>
          <a:lstStyle/>
          <a:p>
            <a:pPr/>
            <a:r>
              <a:t>5.3 - Hadoop</a:t>
            </a:r>
          </a:p>
        </p:txBody>
      </p:sp>
      <p:sp>
        <p:nvSpPr>
          <p:cNvPr id="1556"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57" name="1280px-Hadoop_logo.svg.png" descr="1280px-Hadoop_logo.svg.png"/>
          <p:cNvPicPr>
            <a:picLocks noChangeAspect="1"/>
          </p:cNvPicPr>
          <p:nvPr/>
        </p:nvPicPr>
        <p:blipFill>
          <a:blip r:embed="rId3">
            <a:extLst/>
          </a:blip>
          <a:stretch>
            <a:fillRect/>
          </a:stretch>
        </p:blipFill>
        <p:spPr>
          <a:xfrm>
            <a:off x="8406487" y="314558"/>
            <a:ext cx="4149278" cy="1076220"/>
          </a:xfrm>
          <a:prstGeom prst="rect">
            <a:avLst/>
          </a:prstGeom>
          <a:ln w="12700">
            <a:miter lim="400000"/>
          </a:ln>
        </p:spPr>
      </p:pic>
    </p:spTree>
  </p:cSld>
  <p:clrMapOvr>
    <a:masterClrMapping/>
  </p:clrMapOvr>
  <p:transition xmlns:p14="http://schemas.microsoft.com/office/powerpoint/2010/main" spd="med" advClick="1"/>
</p:sld>
</file>

<file path=ppt/slides/slide1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9" name="MapReduce et Spark…"/>
          <p:cNvSpPr txBox="1"/>
          <p:nvPr>
            <p:ph type="body" idx="1"/>
          </p:nvPr>
        </p:nvSpPr>
        <p:spPr>
          <a:xfrm>
            <a:off x="355600" y="1581150"/>
            <a:ext cx="12293600" cy="7445326"/>
          </a:xfrm>
          <a:prstGeom prst="rect">
            <a:avLst/>
          </a:prstGeom>
        </p:spPr>
        <p:txBody>
          <a:bodyPr/>
          <a:lstStyle/>
          <a:p>
            <a:pPr/>
            <a:r>
              <a:t>MapReduce et Spark</a:t>
            </a:r>
          </a:p>
          <a:p>
            <a:pPr lvl="1" marL="828842" indent="-320842">
              <a:buChar char="✤"/>
            </a:pPr>
          </a:p>
          <a:p>
            <a:pPr lvl="1" marL="828842" indent="-320842">
              <a:buChar char="✤"/>
            </a:pPr>
            <a:r>
              <a:rPr b="1"/>
              <a:t>Apache Spark</a:t>
            </a:r>
            <a:r>
              <a:t> est également une solution pour écrire </a:t>
            </a:r>
            <a:br/>
            <a:r>
              <a:t>simplement des applications distribuées </a:t>
            </a:r>
          </a:p>
          <a:p>
            <a:pPr lvl="2" marL="1310105" indent="-294105">
              <a:buChar char="✤"/>
            </a:pPr>
            <a:r>
              <a:rPr b="1"/>
              <a:t>Spark</a:t>
            </a:r>
            <a:r>
              <a:t> propose des bibliothèques de traitement classique. </a:t>
            </a:r>
          </a:p>
          <a:p>
            <a:pPr lvl="2" marL="1310105" indent="-294105">
              <a:buChar char="✤"/>
            </a:pPr>
            <a:r>
              <a:t>Sa performance est remarquable ; il peut travailler sur des données sur disque ou des données chargées en RAM. </a:t>
            </a:r>
          </a:p>
          <a:p>
            <a:pPr lvl="2" marL="1310105" indent="-294105">
              <a:buChar char="✤"/>
            </a:pPr>
            <a:r>
              <a:t>Il est plus jeune que MapReduce mais il dispose d’une communauté énorme. </a:t>
            </a:r>
          </a:p>
          <a:p>
            <a:pPr lvl="2" marL="1310105" indent="-294105">
              <a:buChar char="✤"/>
            </a:pPr>
            <a:r>
              <a:t>c’est donc une solution qui s’avère être le successeur de MapReduce.</a:t>
            </a:r>
          </a:p>
          <a:p>
            <a:pPr lvl="2" marL="1310105" indent="-294105">
              <a:buChar char="✤"/>
            </a:pPr>
            <a:r>
              <a:t>Voir : </a:t>
            </a:r>
            <a:r>
              <a:rPr u="sng">
                <a:solidFill>
                  <a:schemeClr val="accent5">
                    <a:satOff val="8112"/>
                    <a:lumOff val="-14630"/>
                  </a:schemeClr>
                </a:solidFill>
                <a:hlinkClick r:id="rId2" invalidUrl="" action="" tgtFrame="" tooltip="" history="1" highlightClick="0" endSnd="0"/>
              </a:rPr>
              <a:t>https://www.youtube.com/watch?v=ymtq8yjmD9I</a:t>
            </a:r>
            <a:r>
              <a:t> </a:t>
            </a:r>
          </a:p>
        </p:txBody>
      </p:sp>
      <p:sp>
        <p:nvSpPr>
          <p:cNvPr id="1560"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561" name="5.3 - Hadoop"/>
          <p:cNvSpPr txBox="1"/>
          <p:nvPr>
            <p:ph type="body" idx="21"/>
          </p:nvPr>
        </p:nvSpPr>
        <p:spPr>
          <a:prstGeom prst="rect">
            <a:avLst/>
          </a:prstGeom>
        </p:spPr>
        <p:txBody>
          <a:bodyPr/>
          <a:lstStyle/>
          <a:p>
            <a:pPr/>
            <a:r>
              <a:t>5.3 - Hadoop</a:t>
            </a:r>
          </a:p>
        </p:txBody>
      </p:sp>
      <p:sp>
        <p:nvSpPr>
          <p:cNvPr id="1562"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63" name="1280px-Hadoop_logo.svg.png" descr="1280px-Hadoop_logo.svg.png"/>
          <p:cNvPicPr>
            <a:picLocks noChangeAspect="1"/>
          </p:cNvPicPr>
          <p:nvPr/>
        </p:nvPicPr>
        <p:blipFill>
          <a:blip r:embed="rId3">
            <a:extLst/>
          </a:blip>
          <a:stretch>
            <a:fillRect/>
          </a:stretch>
        </p:blipFill>
        <p:spPr>
          <a:xfrm>
            <a:off x="8406487" y="314558"/>
            <a:ext cx="4149278" cy="1076220"/>
          </a:xfrm>
          <a:prstGeom prst="rect">
            <a:avLst/>
          </a:prstGeom>
          <a:ln w="12700">
            <a:miter lim="400000"/>
          </a:ln>
        </p:spPr>
      </p:pic>
      <p:pic>
        <p:nvPicPr>
          <p:cNvPr id="1564" name="spark-logo-trademark.png" descr="spark-logo-trademark.png"/>
          <p:cNvPicPr>
            <a:picLocks noChangeAspect="1"/>
          </p:cNvPicPr>
          <p:nvPr/>
        </p:nvPicPr>
        <p:blipFill>
          <a:blip r:embed="rId4">
            <a:extLst/>
          </a:blip>
          <a:stretch>
            <a:fillRect/>
          </a:stretch>
        </p:blipFill>
        <p:spPr>
          <a:xfrm>
            <a:off x="9693240" y="1584501"/>
            <a:ext cx="2352052" cy="1251092"/>
          </a:xfrm>
          <a:prstGeom prst="rect">
            <a:avLst/>
          </a:prstGeom>
          <a:ln w="12700">
            <a:miter lim="400000"/>
          </a:ln>
        </p:spPr>
      </p:pic>
    </p:spTree>
  </p:cSld>
  <p:clrMapOvr>
    <a:masterClrMapping/>
  </p:clrMapOvr>
  <p:transition xmlns:p14="http://schemas.microsoft.com/office/powerpoint/2010/main" spd="med" advClick="1"/>
</p:sld>
</file>

<file path=ppt/slides/slide1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6" name="Pour en savoir plus…"/>
          <p:cNvSpPr txBox="1"/>
          <p:nvPr>
            <p:ph type="body" idx="1"/>
          </p:nvPr>
        </p:nvSpPr>
        <p:spPr>
          <a:xfrm>
            <a:off x="355600" y="1581150"/>
            <a:ext cx="12293600" cy="7445326"/>
          </a:xfrm>
          <a:prstGeom prst="rect">
            <a:avLst/>
          </a:prstGeom>
        </p:spPr>
        <p:txBody>
          <a:bodyPr/>
          <a:lstStyle/>
          <a:p>
            <a:pPr/>
            <a:r>
              <a:t>Pour en savoir plus</a:t>
            </a:r>
          </a:p>
          <a:p>
            <a:pPr lvl="1" marL="828842" indent="-320842">
              <a:buChar char="✤"/>
            </a:pPr>
            <a:r>
              <a:rPr u="sng">
                <a:solidFill>
                  <a:schemeClr val="accent5">
                    <a:satOff val="8112"/>
                    <a:lumOff val="-14630"/>
                  </a:schemeClr>
                </a:solidFill>
                <a:hlinkClick r:id="rId2" invalidUrl="" action="" tgtFrame="" tooltip="" history="1" highlightClick="0" endSnd="0"/>
              </a:rPr>
              <a:t>Un déluge de données</a:t>
            </a:r>
            <a:r>
              <a:t> - Interstices</a:t>
            </a:r>
          </a:p>
          <a:p>
            <a:pPr lvl="1" marL="828842" indent="-320842">
              <a:buChar char="✤"/>
            </a:pPr>
            <a:r>
              <a:rPr u="sng">
                <a:solidFill>
                  <a:schemeClr val="accent5">
                    <a:satOff val="8112"/>
                    <a:lumOff val="-14630"/>
                  </a:schemeClr>
                </a:solidFill>
                <a:hlinkClick r:id="rId3" invalidUrl="" action="" tgtFrame="" tooltip="" history="1" highlightClick="0" endSnd="0"/>
              </a:rPr>
              <a:t>Définition : Qu’est-ce que le Big Data ?</a:t>
            </a:r>
            <a:r>
              <a:t> - Le Big Data</a:t>
            </a:r>
          </a:p>
          <a:p>
            <a:pPr lvl="1" marL="828842" indent="-320842">
              <a:buChar char="✤"/>
            </a:pPr>
            <a:r>
              <a:rPr u="sng">
                <a:solidFill>
                  <a:schemeClr val="accent5">
                    <a:satOff val="8112"/>
                    <a:lumOff val="-14630"/>
                  </a:schemeClr>
                </a:solidFill>
                <a:hlinkClick r:id="rId4" invalidUrl="" action="" tgtFrame="" tooltip="" history="1" highlightClick="0" endSnd="0"/>
              </a:rPr>
              <a:t>Hadoop – Tout savoir sur la principale plateforme Big Data</a:t>
            </a:r>
            <a:r>
              <a:t> - Le Big Data </a:t>
            </a:r>
          </a:p>
          <a:p>
            <a:pPr lvl="1" marL="828842" indent="-320842">
              <a:buChar char="✤"/>
            </a:pPr>
            <a:r>
              <a:rPr u="sng">
                <a:solidFill>
                  <a:schemeClr val="accent5">
                    <a:satOff val="8112"/>
                    <a:lumOff val="-14630"/>
                  </a:schemeClr>
                </a:solidFill>
                <a:hlinkClick r:id="rId5" invalidUrl="" action="" tgtFrame="" tooltip="" history="1" highlightClick="0" endSnd="0"/>
              </a:rPr>
              <a:t>Apache Hadoop</a:t>
            </a:r>
          </a:p>
          <a:p>
            <a:pPr lvl="1" marL="828842" indent="-320842">
              <a:buChar char="✤"/>
            </a:pPr>
            <a:r>
              <a:rPr u="sng">
                <a:solidFill>
                  <a:schemeClr val="accent5">
                    <a:satOff val="8112"/>
                    <a:lumOff val="-14630"/>
                  </a:schemeClr>
                </a:solidFill>
                <a:hlinkClick r:id="rId6" invalidUrl="" action="" tgtFrame="" tooltip="" history="1" highlightClick="0" endSnd="0"/>
              </a:rPr>
              <a:t>Hadoop : qu’est-ce que c’est et comment apprendre à l’utiliser ?</a:t>
            </a:r>
            <a:r>
              <a:t> - DataScientest</a:t>
            </a:r>
          </a:p>
          <a:p>
            <a:pPr lvl="1" marL="828842" indent="-320842">
              <a:buChar char="✤"/>
            </a:pPr>
            <a:r>
              <a:rPr u="sng">
                <a:solidFill>
                  <a:schemeClr val="accent5">
                    <a:satOff val="8112"/>
                    <a:lumOff val="-14630"/>
                  </a:schemeClr>
                </a:solidFill>
                <a:hlinkClick r:id="rId7" invalidUrl="" action="" tgtFrame="" tooltip="" history="1" highlightClick="0" endSnd="0"/>
              </a:rPr>
              <a:t>Apache Spark</a:t>
            </a:r>
            <a:r>
              <a:t>            </a:t>
            </a:r>
            <a:r>
              <a:rPr sz="2000"/>
              <a:t>(ne pas confondre avec </a:t>
            </a:r>
            <a:r>
              <a:rPr sz="1700"/>
              <a:t> </a:t>
            </a:r>
            <a:r>
              <a:rPr u="sng">
                <a:solidFill>
                  <a:schemeClr val="accent5">
                    <a:satOff val="8112"/>
                    <a:lumOff val="-14630"/>
                  </a:schemeClr>
                </a:solidFill>
                <a:hlinkClick r:id="rId8" invalidUrl="" action="" tgtFrame="" tooltip="" history="1" highlightClick="0" endSnd="0"/>
              </a:rPr>
              <a:t>🎸 Sparks</a:t>
            </a:r>
            <a:r>
              <a:rPr sz="2000"/>
              <a:t>)</a:t>
            </a:r>
            <a:endParaRPr sz="2000"/>
          </a:p>
          <a:p>
            <a:pPr lvl="1" marL="828842" indent="-320842">
              <a:buChar char="✤"/>
            </a:pPr>
            <a:r>
              <a:rPr u="sng">
                <a:solidFill>
                  <a:schemeClr val="accent5">
                    <a:satOff val="8112"/>
                    <a:lumOff val="-14630"/>
                  </a:schemeClr>
                </a:solidFill>
                <a:hlinkClick r:id="rId9" invalidUrl="" action="" tgtFrame="" tooltip="" history="1" highlightClick="0" endSnd="0"/>
              </a:rPr>
              <a:t>Qu’est-ce qu’Apache Hadoop dans Azure HDInsight ?</a:t>
            </a:r>
          </a:p>
        </p:txBody>
      </p:sp>
      <p:sp>
        <p:nvSpPr>
          <p:cNvPr id="1567" name="5 -  Systèmes distribués"/>
          <p:cNvSpPr txBox="1"/>
          <p:nvPr>
            <p:ph type="title"/>
          </p:nvPr>
        </p:nvSpPr>
        <p:spPr>
          <a:prstGeom prst="rect">
            <a:avLst/>
          </a:prstGeom>
        </p:spPr>
        <p:txBody>
          <a:bodyPr/>
          <a:lstStyle>
            <a:lvl1pPr defTabSz="432308">
              <a:defRPr spc="-68" sz="3404"/>
            </a:lvl1pPr>
          </a:lstStyle>
          <a:p>
            <a:pPr/>
            <a:r>
              <a:t>5 -  Systèmes distribués </a:t>
            </a:r>
          </a:p>
        </p:txBody>
      </p:sp>
      <p:sp>
        <p:nvSpPr>
          <p:cNvPr id="1568" name="5.3 - Hadoop"/>
          <p:cNvSpPr txBox="1"/>
          <p:nvPr>
            <p:ph type="body" idx="21"/>
          </p:nvPr>
        </p:nvSpPr>
        <p:spPr>
          <a:prstGeom prst="rect">
            <a:avLst/>
          </a:prstGeom>
        </p:spPr>
        <p:txBody>
          <a:bodyPr/>
          <a:lstStyle/>
          <a:p>
            <a:pPr/>
            <a:r>
              <a:t>5.3 - Hadoop</a:t>
            </a:r>
          </a:p>
        </p:txBody>
      </p:sp>
      <p:sp>
        <p:nvSpPr>
          <p:cNvPr id="1569"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70" name="1280px-Hadoop_logo.svg.png" descr="1280px-Hadoop_logo.svg.png"/>
          <p:cNvPicPr>
            <a:picLocks noChangeAspect="1"/>
          </p:cNvPicPr>
          <p:nvPr/>
        </p:nvPicPr>
        <p:blipFill>
          <a:blip r:embed="rId10">
            <a:extLst/>
          </a:blip>
          <a:stretch>
            <a:fillRect/>
          </a:stretch>
        </p:blipFill>
        <p:spPr>
          <a:xfrm>
            <a:off x="8406487" y="314558"/>
            <a:ext cx="4149278" cy="1076220"/>
          </a:xfrm>
          <a:prstGeom prst="rect">
            <a:avLst/>
          </a:prstGeom>
          <a:ln w="12700">
            <a:miter lim="400000"/>
          </a:ln>
        </p:spPr>
      </p:pic>
    </p:spTree>
  </p:cSld>
  <p:clrMapOvr>
    <a:masterClrMapping/>
  </p:clrMapOvr>
  <p:transition xmlns:p14="http://schemas.microsoft.com/office/powerpoint/2010/main" spd="med" advClick="1"/>
</p:sld>
</file>

<file path=ppt/slides/slide1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2" name="Les micro-services…"/>
          <p:cNvSpPr txBox="1"/>
          <p:nvPr>
            <p:ph type="body" idx="1"/>
          </p:nvPr>
        </p:nvSpPr>
        <p:spPr>
          <a:xfrm>
            <a:off x="355600" y="1581150"/>
            <a:ext cx="12293600" cy="7445326"/>
          </a:xfrm>
          <a:prstGeom prst="rect">
            <a:avLst/>
          </a:prstGeom>
        </p:spPr>
        <p:txBody>
          <a:bodyPr/>
          <a:lstStyle/>
          <a:p>
            <a:pPr/>
            <a:r>
              <a:t>Les micro-services</a:t>
            </a:r>
          </a:p>
          <a:p>
            <a:pPr lvl="1" marL="828842" indent="-320842">
              <a:buChar char="✤"/>
            </a:pPr>
            <a:r>
              <a:t>Les architectures orientées micro-services représentent une approche moderne de conception des systèmes logiciels, dans laquelle une application est décomposée en un ensemble de services indépendants, chacun dédié à une fonctionnalité spécifique. </a:t>
            </a:r>
          </a:p>
          <a:p>
            <a:pPr lvl="1" marL="828842" indent="-320842">
              <a:buChar char="✤"/>
            </a:pPr>
            <a:r>
              <a:t>Contrairement aux architectures monolithiques traditionnelles, où toutes les fonctionnalités sont regroupées dans un seul bloc applicatif, les micro-services favorisent la modularité, la flexibilité et l’évolutivité.</a:t>
            </a:r>
          </a:p>
          <a:p>
            <a:pPr lvl="1" marL="828842" indent="-320842">
              <a:buChar char="✤"/>
            </a:pPr>
            <a:r>
              <a:t>Chaque micro-service est conçu pour être autonome : </a:t>
            </a:r>
          </a:p>
          <a:p>
            <a:pPr lvl="2" marL="1310105" indent="-294105">
              <a:buChar char="✤"/>
            </a:pPr>
            <a:r>
              <a:t>il possède sa propre logique métier, ses données, et communique avec les autres services via des interfaces bien définies, généralement à travers des API (REST, gRPC, etc.) ou des bus de messages (Kafka, RabbitMQ). </a:t>
            </a:r>
          </a:p>
          <a:p>
            <a:pPr lvl="2" marL="1310105" indent="-294105">
              <a:buChar char="✤"/>
            </a:pPr>
            <a:r>
              <a:t>Cette indépendance permet de développer, tester, déployer et faire évoluer chaque service séparément, sans impacter l’ensemble du système.</a:t>
            </a:r>
          </a:p>
        </p:txBody>
      </p:sp>
      <p:sp>
        <p:nvSpPr>
          <p:cNvPr id="1573" name="6 -  Architectures d'applications sur le Cloud"/>
          <p:cNvSpPr txBox="1"/>
          <p:nvPr>
            <p:ph type="title"/>
          </p:nvPr>
        </p:nvSpPr>
        <p:spPr>
          <a:prstGeom prst="rect">
            <a:avLst/>
          </a:prstGeom>
        </p:spPr>
        <p:txBody>
          <a:bodyPr/>
          <a:lstStyle>
            <a:lvl1pPr defTabSz="432308">
              <a:defRPr spc="-68" sz="3404"/>
            </a:lvl1pPr>
          </a:lstStyle>
          <a:p>
            <a:pPr/>
            <a:r>
              <a:t>6 -  Architectures d'applications sur le Cloud</a:t>
            </a:r>
          </a:p>
        </p:txBody>
      </p:sp>
      <p:sp>
        <p:nvSpPr>
          <p:cNvPr id="1574" name="6.1 - Architectures orientées micro-services"/>
          <p:cNvSpPr txBox="1"/>
          <p:nvPr>
            <p:ph type="body" idx="21"/>
          </p:nvPr>
        </p:nvSpPr>
        <p:spPr>
          <a:prstGeom prst="rect">
            <a:avLst/>
          </a:prstGeom>
        </p:spPr>
        <p:txBody>
          <a:bodyPr/>
          <a:lstStyle/>
          <a:p>
            <a:pPr/>
            <a:r>
              <a:t>6.1 - Architectures orientées micro-services</a:t>
            </a:r>
          </a:p>
        </p:txBody>
      </p:sp>
      <p:sp>
        <p:nvSpPr>
          <p:cNvPr id="1575"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74" name="Résolution de noms…"/>
          <p:cNvSpPr txBox="1"/>
          <p:nvPr>
            <p:ph type="body" idx="1"/>
          </p:nvPr>
        </p:nvSpPr>
        <p:spPr>
          <a:prstGeom prst="rect">
            <a:avLst/>
          </a:prstGeom>
        </p:spPr>
        <p:txBody>
          <a:bodyPr/>
          <a:lstStyle/>
          <a:p>
            <a:pPr/>
            <a:r>
              <a:t>Résolution de noms</a:t>
            </a:r>
          </a:p>
          <a:p>
            <a:pPr lvl="1"/>
            <a:r>
              <a:t>L’espace des noms DNS est divisé en zones distinctes. Cet espace forme un arbre et chaque zone contient :</a:t>
            </a:r>
          </a:p>
          <a:p>
            <a:pPr lvl="2" marL="1295400" indent="-279400">
              <a:buChar char="★"/>
            </a:pPr>
            <a:r>
              <a:t>une partie de l’arbre</a:t>
            </a:r>
          </a:p>
          <a:p>
            <a:pPr lvl="2" marL="1295400" indent="-279400">
              <a:buChar char="★"/>
            </a:pPr>
            <a:r>
              <a:t>des serveurs de noms :</a:t>
            </a:r>
          </a:p>
          <a:p>
            <a:pPr lvl="3" marL="1778000" indent="-254000">
              <a:buSzPct val="70000"/>
              <a:buChar char="★"/>
            </a:pPr>
            <a:r>
              <a:t>un serveur primaire</a:t>
            </a:r>
          </a:p>
          <a:p>
            <a:pPr lvl="3" marL="1778000" indent="-254000">
              <a:buSzPct val="70000"/>
              <a:buChar char="★"/>
            </a:pPr>
            <a:r>
              <a:t>des serveurs secondaires</a:t>
            </a:r>
          </a:p>
          <a:p>
            <a:pPr lvl="1"/>
            <a:r>
              <a:t>Un programme demandeur transmet une requête pour un nom de domaine à un solveur (</a:t>
            </a:r>
            <a:r>
              <a:rPr i="1"/>
              <a:t>resolver</a:t>
            </a:r>
            <a:r>
              <a:t>) local.</a:t>
            </a:r>
          </a:p>
          <a:p>
            <a:pPr lvl="2" marL="1295400" indent="-279400">
              <a:buChar char="★"/>
            </a:pPr>
            <a:r>
              <a:t>Si la réponse est dans le cache local, celle-ci est retournée au programme demandeur ;</a:t>
            </a:r>
          </a:p>
          <a:p>
            <a:pPr lvl="2" marL="1295400" indent="-279400">
              <a:buChar char="★"/>
            </a:pPr>
            <a:r>
              <a:t>Si la destination est locale, le solveur local donne la réponse, en retournant un enregistrement officiel ;</a:t>
            </a:r>
          </a:p>
          <a:p>
            <a:pPr lvl="2" marL="1295400" indent="-279400">
              <a:buChar char="★"/>
            </a:pPr>
            <a:r>
              <a:t>si la destination est distante, le solveur local peut répondre si l’information est disponible dans son cache ;</a:t>
            </a:r>
          </a:p>
          <a:p>
            <a:pPr lvl="2" marL="1295400" indent="-279400">
              <a:buChar char="★"/>
            </a:pPr>
            <a:r>
              <a:t>sinon, le solveur interroge le serveur primaire, qui résout la requête directement ou par requêtes </a:t>
            </a:r>
            <a:r>
              <a:rPr b="1"/>
              <a:t>itératives</a:t>
            </a:r>
            <a:r>
              <a:t> ou </a:t>
            </a:r>
            <a:r>
              <a:rPr b="1"/>
              <a:t>récursives</a:t>
            </a:r>
            <a:r>
              <a:t> jusqu’à l'obtention de l’enregistrement officiel.</a:t>
            </a:r>
          </a:p>
        </p:txBody>
      </p:sp>
      <p:sp>
        <p:nvSpPr>
          <p:cNvPr id="275" name="2.1 - DNS - Domain Name System Résolution de noms"/>
          <p:cNvSpPr txBox="1"/>
          <p:nvPr>
            <p:ph type="body" idx="21"/>
          </p:nvPr>
        </p:nvSpPr>
        <p:spPr>
          <a:prstGeom prst="rect">
            <a:avLst/>
          </a:prstGeom>
        </p:spPr>
        <p:txBody>
          <a:bodyPr/>
          <a:lstStyle>
            <a:lvl1pPr>
              <a:tabLst>
                <a:tab pos="12039600" algn="r"/>
              </a:tabLst>
            </a:lvl1pPr>
          </a:lstStyle>
          <a:p>
            <a:pPr/>
            <a:r>
              <a:t>2.1 - DNS - Domain Name System	Résolution de noms             </a:t>
            </a:r>
          </a:p>
        </p:txBody>
      </p:sp>
      <p:sp>
        <p:nvSpPr>
          <p:cNvPr id="27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7"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lstStyle>
          <a:p>
            <a:pPr/>
            <a:r>
              <a:t>Annexe </a:t>
            </a:r>
          </a:p>
        </p:txBody>
      </p:sp>
    </p:spTree>
  </p:cSld>
  <p:clrMapOvr>
    <a:masterClrMapping/>
  </p:clrMapOvr>
  <p:transition xmlns:p14="http://schemas.microsoft.com/office/powerpoint/2010/main" spd="med" advClick="1"/>
</p:sld>
</file>

<file path=ppt/slides/slide1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7" name="Les micro-services…"/>
          <p:cNvSpPr txBox="1"/>
          <p:nvPr>
            <p:ph type="body" idx="1"/>
          </p:nvPr>
        </p:nvSpPr>
        <p:spPr>
          <a:xfrm>
            <a:off x="355600" y="1581150"/>
            <a:ext cx="12293600" cy="7445326"/>
          </a:xfrm>
          <a:prstGeom prst="rect">
            <a:avLst/>
          </a:prstGeom>
        </p:spPr>
        <p:txBody>
          <a:bodyPr/>
          <a:lstStyle/>
          <a:p>
            <a:pPr/>
            <a:r>
              <a:t>Les micro-services</a:t>
            </a:r>
          </a:p>
          <a:p>
            <a:pPr lvl="1" marL="828842" indent="-320842">
              <a:buChar char="✤"/>
            </a:pPr>
            <a:r>
              <a:t>Ce modèle s’inscrit particulièrement bien dans des environnements distribués et cloud-native, où les technologies de conteneurisation (comme </a:t>
            </a:r>
            <a:r>
              <a:rPr b="1"/>
              <a:t>Docker</a:t>
            </a:r>
            <a:r>
              <a:t>) et d’orchestration (comme </a:t>
            </a:r>
            <a:r>
              <a:rPr b="1"/>
              <a:t>Kubernetes</a:t>
            </a:r>
            <a:r>
              <a:t>) facilitent la gestion et la scalabilité des services.</a:t>
            </a:r>
          </a:p>
          <a:p>
            <a:pPr lvl="1" marL="828842" indent="-320842">
              <a:buChar char="✤"/>
            </a:pPr>
            <a:r>
              <a:t>Les entreprises adoptent les micro-services pour :</a:t>
            </a:r>
          </a:p>
          <a:p>
            <a:pPr lvl="2" marL="1310105" indent="-294105">
              <a:buChar char="✤"/>
            </a:pPr>
            <a:r>
              <a:t>améliorer leur agilité, </a:t>
            </a:r>
          </a:p>
          <a:p>
            <a:pPr lvl="2" marL="1310105" indent="-294105">
              <a:buChar char="✤"/>
            </a:pPr>
            <a:r>
              <a:t>réduire le temps de mise sur le marché,</a:t>
            </a:r>
          </a:p>
          <a:p>
            <a:pPr lvl="2" marL="1310105" indent="-294105">
              <a:buChar char="✤"/>
            </a:pPr>
            <a:r>
              <a:t>mieux gérer la complexité croissante de leurs applications.</a:t>
            </a:r>
          </a:p>
          <a:p>
            <a:pPr lvl="1" marL="828842" indent="-320842">
              <a:buChar char="✤"/>
            </a:pPr>
            <a:r>
              <a:t>Cependant, cette approche introduit également de nouveaux défis, notamment en matière de communication inter-services, de gestion des données distribuées, de supervision, et de sécurité. </a:t>
            </a:r>
          </a:p>
          <a:p>
            <a:pPr lvl="2" marL="1310105" indent="-294105">
              <a:buChar char="✤"/>
            </a:pPr>
            <a:r>
              <a:t>Elle nécessite donc une bonne maîtrise des outils et des pratiques associées, comme l’observabilité, les architectures event-driven ou encore les mécanismes de tolérance aux pannes.</a:t>
            </a:r>
          </a:p>
        </p:txBody>
      </p:sp>
      <p:sp>
        <p:nvSpPr>
          <p:cNvPr id="1578" name="6 -  Architectures d'applications sur le Cloud"/>
          <p:cNvSpPr txBox="1"/>
          <p:nvPr>
            <p:ph type="title"/>
          </p:nvPr>
        </p:nvSpPr>
        <p:spPr>
          <a:prstGeom prst="rect">
            <a:avLst/>
          </a:prstGeom>
        </p:spPr>
        <p:txBody>
          <a:bodyPr/>
          <a:lstStyle>
            <a:lvl1pPr defTabSz="432308">
              <a:defRPr spc="-68" sz="3404"/>
            </a:lvl1pPr>
          </a:lstStyle>
          <a:p>
            <a:pPr/>
            <a:r>
              <a:t>6 -  Architectures d'applications sur le Cloud</a:t>
            </a:r>
          </a:p>
        </p:txBody>
      </p:sp>
      <p:sp>
        <p:nvSpPr>
          <p:cNvPr id="1579" name="6.1 - Architectures orientées micro-services"/>
          <p:cNvSpPr txBox="1"/>
          <p:nvPr>
            <p:ph type="body" idx="21"/>
          </p:nvPr>
        </p:nvSpPr>
        <p:spPr>
          <a:prstGeom prst="rect">
            <a:avLst/>
          </a:prstGeom>
        </p:spPr>
        <p:txBody>
          <a:bodyPr/>
          <a:lstStyle/>
          <a:p>
            <a:pPr/>
            <a:r>
              <a:t>6.1 - Architectures orientées micro-services</a:t>
            </a:r>
          </a:p>
        </p:txBody>
      </p:sp>
      <p:sp>
        <p:nvSpPr>
          <p:cNvPr id="1580"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2" name="Les architectures orientées micro-services…"/>
          <p:cNvSpPr txBox="1"/>
          <p:nvPr>
            <p:ph type="body" idx="1"/>
          </p:nvPr>
        </p:nvSpPr>
        <p:spPr>
          <a:xfrm>
            <a:off x="355600" y="1581150"/>
            <a:ext cx="12293600" cy="7445326"/>
          </a:xfrm>
          <a:prstGeom prst="rect">
            <a:avLst/>
          </a:prstGeom>
        </p:spPr>
        <p:txBody>
          <a:bodyPr/>
          <a:lstStyle/>
          <a:p>
            <a:pPr/>
            <a:r>
              <a:t>Les architectures orientées micro-services</a:t>
            </a:r>
          </a:p>
          <a:p>
            <a:pPr lvl="1" marL="828842" indent="-320842">
              <a:buChar char="✤"/>
            </a:pPr>
            <a:r>
              <a:t>Elles nécessitent une forte maturité en matière de DevOps et d’automatisation : </a:t>
            </a:r>
          </a:p>
          <a:p>
            <a:pPr lvl="2" marL="1310105" indent="-294105">
              <a:buChar char="✤"/>
            </a:pPr>
            <a:r>
              <a:t>infrastructure as code (</a:t>
            </a:r>
            <a:r>
              <a:rPr u="sng">
                <a:solidFill>
                  <a:schemeClr val="accent5">
                    <a:satOff val="8112"/>
                    <a:lumOff val="-14630"/>
                  </a:schemeClr>
                </a:solidFill>
                <a:hlinkClick r:id="rId2" invalidUrl="" action="" tgtFrame="" tooltip="" history="1" highlightClick="0" endSnd="0"/>
              </a:rPr>
              <a:t>Terraform</a:t>
            </a:r>
            <a:r>
              <a:t>), </a:t>
            </a:r>
          </a:p>
          <a:p>
            <a:pPr lvl="2" marL="1310105" indent="-294105">
              <a:buChar char="✤"/>
            </a:pPr>
            <a:r>
              <a:t>pipelines CI/CD (</a:t>
            </a:r>
            <a:r>
              <a:rPr i="1"/>
              <a:t>Continuous Integration / Continuous Deployment</a:t>
            </a:r>
            <a:r>
              <a:t>), </a:t>
            </a:r>
          </a:p>
          <a:p>
            <a:pPr lvl="2" marL="1310105" indent="-294105">
              <a:buChar char="✤"/>
            </a:pPr>
            <a:r>
              <a:t>gestion des secrets, </a:t>
            </a:r>
          </a:p>
          <a:p>
            <a:pPr lvl="2" marL="1310105" indent="-294105">
              <a:buChar char="✤"/>
            </a:pPr>
            <a:r>
              <a:t>une surveillance proactive des performances et des dépendances réseau. </a:t>
            </a:r>
          </a:p>
          <a:p>
            <a:pPr lvl="1" marL="828842" indent="-320842">
              <a:buChar char="✤"/>
            </a:pPr>
            <a:r>
              <a:t>Bien qu’elles améliorent la scalabilité et la maintenabilité à grande échelle, elles complexifient significativement le debugging, la gestion des transactions distribuées et la gouvernance globale du système.</a:t>
            </a:r>
          </a:p>
        </p:txBody>
      </p:sp>
      <p:sp>
        <p:nvSpPr>
          <p:cNvPr id="1583" name="6 -  Architectures d'applications sur le Cloud"/>
          <p:cNvSpPr txBox="1"/>
          <p:nvPr>
            <p:ph type="title"/>
          </p:nvPr>
        </p:nvSpPr>
        <p:spPr>
          <a:prstGeom prst="rect">
            <a:avLst/>
          </a:prstGeom>
        </p:spPr>
        <p:txBody>
          <a:bodyPr/>
          <a:lstStyle>
            <a:lvl1pPr defTabSz="432308">
              <a:defRPr spc="-68" sz="3404"/>
            </a:lvl1pPr>
          </a:lstStyle>
          <a:p>
            <a:pPr/>
            <a:r>
              <a:t>6 -  Architectures d'applications sur le Cloud</a:t>
            </a:r>
          </a:p>
        </p:txBody>
      </p:sp>
      <p:sp>
        <p:nvSpPr>
          <p:cNvPr id="1584" name="6.1 - Architectures orientées micro-services"/>
          <p:cNvSpPr txBox="1"/>
          <p:nvPr>
            <p:ph type="body" idx="21"/>
          </p:nvPr>
        </p:nvSpPr>
        <p:spPr>
          <a:prstGeom prst="rect">
            <a:avLst/>
          </a:prstGeom>
        </p:spPr>
        <p:txBody>
          <a:bodyPr/>
          <a:lstStyle/>
          <a:p>
            <a:pPr/>
            <a:r>
              <a:t>6.1 - Architectures orientées micro-services</a:t>
            </a:r>
          </a:p>
        </p:txBody>
      </p:sp>
      <p:sp>
        <p:nvSpPr>
          <p:cNvPr id="1585"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7" name="Voir :…"/>
          <p:cNvSpPr txBox="1"/>
          <p:nvPr>
            <p:ph type="body" idx="1"/>
          </p:nvPr>
        </p:nvSpPr>
        <p:spPr>
          <a:xfrm>
            <a:off x="355600" y="1581150"/>
            <a:ext cx="12293600" cy="7445326"/>
          </a:xfrm>
          <a:prstGeom prst="rect">
            <a:avLst/>
          </a:prstGeom>
        </p:spPr>
        <p:txBody>
          <a:bodyPr/>
          <a:lstStyle/>
          <a:p>
            <a:pPr/>
            <a:r>
              <a:t>Voir :</a:t>
            </a:r>
          </a:p>
          <a:p>
            <a:pPr lvl="1" marL="828842" indent="-320842">
              <a:buChar char="✤"/>
            </a:pPr>
            <a:r>
              <a:t>Chapitre 2 - Applications client-serveur dans internet, partie 2.10 - NFS ; Network File System</a:t>
            </a:r>
          </a:p>
          <a:p>
            <a:pPr lvl="1" marL="828842" indent="-320842">
              <a:buChar char="✤"/>
            </a:pPr>
            <a:r>
              <a:t>Chapitre 5 - Systèmes distribués, partie 5.2 - Partage de données dans le cloud</a:t>
            </a:r>
          </a:p>
        </p:txBody>
      </p:sp>
      <p:sp>
        <p:nvSpPr>
          <p:cNvPr id="1588" name="6 -  Architectures d'applications sur le Cloud"/>
          <p:cNvSpPr txBox="1"/>
          <p:nvPr>
            <p:ph type="title"/>
          </p:nvPr>
        </p:nvSpPr>
        <p:spPr>
          <a:prstGeom prst="rect">
            <a:avLst/>
          </a:prstGeom>
        </p:spPr>
        <p:txBody>
          <a:bodyPr/>
          <a:lstStyle>
            <a:lvl1pPr defTabSz="432308">
              <a:defRPr spc="-68" sz="3404"/>
            </a:lvl1pPr>
          </a:lstStyle>
          <a:p>
            <a:pPr/>
            <a:r>
              <a:t>6 -  Architectures d'applications sur le Cloud</a:t>
            </a:r>
          </a:p>
        </p:txBody>
      </p:sp>
      <p:sp>
        <p:nvSpPr>
          <p:cNvPr id="1589" name="6.2 - NFS et stockage large échelle"/>
          <p:cNvSpPr txBox="1"/>
          <p:nvPr>
            <p:ph type="body" idx="21"/>
          </p:nvPr>
        </p:nvSpPr>
        <p:spPr>
          <a:prstGeom prst="rect">
            <a:avLst/>
          </a:prstGeom>
        </p:spPr>
        <p:txBody>
          <a:bodyPr/>
          <a:lstStyle/>
          <a:p>
            <a:pPr/>
            <a:r>
              <a:t>6.2 - NFS et stockage large échelle</a:t>
            </a:r>
          </a:p>
        </p:txBody>
      </p:sp>
      <p:sp>
        <p:nvSpPr>
          <p:cNvPr id="1590"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2" name="Microsoft Azure…"/>
          <p:cNvSpPr txBox="1"/>
          <p:nvPr>
            <p:ph type="body" idx="1"/>
          </p:nvPr>
        </p:nvSpPr>
        <p:spPr>
          <a:xfrm>
            <a:off x="355600" y="1581150"/>
            <a:ext cx="12293600" cy="7445326"/>
          </a:xfrm>
          <a:prstGeom prst="rect">
            <a:avLst/>
          </a:prstGeom>
        </p:spPr>
        <p:txBody>
          <a:bodyPr/>
          <a:lstStyle/>
          <a:p>
            <a:pPr/>
            <a:r>
              <a:t>Microsoft Azure</a:t>
            </a:r>
          </a:p>
          <a:p>
            <a:pPr lvl="1" marL="828842" indent="-320842">
              <a:buChar char="✤"/>
            </a:pPr>
            <a:r>
              <a:t>Microsoft Azure est une plateforme de cloud computing public.</a:t>
            </a:r>
          </a:p>
          <a:p>
            <a:pPr lvl="2" marL="1310105" indent="-294105">
              <a:buChar char="✤"/>
            </a:pPr>
            <a:r>
              <a:t>Lancée en 2010 (sous le nom de Windows Azure) </a:t>
            </a:r>
          </a:p>
          <a:p>
            <a:pPr lvl="2" marL="1310105" indent="-294105">
              <a:buChar char="✤"/>
            </a:pPr>
            <a:r>
              <a:t>Elle fut renommée Microsoft Azure en 2014.</a:t>
            </a:r>
          </a:p>
          <a:p>
            <a:pPr lvl="1" marL="828842" indent="-320842">
              <a:buChar char="✤"/>
            </a:pPr>
            <a:r>
              <a:t>Azure propose une gamme de services cloud, y compris le calcul, l’analytique, le stockage, le réseau et l’IA. </a:t>
            </a:r>
          </a:p>
          <a:p>
            <a:pPr lvl="2" marL="1310105" indent="-294105">
              <a:buChar char="✤"/>
            </a:pPr>
            <a:r>
              <a:t>Azure Virtual Machines, </a:t>
            </a:r>
          </a:p>
          <a:p>
            <a:pPr lvl="2" marL="1310105" indent="-294105">
              <a:buChar char="✤"/>
            </a:pPr>
            <a:r>
              <a:t>Azure Blob Storage, </a:t>
            </a:r>
          </a:p>
          <a:p>
            <a:pPr lvl="2" marL="1310105" indent="-294105">
              <a:buChar char="✤"/>
            </a:pPr>
            <a:r>
              <a:t>Azure SQL Database, </a:t>
            </a:r>
          </a:p>
          <a:p>
            <a:pPr lvl="2" marL="1310105" indent="-294105">
              <a:buChar char="✤"/>
            </a:pPr>
            <a:r>
              <a:t>Azure Cognitive Services, </a:t>
            </a:r>
          </a:p>
          <a:p>
            <a:pPr lvl="2" marL="1310105" indent="-294105">
              <a:buChar char="✤"/>
            </a:pPr>
            <a:r>
              <a:t>Azure Kubernetes Service, </a:t>
            </a:r>
          </a:p>
          <a:p>
            <a:pPr lvl="2" marL="1310105" indent="-294105">
              <a:buChar char="✤"/>
            </a:pPr>
            <a:r>
              <a:t>Azure Active Directory, </a:t>
            </a:r>
          </a:p>
          <a:p>
            <a:pPr lvl="2" marL="1310105" indent="-294105">
              <a:buChar char="✤"/>
            </a:pPr>
            <a:r>
              <a:t>etc.</a:t>
            </a:r>
          </a:p>
          <a:p>
            <a:pPr lvl="1" marL="828842" indent="-320842">
              <a:buChar char="✤"/>
            </a:pPr>
            <a:r>
              <a:t>Les clients choisissent parmi ces services pour développer et mettre à l’échelle de nouvelles applications, ou exécuter leurs applications existantes, dans le cloud. </a:t>
            </a:r>
          </a:p>
        </p:txBody>
      </p:sp>
      <p:sp>
        <p:nvSpPr>
          <p:cNvPr id="1593" name="6 -  Architectures d'applications sur le Cloud"/>
          <p:cNvSpPr txBox="1"/>
          <p:nvPr>
            <p:ph type="title"/>
          </p:nvPr>
        </p:nvSpPr>
        <p:spPr>
          <a:prstGeom prst="rect">
            <a:avLst/>
          </a:prstGeom>
        </p:spPr>
        <p:txBody>
          <a:bodyPr/>
          <a:lstStyle>
            <a:lvl1pPr defTabSz="432308">
              <a:defRPr spc="-68" sz="3404"/>
            </a:lvl1pPr>
          </a:lstStyle>
          <a:p>
            <a:pPr/>
            <a:r>
              <a:t>6 -  Architectures d'applications sur le Cloud</a:t>
            </a:r>
          </a:p>
        </p:txBody>
      </p:sp>
      <p:sp>
        <p:nvSpPr>
          <p:cNvPr id="1594" name="6.3 - Exemple du Cloud Microsoft Azure"/>
          <p:cNvSpPr txBox="1"/>
          <p:nvPr>
            <p:ph type="body" idx="21"/>
          </p:nvPr>
        </p:nvSpPr>
        <p:spPr>
          <a:prstGeom prst="rect">
            <a:avLst/>
          </a:prstGeom>
        </p:spPr>
        <p:txBody>
          <a:bodyPr/>
          <a:lstStyle/>
          <a:p>
            <a:pPr/>
            <a:r>
              <a:t>6.3 - Exemple du Cloud Microsoft Azure</a:t>
            </a:r>
          </a:p>
        </p:txBody>
      </p:sp>
      <p:sp>
        <p:nvSpPr>
          <p:cNvPr id="1595"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7" name="Microsoft Azure…"/>
          <p:cNvSpPr txBox="1"/>
          <p:nvPr>
            <p:ph type="body" idx="1"/>
          </p:nvPr>
        </p:nvSpPr>
        <p:spPr>
          <a:xfrm>
            <a:off x="355600" y="1581150"/>
            <a:ext cx="12293600" cy="7445326"/>
          </a:xfrm>
          <a:prstGeom prst="rect">
            <a:avLst/>
          </a:prstGeom>
        </p:spPr>
        <p:txBody>
          <a:bodyPr/>
          <a:lstStyle/>
          <a:p>
            <a:pPr/>
            <a:r>
              <a:t>Microsoft Azure</a:t>
            </a:r>
          </a:p>
          <a:p>
            <a:pPr lvl="1" marL="828842" indent="-320842">
              <a:buChar char="✤"/>
            </a:pPr>
            <a:r>
              <a:t>Azure aide les entreprises à gérer et à déployer des applications à l’échelle mondiale avec facilité et flexibilité.</a:t>
            </a:r>
          </a:p>
          <a:p>
            <a:pPr lvl="1" marL="828842" indent="-320842">
              <a:buChar char="✤"/>
            </a:pPr>
            <a:r>
              <a:t>Les principaux autres acteurs : </a:t>
            </a:r>
          </a:p>
          <a:p>
            <a:pPr lvl="2" marL="1310105" indent="-294105">
              <a:buChar char="✤"/>
            </a:pPr>
            <a:r>
              <a:t>Amazon Web Services, </a:t>
            </a:r>
          </a:p>
          <a:p>
            <a:pPr lvl="2" marL="1310105" indent="-294105">
              <a:buChar char="✤"/>
            </a:pPr>
            <a:r>
              <a:t>Alibaba,</a:t>
            </a:r>
          </a:p>
          <a:p>
            <a:pPr lvl="2" marL="1310105" indent="-294105">
              <a:buChar char="✤"/>
            </a:pPr>
            <a:r>
              <a:t>Google Cloud Platform.</a:t>
            </a:r>
          </a:p>
          <a:p>
            <a:pPr lvl="1" marL="828842" indent="-320842">
              <a:buChar char="✤"/>
            </a:pPr>
          </a:p>
          <a:p>
            <a:pPr lvl="1" marL="828842" indent="-320842">
              <a:buChar char="✤"/>
            </a:pPr>
          </a:p>
          <a:p>
            <a:pPr lvl="1" marL="828842" indent="-320842">
              <a:buChar char="✤"/>
            </a:pPr>
            <a:r>
              <a:t>Voir :</a:t>
            </a:r>
          </a:p>
          <a:p>
            <a:pPr lvl="2" marL="1310105" indent="-294105">
              <a:buChar char="✤"/>
            </a:pPr>
            <a:r>
              <a:rPr u="sng">
                <a:solidFill>
                  <a:schemeClr val="accent5">
                    <a:satOff val="8112"/>
                    <a:lumOff val="-14630"/>
                  </a:schemeClr>
                </a:solidFill>
                <a:hlinkClick r:id="rId2" invalidUrl="" action="" tgtFrame="" tooltip="" history="1" highlightClick="0" endSnd="0"/>
              </a:rPr>
              <a:t>azure.microsoft.com</a:t>
            </a:r>
          </a:p>
          <a:p>
            <a:pPr lvl="2" marL="1310105" indent="-294105">
              <a:buChar char="✤"/>
            </a:pPr>
            <a:r>
              <a:rPr u="sng">
                <a:solidFill>
                  <a:schemeClr val="accent5">
                    <a:satOff val="8112"/>
                    <a:lumOff val="-14630"/>
                  </a:schemeClr>
                </a:solidFill>
                <a:hlinkClick r:id="rId3" invalidUrl="" action="" tgtFrame="" tooltip="" history="1" highlightClick="0" endSnd="0"/>
              </a:rPr>
              <a:t>Débuter avec Azure - Youtube</a:t>
            </a:r>
          </a:p>
          <a:p>
            <a:pPr lvl="2" marL="1310105" indent="-294105">
              <a:buChar char="✤"/>
            </a:pPr>
            <a:r>
              <a:rPr u="sng">
                <a:solidFill>
                  <a:schemeClr val="accent5">
                    <a:satOff val="8112"/>
                    <a:lumOff val="-14630"/>
                  </a:schemeClr>
                </a:solidFill>
                <a:hlinkClick r:id="rId4" invalidUrl="" action="" tgtFrame="" tooltip="" history="1" highlightClick="0" endSnd="0"/>
              </a:rPr>
              <a:t>Microsoft Azure : tout savoir sur la plateforme de Cloud public</a:t>
            </a:r>
            <a:r>
              <a:t> - </a:t>
            </a:r>
            <a:r>
              <a:rPr u="sng">
                <a:solidFill>
                  <a:schemeClr val="accent5">
                    <a:satOff val="8112"/>
                    <a:lumOff val="-14630"/>
                  </a:schemeClr>
                </a:solidFill>
                <a:hlinkClick r:id="rId5" invalidUrl="" action="" tgtFrame="" tooltip="" history="1" highlightClick="0" endSnd="0"/>
              </a:rPr>
              <a:t>lebigdata.fr</a:t>
            </a:r>
          </a:p>
          <a:p>
            <a:pPr lvl="2" marL="1310105" indent="-294105">
              <a:buChar char="✤"/>
            </a:pPr>
            <a:r>
              <a:rPr u="sng">
                <a:solidFill>
                  <a:schemeClr val="accent5">
                    <a:satOff val="8112"/>
                    <a:lumOff val="-14630"/>
                  </a:schemeClr>
                </a:solidFill>
                <a:hlinkClick r:id="rId6" invalidUrl="" action="" tgtFrame="" tooltip="" history="1" highlightClick="0" endSnd="0"/>
              </a:rPr>
              <a:t>Introduction aux services de cloud Microsoft Azure</a:t>
            </a:r>
            <a:r>
              <a:t> - Stanislas Quastana</a:t>
            </a:r>
          </a:p>
        </p:txBody>
      </p:sp>
      <p:sp>
        <p:nvSpPr>
          <p:cNvPr id="1598" name="6 -  Architectures d'applications sur le Cloud"/>
          <p:cNvSpPr txBox="1"/>
          <p:nvPr>
            <p:ph type="title"/>
          </p:nvPr>
        </p:nvSpPr>
        <p:spPr>
          <a:prstGeom prst="rect">
            <a:avLst/>
          </a:prstGeom>
        </p:spPr>
        <p:txBody>
          <a:bodyPr/>
          <a:lstStyle>
            <a:lvl1pPr defTabSz="432308">
              <a:defRPr spc="-68" sz="3404"/>
            </a:lvl1pPr>
          </a:lstStyle>
          <a:p>
            <a:pPr/>
            <a:r>
              <a:t>6 -  Architectures d'applications sur le Cloud</a:t>
            </a:r>
          </a:p>
        </p:txBody>
      </p:sp>
      <p:sp>
        <p:nvSpPr>
          <p:cNvPr id="1599" name="6.3 - Exemple du Cloud Microsoft Azure"/>
          <p:cNvSpPr txBox="1"/>
          <p:nvPr>
            <p:ph type="body" idx="21"/>
          </p:nvPr>
        </p:nvSpPr>
        <p:spPr>
          <a:prstGeom prst="rect">
            <a:avLst/>
          </a:prstGeom>
        </p:spPr>
        <p:txBody>
          <a:bodyPr/>
          <a:lstStyle/>
          <a:p>
            <a:pPr/>
            <a:r>
              <a:t>6.3 - Exemple du Cloud Microsoft Azure</a:t>
            </a:r>
          </a:p>
        </p:txBody>
      </p:sp>
      <p:sp>
        <p:nvSpPr>
          <p:cNvPr id="1600" name="Numéro de diapositive"/>
          <p:cNvSpPr txBox="1"/>
          <p:nvPr>
            <p:ph type="sldNum" sz="quarter" idx="2"/>
          </p:nvPr>
        </p:nvSpPr>
        <p:spPr>
          <a:xfrm>
            <a:off x="12280899" y="9220200"/>
            <a:ext cx="4191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82" name="Résolveurs DNS…"/>
          <p:cNvSpPr txBox="1"/>
          <p:nvPr>
            <p:ph type="body" idx="1"/>
          </p:nvPr>
        </p:nvSpPr>
        <p:spPr>
          <a:prstGeom prst="rect">
            <a:avLst/>
          </a:prstGeom>
        </p:spPr>
        <p:txBody>
          <a:bodyPr/>
          <a:lstStyle/>
          <a:p>
            <a:pPr/>
            <a:r>
              <a:t>Résolveurs DNS</a:t>
            </a:r>
          </a:p>
          <a:p>
            <a:pPr lvl="1"/>
            <a:r>
              <a:rPr b="1" u="sng">
                <a:solidFill>
                  <a:schemeClr val="accent4">
                    <a:satOff val="8299"/>
                    <a:lumOff val="-11818"/>
                  </a:schemeClr>
                </a:solidFill>
                <a:hlinkClick r:id="rId2" invalidUrl="" action="" tgtFrame="" tooltip="" history="1" highlightClick="0" endSnd="0"/>
              </a:rPr>
              <a:t>BIND 9</a:t>
            </a:r>
            <a:r>
              <a:t> est un logiciel client-serveur (C-S) répandu pour fournir un service de noms. Il utilise un démon (</a:t>
            </a:r>
            <a:r>
              <a:rPr i="1"/>
              <a:t>deamon</a:t>
            </a:r>
            <a:r>
              <a:t>) : </a:t>
            </a:r>
            <a:r>
              <a:rPr>
                <a:solidFill>
                  <a:schemeClr val="accent5">
                    <a:satOff val="8112"/>
                    <a:lumOff val="-14630"/>
                  </a:schemeClr>
                </a:solidFill>
                <a:latin typeface="Menlo Regular"/>
                <a:ea typeface="Menlo Regular"/>
                <a:cs typeface="Menlo Regular"/>
                <a:sym typeface="Menlo Regular"/>
              </a:rPr>
              <a:t>named</a:t>
            </a:r>
            <a:r>
              <a:t>, pour sa partie serveur.</a:t>
            </a:r>
          </a:p>
          <a:p>
            <a:pPr lvl="1"/>
            <a:r>
              <a:t>Voir aussi </a:t>
            </a:r>
            <a:r>
              <a:rPr u="sng">
                <a:solidFill>
                  <a:schemeClr val="accent5">
                    <a:satOff val="8112"/>
                    <a:lumOff val="-14630"/>
                  </a:schemeClr>
                </a:solidFill>
                <a:hlinkClick r:id="rId3" invalidUrl="" action="" tgtFrame="" tooltip="" history="1" highlightClick="0" endSnd="0"/>
              </a:rPr>
              <a:t>Knot Resolver</a:t>
            </a:r>
            <a:r>
              <a:t> et </a:t>
            </a:r>
            <a:r>
              <a:rPr u="sng">
                <a:solidFill>
                  <a:schemeClr val="accent5">
                    <a:satOff val="8112"/>
                    <a:lumOff val="-14630"/>
                  </a:schemeClr>
                </a:solidFill>
                <a:hlinkClick r:id="rId4" invalidUrl="" action="" tgtFrame="" tooltip="" history="1" highlightClick="0" endSnd="0"/>
              </a:rPr>
              <a:t>Unbound</a:t>
            </a:r>
            <a:r>
              <a:t>. </a:t>
            </a:r>
          </a:p>
          <a:p>
            <a:pPr/>
            <a:r>
              <a:t>Commandes et outils</a:t>
            </a:r>
          </a:p>
          <a:p>
            <a:pPr lvl="1"/>
            <a:r>
              <a:rPr b="1"/>
              <a:t>dig</a:t>
            </a:r>
            <a:r>
              <a:t> est une commande du package dnsutils sous Linux pour interroger des serveurs DNS.</a:t>
            </a:r>
          </a:p>
          <a:p>
            <a:pPr lvl="2" marL="1295400" indent="-279400">
              <a:buChar char="★"/>
            </a:pPr>
            <a:r>
              <a:rPr>
                <a:solidFill>
                  <a:schemeClr val="accent5">
                    <a:satOff val="8112"/>
                    <a:lumOff val="-14630"/>
                  </a:schemeClr>
                </a:solidFill>
                <a:latin typeface="Menlo Regular"/>
                <a:ea typeface="Menlo Regular"/>
                <a:cs typeface="Menlo Regular"/>
                <a:sym typeface="Menlo Regular"/>
              </a:rPr>
              <a:t>dig fr.wiktionary.org</a:t>
            </a:r>
            <a:endParaRPr>
              <a:solidFill>
                <a:schemeClr val="accent5">
                  <a:satOff val="8112"/>
                  <a:lumOff val="-14630"/>
                </a:schemeClr>
              </a:solidFill>
              <a:latin typeface="Menlo Regular"/>
              <a:ea typeface="Menlo Regular"/>
              <a:cs typeface="Menlo Regular"/>
              <a:sym typeface="Menlo Regular"/>
            </a:endParaRPr>
          </a:p>
          <a:p>
            <a:pPr lvl="2" marL="1295400" indent="-279400">
              <a:buChar char="★"/>
            </a:pPr>
            <a:r>
              <a:rPr>
                <a:solidFill>
                  <a:schemeClr val="accent5">
                    <a:satOff val="8112"/>
                    <a:lumOff val="-14630"/>
                  </a:schemeClr>
                </a:solidFill>
                <a:latin typeface="Menlo Regular"/>
                <a:ea typeface="Menlo Regular"/>
                <a:cs typeface="Menlo Regular"/>
                <a:sym typeface="Menlo Regular"/>
              </a:rPr>
              <a:t>dig mx gmail.com</a:t>
            </a:r>
          </a:p>
          <a:p>
            <a:pPr lvl="1"/>
            <a:r>
              <a:rPr b="1"/>
              <a:t>host</a:t>
            </a:r>
            <a:r>
              <a:t> affiche plus simplement les redirections DNS.</a:t>
            </a:r>
          </a:p>
          <a:p>
            <a:pPr lvl="2" marL="1295400" indent="-279400">
              <a:buChar char="★"/>
              <a:defRPr>
                <a:latin typeface="Menlo Regular"/>
                <a:ea typeface="Menlo Regular"/>
                <a:cs typeface="Menlo Regular"/>
                <a:sym typeface="Menlo Regular"/>
              </a:defRPr>
            </a:pPr>
            <a:r>
              <a:rPr>
                <a:solidFill>
                  <a:schemeClr val="accent5">
                    <a:satOff val="8112"/>
                    <a:lumOff val="-14630"/>
                  </a:schemeClr>
                </a:solidFill>
              </a:rPr>
              <a:t>host </a:t>
            </a:r>
            <a:r>
              <a:rPr>
                <a:solidFill>
                  <a:schemeClr val="accent5">
                    <a:satOff val="8112"/>
                    <a:lumOff val="-14630"/>
                  </a:schemeClr>
                </a:solidFill>
                <a:hlinkClick r:id="rId5" invalidUrl="" action="" tgtFrame="" tooltip="" history="1" highlightClick="0" endSnd="0"/>
              </a:rPr>
              <a:t>fr.wiktionary.org</a:t>
            </a:r>
          </a:p>
          <a:p>
            <a:pPr lvl="1"/>
            <a:r>
              <a:rPr b="1"/>
              <a:t>nslookup</a:t>
            </a:r>
            <a:r>
              <a:t> sera utilisable sous Windows au lieu de dig.</a:t>
            </a:r>
          </a:p>
          <a:p>
            <a:pPr lvl="1">
              <a:defRPr b="1"/>
            </a:pPr>
            <a:r>
              <a:t>whois </a:t>
            </a:r>
            <a:r>
              <a:rPr b="0"/>
              <a:t>permet d'effectuer des recherches sur les bases de données de bureau d’enregistrement.</a:t>
            </a:r>
            <a:endParaRPr b="0"/>
          </a:p>
          <a:p>
            <a:pPr lvl="1">
              <a:defRPr b="1"/>
            </a:pPr>
            <a:r>
              <a:rPr b="0"/>
              <a:t>RDAP, </a:t>
            </a:r>
            <a:r>
              <a:rPr b="0" i="1"/>
              <a:t>Registration Data Access Protocol </a:t>
            </a:r>
            <a:r>
              <a:rPr b="0"/>
              <a:t>est une alternative à Whois ; voir </a:t>
            </a:r>
            <a:r>
              <a:rPr u="sng">
                <a:solidFill>
                  <a:schemeClr val="accent5">
                    <a:satOff val="8112"/>
                    <a:lumOff val="-14630"/>
                  </a:schemeClr>
                </a:solidFill>
                <a:hlinkClick r:id="rId6" invalidUrl="" action="" tgtFrame="" tooltip="" history="1" highlightClick="0" endSnd="0"/>
              </a:rPr>
              <a:t>rdap.org</a:t>
            </a:r>
          </a:p>
        </p:txBody>
      </p:sp>
      <p:sp>
        <p:nvSpPr>
          <p:cNvPr id="283" name="2.1 - DNS - Domain Name System BIND ; Outils"/>
          <p:cNvSpPr txBox="1"/>
          <p:nvPr>
            <p:ph type="body" idx="21"/>
          </p:nvPr>
        </p:nvSpPr>
        <p:spPr>
          <a:prstGeom prst="rect">
            <a:avLst/>
          </a:prstGeom>
        </p:spPr>
        <p:txBody>
          <a:bodyPr/>
          <a:lstStyle>
            <a:lvl1pPr>
              <a:tabLst>
                <a:tab pos="12039600" algn="r"/>
              </a:tabLst>
            </a:lvl1pPr>
          </a:lstStyle>
          <a:p>
            <a:pPr/>
            <a:r>
              <a:t>2.1 - DNS - Domain Name System	BIND ; Outils             </a:t>
            </a:r>
          </a:p>
        </p:txBody>
      </p:sp>
      <p:sp>
        <p:nvSpPr>
          <p:cNvPr id="284"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5"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lstStyle>
          <a:p>
            <a:pPr/>
            <a:r>
              <a:t>Annexe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88" name="DoH ; DNS over HTTPS…"/>
          <p:cNvSpPr txBox="1"/>
          <p:nvPr>
            <p:ph type="body" idx="1"/>
          </p:nvPr>
        </p:nvSpPr>
        <p:spPr>
          <a:prstGeom prst="rect">
            <a:avLst/>
          </a:prstGeom>
        </p:spPr>
        <p:txBody>
          <a:bodyPr/>
          <a:lstStyle/>
          <a:p>
            <a:pPr/>
            <a:r>
              <a:t>DoH ; DNS over HTTPS</a:t>
            </a:r>
          </a:p>
          <a:p>
            <a:pPr lvl="1"/>
            <a:r>
              <a:t>DNS via HTTPS, </a:t>
            </a:r>
            <a:r>
              <a:rPr i="1"/>
              <a:t>DNS over HTTPS</a:t>
            </a:r>
            <a:r>
              <a:t> (</a:t>
            </a:r>
            <a:r>
              <a:rPr b="1"/>
              <a:t>DoH</a:t>
            </a:r>
            <a:r>
              <a:t>) est un protocole pour la résolution DNS à distance via le protocole HTTPS.</a:t>
            </a:r>
          </a:p>
          <a:p>
            <a:pPr lvl="1"/>
            <a:r>
              <a:t>Les requêtes DNS habituelles sont réalisées en clair (non chiffrés) vers le port 53 du serveur DNS par défaut, ce qui pose des problèmes de sécurité et de confidentialité. </a:t>
            </a:r>
          </a:p>
          <a:p>
            <a:pPr lvl="1"/>
            <a:r>
              <a:rPr b="1"/>
              <a:t>DoH</a:t>
            </a:r>
            <a:r>
              <a:t> permet de sécuriser les requêtes en faisant passer le trafic DNS sur le protocole sécurisé HTTPS, vers un serveur tel que Cloudflare (</a:t>
            </a:r>
            <a:r>
              <a:rPr u="sng">
                <a:solidFill>
                  <a:schemeClr val="accent5">
                    <a:satOff val="8112"/>
                    <a:lumOff val="-14630"/>
                  </a:schemeClr>
                </a:solidFill>
                <a:hlinkClick r:id="rId2" invalidUrl="" action="" tgtFrame="" tooltip="" history="1" highlightClick="0" endSnd="0"/>
              </a:rPr>
              <a:t>https://mozilla.cloudflare-dns.com/dns-query</a:t>
            </a:r>
            <a:r>
              <a:t>) ou NextDNS (</a:t>
            </a:r>
            <a:r>
              <a:rPr u="sng">
                <a:solidFill>
                  <a:schemeClr val="accent5">
                    <a:satOff val="8112"/>
                    <a:lumOff val="-14630"/>
                  </a:schemeClr>
                </a:solidFill>
                <a:hlinkClick r:id="rId3" invalidUrl="" action="" tgtFrame="" tooltip="" history="1" highlightClick="0" endSnd="0"/>
              </a:rPr>
              <a:t>https://trr.dns.nextdns.io/</a:t>
            </a:r>
            <a:r>
              <a:t>).</a:t>
            </a:r>
          </a:p>
          <a:p>
            <a:pPr lvl="1"/>
            <a:r>
              <a:t>Mozilla Firefox est le premier navigateur web à proposer ce protocole DoH</a:t>
            </a:r>
          </a:p>
          <a:p>
            <a:pPr lvl="2" marL="1295400" indent="-279400">
              <a:buChar char="★"/>
            </a:pPr>
            <a:r>
              <a:t>Voir : </a:t>
            </a:r>
            <a:r>
              <a:rPr u="sng">
                <a:solidFill>
                  <a:schemeClr val="accent5">
                    <a:satOff val="8112"/>
                    <a:lumOff val="-14630"/>
                  </a:schemeClr>
                </a:solidFill>
                <a:hlinkClick r:id="rId4" invalidUrl="" action="" tgtFrame="" tooltip="" history="1" highlightClick="0" endSnd="0"/>
              </a:rPr>
              <a:t>https://support.mozilla.org/fr/kb/dns-via-https-firefox</a:t>
            </a:r>
          </a:p>
          <a:p>
            <a:pPr lvl="2" marL="1295400" indent="-279400">
              <a:buChar char="★"/>
            </a:pPr>
          </a:p>
          <a:p>
            <a:pPr lvl="2" marL="1295400" indent="-279400">
              <a:buChar char="★"/>
            </a:pPr>
          </a:p>
          <a:p>
            <a:pPr lvl="1" marL="508000" indent="-508000">
              <a:spcBef>
                <a:spcPts val="1200"/>
              </a:spcBef>
              <a:buChar char="✤"/>
              <a:defRPr b="1" sz="2800"/>
            </a:pPr>
            <a:r>
              <a:t>À voir :</a:t>
            </a:r>
          </a:p>
          <a:p>
            <a:pPr lvl="1"/>
            <a:r>
              <a:rPr u="sng">
                <a:solidFill>
                  <a:schemeClr val="accent5">
                    <a:satOff val="8112"/>
                    <a:lumOff val="-14630"/>
                  </a:schemeClr>
                </a:solidFill>
                <a:hlinkClick r:id="rId5" invalidUrl="" action="" tgtFrame="" tooltip="" history="1" highlightClick="0" endSnd="0"/>
              </a:rPr>
              <a:t>RFC 9499: DNS Terminology</a:t>
            </a:r>
            <a:r>
              <a:t> - Stéphane Bortzmeyer</a:t>
            </a:r>
          </a:p>
          <a:p>
            <a:pPr lvl="1"/>
            <a:r>
              <a:rPr u="sng">
                <a:solidFill>
                  <a:schemeClr val="accent5">
                    <a:satOff val="8112"/>
                    <a:lumOff val="-14630"/>
                  </a:schemeClr>
                </a:solidFill>
                <a:hlinkClick r:id="rId6" invalidUrl="" action="" tgtFrame="" tooltip="" history="1" highlightClick="0" endSnd="0"/>
              </a:rPr>
              <a:t>Guide pratique du titulaire d’un nom de domaine en .fr</a:t>
            </a:r>
            <a:r>
              <a:t> - AFNIC</a:t>
            </a:r>
          </a:p>
        </p:txBody>
      </p:sp>
      <p:sp>
        <p:nvSpPr>
          <p:cNvPr id="289" name="2.1 - DNS - Domain Name System DoH"/>
          <p:cNvSpPr txBox="1"/>
          <p:nvPr>
            <p:ph type="body" idx="21"/>
          </p:nvPr>
        </p:nvSpPr>
        <p:spPr>
          <a:prstGeom prst="rect">
            <a:avLst/>
          </a:prstGeom>
        </p:spPr>
        <p:txBody>
          <a:bodyPr/>
          <a:lstStyle>
            <a:lvl1pPr>
              <a:tabLst>
                <a:tab pos="12039600" algn="r"/>
              </a:tabLst>
            </a:lvl1pPr>
          </a:lstStyle>
          <a:p>
            <a:pPr/>
            <a:r>
              <a:t>2.1 - DNS - Domain Name System	DoH             </a:t>
            </a:r>
          </a:p>
        </p:txBody>
      </p:sp>
      <p:sp>
        <p:nvSpPr>
          <p:cNvPr id="29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1"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lstStyle>
          <a:p>
            <a:pPr/>
            <a:r>
              <a:t>Annexe </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94" name="Exercices…"/>
          <p:cNvSpPr txBox="1"/>
          <p:nvPr>
            <p:ph type="body" idx="1"/>
          </p:nvPr>
        </p:nvSpPr>
        <p:spPr>
          <a:xfrm>
            <a:off x="355600" y="1581150"/>
            <a:ext cx="12293600" cy="7445326"/>
          </a:xfrm>
          <a:prstGeom prst="rect">
            <a:avLst/>
          </a:prstGeom>
        </p:spPr>
        <p:txBody>
          <a:bodyPr/>
          <a:lstStyle/>
          <a:p>
            <a:pPr marL="416559" indent="-416559" defTabSz="479044">
              <a:spcBef>
                <a:spcPts val="900"/>
              </a:spcBef>
              <a:defRPr sz="2296"/>
            </a:pPr>
            <a:r>
              <a:t>Exercices</a:t>
            </a:r>
          </a:p>
          <a:p>
            <a:pPr lvl="1" marL="0" indent="187452" defTabSz="479044">
              <a:spcBef>
                <a:spcPts val="1300"/>
              </a:spcBef>
              <a:buClrTx/>
              <a:buSzTx/>
              <a:buFontTx/>
              <a:buNone/>
              <a:defRPr sz="1968"/>
            </a:pPr>
            <a:r>
              <a:rPr b="1"/>
              <a:t>Vos réponses</a:t>
            </a:r>
            <a:r>
              <a:t> avec le document  </a:t>
            </a:r>
            <a:r>
              <a:rPr u="sng">
                <a:solidFill>
                  <a:schemeClr val="accent5">
                    <a:satOff val="8112"/>
                    <a:lumOff val="-14630"/>
                  </a:schemeClr>
                </a:solidFill>
                <a:hlinkClick r:id="rId3" invalidUrl="" action="" tgtFrame="" tooltip="" history="1" highlightClick="0" endSnd="0"/>
              </a:rPr>
              <a:t>Exercices-RSX102-DNS.docx</a:t>
            </a:r>
          </a:p>
          <a:p>
            <a:pPr lvl="1" marL="0" indent="187452" defTabSz="479044">
              <a:spcBef>
                <a:spcPts val="1300"/>
              </a:spcBef>
              <a:buClrTx/>
              <a:buSzTx/>
              <a:buFontTx/>
              <a:buNone/>
              <a:defRPr sz="1968"/>
            </a:pPr>
            <a:r>
              <a:t>Interrogation de serveurs DNS :</a:t>
            </a:r>
          </a:p>
          <a:p>
            <a:pPr lvl="1" marL="541527" indent="-249936" defTabSz="479044">
              <a:spcBef>
                <a:spcPts val="600"/>
              </a:spcBef>
              <a:defRPr sz="1968"/>
            </a:pPr>
            <a:r>
              <a:t>a/ Quelle est l’adresse IP de </a:t>
            </a:r>
            <a:r>
              <a:rPr i="1" u="sng">
                <a:solidFill>
                  <a:schemeClr val="accent5">
                    <a:satOff val="8112"/>
                    <a:lumOff val="-14630"/>
                  </a:schemeClr>
                </a:solidFill>
                <a:hlinkClick r:id="rId4" invalidUrl="" action="" tgtFrame="" tooltip="" history="1" highlightClick="0" endSnd="0"/>
              </a:rPr>
              <a:t>amio-millau.fr</a:t>
            </a:r>
            <a:r>
              <a:t> ?</a:t>
            </a:r>
          </a:p>
          <a:p>
            <a:pPr lvl="1" marL="541527" indent="-249936" defTabSz="479044">
              <a:spcBef>
                <a:spcPts val="600"/>
              </a:spcBef>
              <a:defRPr sz="1968"/>
            </a:pPr>
            <a:r>
              <a:t>b/ Quel est l’enregistrement de type MX lié à </a:t>
            </a:r>
            <a:r>
              <a:rPr i="1"/>
              <a:t>amio-millau.fr</a:t>
            </a:r>
            <a:r>
              <a:t> ?</a:t>
            </a:r>
          </a:p>
          <a:p>
            <a:pPr lvl="1" marL="0" indent="187452" defTabSz="479044">
              <a:spcBef>
                <a:spcPts val="1300"/>
              </a:spcBef>
              <a:buClrTx/>
              <a:buSzTx/>
              <a:buFontTx/>
              <a:buNone/>
              <a:defRPr sz="1968"/>
            </a:pPr>
            <a:r>
              <a:t>Enregistrement de nom de domaine :</a:t>
            </a:r>
          </a:p>
          <a:p>
            <a:pPr lvl="1" marL="541527" indent="-249936" defTabSz="479044">
              <a:spcBef>
                <a:spcPts val="600"/>
              </a:spcBef>
              <a:defRPr sz="1968"/>
            </a:pPr>
            <a:r>
              <a:t>c/ Comment procéder pour enregistrer un nom de domaine : </a:t>
            </a:r>
          </a:p>
          <a:p>
            <a:pPr lvl="2" marL="1062227" indent="-229107" defTabSz="479044">
              <a:spcBef>
                <a:spcPts val="400"/>
              </a:spcBef>
              <a:buChar char="★"/>
              <a:defRPr sz="1803"/>
            </a:pPr>
            <a:r>
              <a:t>en .fr ; </a:t>
            </a:r>
          </a:p>
          <a:p>
            <a:pPr lvl="2" marL="1062227" indent="-229107" defTabSz="479044">
              <a:spcBef>
                <a:spcPts val="400"/>
              </a:spcBef>
              <a:buChar char="★"/>
              <a:defRPr sz="1803"/>
            </a:pPr>
            <a:r>
              <a:t>en .com ?</a:t>
            </a:r>
          </a:p>
          <a:p>
            <a:pPr lvl="1" marL="541527" indent="-249936" defTabSz="479044">
              <a:spcBef>
                <a:spcPts val="600"/>
              </a:spcBef>
              <a:defRPr sz="1968"/>
            </a:pPr>
            <a:r>
              <a:t>d/ Combien coûte l'enregistrement de nom de domaine : </a:t>
            </a:r>
          </a:p>
          <a:p>
            <a:pPr lvl="2" marL="1062227" indent="-229107" defTabSz="479044">
              <a:spcBef>
                <a:spcPts val="400"/>
              </a:spcBef>
              <a:buChar char="★"/>
              <a:defRPr sz="1803"/>
            </a:pPr>
            <a:r>
              <a:t>en .fr ; </a:t>
            </a:r>
          </a:p>
          <a:p>
            <a:pPr lvl="2" marL="1062227" indent="-229107" defTabSz="479044">
              <a:spcBef>
                <a:spcPts val="400"/>
              </a:spcBef>
              <a:buChar char="★"/>
              <a:defRPr sz="1803"/>
            </a:pPr>
            <a:r>
              <a:t>en .com ;</a:t>
            </a:r>
          </a:p>
          <a:p>
            <a:pPr lvl="2" marL="1062227" indent="-229107" defTabSz="479044">
              <a:spcBef>
                <a:spcPts val="400"/>
              </a:spcBef>
              <a:buChar char="★"/>
              <a:defRPr sz="1803"/>
            </a:pPr>
            <a:r>
              <a:t>en .security ?</a:t>
            </a:r>
          </a:p>
          <a:p>
            <a:pPr lvl="1" marL="541527" indent="-249936" defTabSz="479044">
              <a:spcBef>
                <a:spcPts val="600"/>
              </a:spcBef>
              <a:defRPr sz="1968"/>
            </a:pPr>
            <a:r>
              <a:t>e/ Quel est le rôle de l'AFNIC ?</a:t>
            </a:r>
          </a:p>
          <a:p>
            <a:pPr lvl="1" marL="541527" indent="-249936" defTabSz="479044">
              <a:spcBef>
                <a:spcPts val="600"/>
              </a:spcBef>
              <a:defRPr sz="1968"/>
            </a:pPr>
            <a:r>
              <a:t>f/ Qui est le propriétaire du domaine</a:t>
            </a:r>
            <a:r>
              <a:rPr i="1"/>
              <a:t> </a:t>
            </a:r>
            <a:r>
              <a:rPr i="1" u="sng">
                <a:solidFill>
                  <a:schemeClr val="accent5">
                    <a:satOff val="8112"/>
                    <a:lumOff val="-14630"/>
                  </a:schemeClr>
                </a:solidFill>
                <a:hlinkClick r:id="rId5" invalidUrl="" action="" tgtFrame="" tooltip="" history="1" highlightClick="0" endSnd="0"/>
              </a:rPr>
              <a:t>aliceandbob.io</a:t>
            </a:r>
            <a:r>
              <a:rPr i="1"/>
              <a:t> ?</a:t>
            </a:r>
            <a:endParaRPr i="1"/>
          </a:p>
          <a:p>
            <a:pPr lvl="2" marL="1062227" indent="-229107" defTabSz="479044">
              <a:spcBef>
                <a:spcPts val="400"/>
              </a:spcBef>
              <a:buChar char="★"/>
              <a:defRPr sz="1803"/>
            </a:pPr>
            <a:r>
              <a:t>Et comment avez-vous fait pour le savoir ?</a:t>
            </a:r>
          </a:p>
          <a:p>
            <a:pPr lvl="1" marL="0" indent="187452" defTabSz="479044">
              <a:spcBef>
                <a:spcPts val="1300"/>
              </a:spcBef>
              <a:buClrTx/>
              <a:buSzTx/>
              <a:buFontTx/>
              <a:buNone/>
              <a:defRPr sz="1968"/>
            </a:pPr>
            <a:r>
              <a:t>DoH :</a:t>
            </a:r>
          </a:p>
          <a:p>
            <a:pPr lvl="1" marL="541527" indent="-249936" defTabSz="479044">
              <a:spcBef>
                <a:spcPts val="600"/>
              </a:spcBef>
              <a:defRPr sz="1968"/>
            </a:pPr>
            <a:r>
              <a:t>g et h/ Activez DNS-over-HTTPS (DoH) dans Firefox et dans Windows 11.</a:t>
            </a:r>
          </a:p>
          <a:p>
            <a:pPr lvl="2" marL="1062227" indent="-229107" defTabSz="479044">
              <a:spcBef>
                <a:spcPts val="400"/>
              </a:spcBef>
              <a:buChar char="★"/>
              <a:defRPr sz="1803"/>
            </a:pPr>
            <a:r>
              <a:t>Quels pages web vous a aidé.</a:t>
            </a:r>
          </a:p>
        </p:txBody>
      </p:sp>
      <p:sp>
        <p:nvSpPr>
          <p:cNvPr id="295" name="2.1 - DNS - Domain Name System Exercices"/>
          <p:cNvSpPr txBox="1"/>
          <p:nvPr>
            <p:ph type="body" idx="21"/>
          </p:nvPr>
        </p:nvSpPr>
        <p:spPr>
          <a:prstGeom prst="rect">
            <a:avLst/>
          </a:prstGeom>
        </p:spPr>
        <p:txBody>
          <a:bodyPr/>
          <a:lstStyle>
            <a:lvl1pPr>
              <a:tabLst>
                <a:tab pos="12039600" algn="r"/>
              </a:tabLst>
            </a:lvl1pPr>
          </a:lstStyle>
          <a:p>
            <a:pPr/>
            <a:r>
              <a:t>2.1 - DNS - Domain Name System	Exercices             </a:t>
            </a:r>
          </a:p>
        </p:txBody>
      </p:sp>
      <p:sp>
        <p:nvSpPr>
          <p:cNvPr id="29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7"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lstStyle>
          <a:p>
            <a:pPr/>
            <a:r>
              <a:t>Annexe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Présentation de l’UE"/>
          <p:cNvSpPr txBox="1"/>
          <p:nvPr>
            <p:ph type="title"/>
          </p:nvPr>
        </p:nvSpPr>
        <p:spPr>
          <a:prstGeom prst="rect">
            <a:avLst/>
          </a:prstGeom>
        </p:spPr>
        <p:txBody>
          <a:bodyPr/>
          <a:lstStyle>
            <a:lvl1pPr defTabSz="432308">
              <a:defRPr spc="-68" sz="3404"/>
            </a:lvl1pPr>
          </a:lstStyle>
          <a:p>
            <a:pPr/>
            <a:r>
              <a:t>Présentation de l’UE</a:t>
            </a:r>
          </a:p>
        </p:txBody>
      </p:sp>
      <p:sp>
        <p:nvSpPr>
          <p:cNvPr id="151" name="Contenu et organisation"/>
          <p:cNvSpPr txBox="1"/>
          <p:nvPr>
            <p:ph type="body" idx="21"/>
          </p:nvPr>
        </p:nvSpPr>
        <p:spPr>
          <a:prstGeom prst="rect">
            <a:avLst/>
          </a:prstGeom>
        </p:spPr>
        <p:txBody>
          <a:bodyPr/>
          <a:lstStyle/>
          <a:p>
            <a:pPr/>
            <a:r>
              <a:t>Contenu et organisation</a:t>
            </a:r>
          </a:p>
        </p:txBody>
      </p:sp>
      <p:sp>
        <p:nvSpPr>
          <p:cNvPr id="152" name="Contenu…"/>
          <p:cNvSpPr txBox="1"/>
          <p:nvPr>
            <p:ph type="body" idx="1"/>
          </p:nvPr>
        </p:nvSpPr>
        <p:spPr>
          <a:xfrm>
            <a:off x="355600" y="1689026"/>
            <a:ext cx="12293600" cy="7560867"/>
          </a:xfrm>
          <a:prstGeom prst="rect">
            <a:avLst/>
          </a:prstGeom>
        </p:spPr>
        <p:txBody>
          <a:bodyPr/>
          <a:lstStyle/>
          <a:p>
            <a:pPr/>
            <a:r>
              <a:t>Contenu</a:t>
            </a:r>
          </a:p>
          <a:p>
            <a:pPr lvl="1" marL="791028" indent="-435428">
              <a:spcBef>
                <a:spcPts val="1200"/>
              </a:spcBef>
            </a:pPr>
            <a:r>
              <a:t>Cette unité d’enseignement, RSX102, </a:t>
            </a:r>
            <a:r>
              <a:rPr b="1"/>
              <a:t>Technologies pour les applications en réseau</a:t>
            </a:r>
            <a:r>
              <a:t>, (Technologies pour les applications client-serveur jusqu’en 2020), concerne donc :</a:t>
            </a:r>
          </a:p>
          <a:p>
            <a:pPr lvl="1" marL="791028" indent="-435428">
              <a:spcBef>
                <a:spcPts val="1200"/>
              </a:spcBef>
            </a:pPr>
            <a:r>
              <a:t>Les couches hautes du modèle OSI (Open System Interconnection)</a:t>
            </a:r>
          </a:p>
          <a:p>
            <a:pPr lvl="1" marL="791028" indent="-435428">
              <a:spcBef>
                <a:spcPts val="1200"/>
              </a:spcBef>
            </a:pPr>
            <a:r>
              <a:t>Les applications C/S (client/serveur) et distribuée dans l’architecture internet</a:t>
            </a:r>
          </a:p>
          <a:p>
            <a:pPr lvl="1" marL="791028" indent="-435428">
              <a:spcBef>
                <a:spcPts val="1200"/>
              </a:spcBef>
            </a:pPr>
            <a:r>
              <a:rPr spc="-48"/>
              <a:t>Voir </a:t>
            </a:r>
            <a:r>
              <a:rPr spc="-48" u="sng">
                <a:solidFill>
                  <a:schemeClr val="accent5">
                    <a:satOff val="8112"/>
                    <a:lumOff val="-14630"/>
                  </a:schemeClr>
                </a:solidFill>
                <a:hlinkClick r:id="rId3" invalidUrl="" action="" tgtFrame="" tooltip="" history="1" highlightClick="0" endSnd="0"/>
              </a:rPr>
              <a:t>le plan des cours et TP</a:t>
            </a:r>
            <a:r>
              <a:rPr spc="-48"/>
              <a:t> dans la partie </a:t>
            </a:r>
            <a:r>
              <a:rPr i="1" spc="-48"/>
              <a:t>documents</a:t>
            </a:r>
            <a:r>
              <a:rPr spc="-48"/>
              <a:t> des pages </a:t>
            </a:r>
            <a:r>
              <a:rPr spc="-48" u="sng">
                <a:solidFill>
                  <a:schemeClr val="accent5">
                    <a:satOff val="8112"/>
                    <a:lumOff val="-14630"/>
                  </a:schemeClr>
                </a:solidFill>
                <a:hlinkClick r:id="rId4" invalidUrl="" action="" tgtFrame="" tooltip="" history="1" highlightClick="0" endSnd="0"/>
              </a:rPr>
              <a:t>rsx102.seancetenante.com</a:t>
            </a:r>
            <a:r>
              <a:t> </a:t>
            </a:r>
          </a:p>
          <a:p>
            <a:pPr lvl="1" marL="791028" indent="-435428">
              <a:spcBef>
                <a:spcPts val="1200"/>
              </a:spcBef>
            </a:pPr>
          </a:p>
          <a:p>
            <a:pPr/>
            <a:r>
              <a:t>Rappel</a:t>
            </a:r>
          </a:p>
          <a:p>
            <a:pPr lvl="1" marL="791028" indent="-435428"/>
            <a:r>
              <a:t>le </a:t>
            </a:r>
            <a:r>
              <a:rPr u="sng">
                <a:solidFill>
                  <a:schemeClr val="accent5">
                    <a:satOff val="8112"/>
                    <a:lumOff val="-14630"/>
                  </a:schemeClr>
                </a:solidFill>
                <a:hlinkClick r:id="rId5" invalidUrl="" action="" tgtFrame="" tooltip="" history="1" highlightClick="0" endSnd="0"/>
              </a:rPr>
              <a:t>modèle OSI</a:t>
            </a:r>
            <a:r>
              <a:t> est illustré en annexe.</a:t>
            </a:r>
          </a:p>
          <a:p>
            <a:pPr lvl="1" marL="791028" indent="-435428">
              <a:spcBef>
                <a:spcPts val="1200"/>
              </a:spcBef>
            </a:pPr>
            <a:r>
              <a:t>Les couches supérieures d’OSI de l’ISO ont été décrites dans le </a:t>
            </a:r>
            <a:br/>
            <a:r>
              <a:t>cours UTC505. Elles sont rapidement rappelées ci-dessous.</a:t>
            </a:r>
          </a:p>
        </p:txBody>
      </p:sp>
      <p:sp>
        <p:nvSpPr>
          <p:cNvPr id="153" name="Numéro de diapositive"/>
          <p:cNvSpPr txBox="1"/>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4" name="Modèle OSI.png" descr="Modèle OSI.png"/>
          <p:cNvPicPr>
            <a:picLocks noChangeAspect="1"/>
          </p:cNvPicPr>
          <p:nvPr/>
        </p:nvPicPr>
        <p:blipFill>
          <a:blip r:embed="rId6">
            <a:extLst/>
          </a:blip>
          <a:stretch>
            <a:fillRect/>
          </a:stretch>
        </p:blipFill>
        <p:spPr>
          <a:xfrm>
            <a:off x="10250235" y="5273128"/>
            <a:ext cx="1903695" cy="3962919"/>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302" name="Introduction ; les standards de base du web…"/>
          <p:cNvSpPr txBox="1"/>
          <p:nvPr>
            <p:ph type="body" idx="1"/>
          </p:nvPr>
        </p:nvSpPr>
        <p:spPr>
          <a:xfrm>
            <a:off x="355600" y="1685974"/>
            <a:ext cx="8036101" cy="7445326"/>
          </a:xfrm>
          <a:prstGeom prst="rect">
            <a:avLst/>
          </a:prstGeom>
        </p:spPr>
        <p:txBody>
          <a:bodyPr/>
          <a:lstStyle/>
          <a:p>
            <a:pPr/>
            <a:r>
              <a:t>Introduction ; les standards de base du web</a:t>
            </a:r>
            <a:br/>
          </a:p>
          <a:p>
            <a:pPr lvl="1" marL="828842" indent="-320842">
              <a:buChar char="✤"/>
            </a:pPr>
            <a:r>
              <a:t>La toile, WWW, </a:t>
            </a:r>
            <a:r>
              <a:rPr i="1"/>
              <a:t>World Wide Web</a:t>
            </a:r>
            <a:r>
              <a:t>. </a:t>
            </a:r>
          </a:p>
          <a:p>
            <a:pPr lvl="1" marL="828842" indent="-320842">
              <a:buChar char="✤"/>
              <a:defRPr spc="-24"/>
            </a:pPr>
            <a:r>
              <a:t>Créé au CERN (Conseil Européen pour la Recherche Nucléaire) par </a:t>
            </a:r>
            <a:r>
              <a:rPr u="sng">
                <a:solidFill>
                  <a:schemeClr val="accent5">
                    <a:satOff val="8112"/>
                    <a:lumOff val="-14630"/>
                  </a:schemeClr>
                </a:solidFill>
                <a:hlinkClick r:id="rId3" invalidUrl="" action="" tgtFrame="" tooltip="" history="1" highlightClick="0" endSnd="0"/>
              </a:rPr>
              <a:t>Tim Berners-Lee</a:t>
            </a:r>
            <a:r>
              <a:t> en 1989, il repose alors sur les standards URL, HTTP, HTML, puis CGI.</a:t>
            </a:r>
          </a:p>
          <a:p>
            <a:pPr lvl="1" marL="828842" indent="-320842">
              <a:buChar char="✤"/>
            </a:pPr>
            <a:r>
              <a:t>Depuis, d’autres standards importants doivent être considérés.</a:t>
            </a:r>
          </a:p>
          <a:p>
            <a:pPr lvl="1" marL="828842" indent="-320842">
              <a:buChar char="✤"/>
            </a:pPr>
            <a:r>
              <a:rPr u="sng">
                <a:solidFill>
                  <a:schemeClr val="accent5">
                    <a:satOff val="8112"/>
                    <a:lumOff val="-14630"/>
                  </a:schemeClr>
                </a:solidFill>
                <a:hlinkClick r:id="rId4" invalidUrl="" action="" tgtFrame="" tooltip="" history="1" highlightClick="0" endSnd="0"/>
              </a:rPr>
              <a:t>www.home.cern/science/computing/birth-web</a:t>
            </a:r>
          </a:p>
          <a:p>
            <a:pPr lvl="1" marL="828842" indent="-320842">
              <a:buChar char="✤"/>
            </a:pPr>
            <a:r>
              <a:t>En 1993, le CERN a mis le logiciel World Wide Web dans le domaine public. Plus tard, le CERN a publié une version sous licence libre, pour optimiser sa diffusion. Ces actions ont permis au web de prospérer.</a:t>
            </a:r>
          </a:p>
        </p:txBody>
      </p:sp>
      <p:sp>
        <p:nvSpPr>
          <p:cNvPr id="303" name="2.2 - Le web Introduction"/>
          <p:cNvSpPr txBox="1"/>
          <p:nvPr>
            <p:ph type="body" idx="21"/>
          </p:nvPr>
        </p:nvSpPr>
        <p:spPr>
          <a:prstGeom prst="rect">
            <a:avLst/>
          </a:prstGeom>
        </p:spPr>
        <p:txBody>
          <a:bodyPr/>
          <a:lstStyle>
            <a:lvl1pPr>
              <a:tabLst>
                <a:tab pos="12039600" algn="r"/>
              </a:tabLst>
            </a:lvl1pPr>
          </a:lstStyle>
          <a:p>
            <a:pPr/>
            <a:r>
              <a:t>2.2 - Le web	Introduction</a:t>
            </a:r>
          </a:p>
        </p:txBody>
      </p:sp>
      <p:sp>
        <p:nvSpPr>
          <p:cNvPr id="304"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307" name="320px-Tim_Berners-Lee_closeup.jpg"/>
          <p:cNvGrpSpPr/>
          <p:nvPr/>
        </p:nvGrpSpPr>
        <p:grpSpPr>
          <a:xfrm>
            <a:off x="9560153" y="1670050"/>
            <a:ext cx="2510089" cy="3707282"/>
            <a:chOff x="0" y="0"/>
            <a:chExt cx="2510088" cy="3707281"/>
          </a:xfrm>
        </p:grpSpPr>
        <p:pic>
          <p:nvPicPr>
            <p:cNvPr id="306" name="320px-Tim_Berners-Lee_closeup.jpg" descr="320px-Tim_Berners-Lee_closeup.jpg"/>
            <p:cNvPicPr>
              <a:picLocks noChangeAspect="1"/>
            </p:cNvPicPr>
            <p:nvPr/>
          </p:nvPicPr>
          <p:blipFill>
            <a:blip r:embed="rId5">
              <a:extLst/>
            </a:blip>
            <a:stretch>
              <a:fillRect/>
            </a:stretch>
          </p:blipFill>
          <p:spPr>
            <a:xfrm>
              <a:off x="127000" y="88900"/>
              <a:ext cx="2256089" cy="3377082"/>
            </a:xfrm>
            <a:prstGeom prst="rect">
              <a:avLst/>
            </a:prstGeom>
            <a:ln>
              <a:noFill/>
            </a:ln>
            <a:effectLst/>
          </p:spPr>
        </p:pic>
        <p:pic>
          <p:nvPicPr>
            <p:cNvPr id="305" name="320px-Tim_Berners-Lee_closeup.jpg" descr="320px-Tim_Berners-Lee_closeup.jpg"/>
            <p:cNvPicPr>
              <a:picLocks noChangeAspect="0"/>
            </p:cNvPicPr>
            <p:nvPr/>
          </p:nvPicPr>
          <p:blipFill>
            <a:blip r:embed="rId6">
              <a:extLst/>
            </a:blip>
            <a:stretch>
              <a:fillRect/>
            </a:stretch>
          </p:blipFill>
          <p:spPr>
            <a:xfrm>
              <a:off x="0" y="0"/>
              <a:ext cx="2510089" cy="3707282"/>
            </a:xfrm>
            <a:prstGeom prst="rect">
              <a:avLst/>
            </a:prstGeom>
            <a:effectLst/>
          </p:spPr>
        </p:pic>
      </p:grpSp>
      <p:sp>
        <p:nvSpPr>
          <p:cNvPr id="308" name="Fig 2.1 - Tim Berners-Lee en 2010"/>
          <p:cNvSpPr txBox="1"/>
          <p:nvPr/>
        </p:nvSpPr>
        <p:spPr>
          <a:xfrm>
            <a:off x="9290029" y="5521171"/>
            <a:ext cx="3178176"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2.1 - Tim Berners-Lee en 2010</a:t>
            </a:r>
          </a:p>
        </p:txBody>
      </p:sp>
      <p:pic>
        <p:nvPicPr>
          <p:cNvPr id="309" name="WWW-LetsShare-ai.png" descr="WWW-LetsShare-ai.png"/>
          <p:cNvPicPr>
            <a:picLocks noChangeAspect="1"/>
          </p:cNvPicPr>
          <p:nvPr/>
        </p:nvPicPr>
        <p:blipFill>
          <a:blip r:embed="rId7">
            <a:extLst/>
          </a:blip>
          <a:stretch>
            <a:fillRect/>
          </a:stretch>
        </p:blipFill>
        <p:spPr>
          <a:xfrm>
            <a:off x="9462982" y="6327797"/>
            <a:ext cx="2832270" cy="2368992"/>
          </a:xfrm>
          <a:prstGeom prst="rect">
            <a:avLst/>
          </a:prstGeom>
          <a:ln w="12700">
            <a:miter lim="400000"/>
          </a:ln>
        </p:spPr>
      </p:pic>
      <p:sp>
        <p:nvSpPr>
          <p:cNvPr id="310" name="Fig 2.2 - Premier logo du web, par Robert Cailliau"/>
          <p:cNvSpPr txBox="1"/>
          <p:nvPr/>
        </p:nvSpPr>
        <p:spPr>
          <a:xfrm>
            <a:off x="7782280" y="8763594"/>
            <a:ext cx="4641752"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p>
            <a:pPr defTabSz="450000">
              <a:spcBef>
                <a:spcPts val="0"/>
              </a:spcBef>
              <a:defRPr i="0" sz="1600">
                <a:solidFill>
                  <a:srgbClr val="000000"/>
                </a:solidFill>
                <a:latin typeface="+mn-lt"/>
                <a:ea typeface="+mn-ea"/>
                <a:cs typeface="+mn-cs"/>
                <a:sym typeface="Trebuchet MS"/>
              </a:defRPr>
            </a:pPr>
            <a:r>
              <a:t>Fig 2.2 - </a:t>
            </a:r>
            <a:r>
              <a:rPr u="sng">
                <a:solidFill>
                  <a:schemeClr val="accent5">
                    <a:satOff val="8112"/>
                    <a:lumOff val="-14630"/>
                  </a:schemeClr>
                </a:solidFill>
                <a:hlinkClick r:id="rId8" invalidUrl="" action="" tgtFrame="" tooltip="" history="1" highlightClick="0" endSnd="0"/>
              </a:rPr>
              <a:t>Premier logo du web</a:t>
            </a:r>
            <a:r>
              <a:t>, par Robert Cailliau</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315" name="Introduction ; les standards de base du web"/>
          <p:cNvSpPr txBox="1"/>
          <p:nvPr>
            <p:ph type="body" idx="1"/>
          </p:nvPr>
        </p:nvSpPr>
        <p:spPr>
          <a:prstGeom prst="rect">
            <a:avLst/>
          </a:prstGeom>
        </p:spPr>
        <p:txBody>
          <a:bodyPr/>
          <a:lstStyle/>
          <a:p>
            <a:pPr/>
            <a:r>
              <a:t>Introduction ; les standards de base du web</a:t>
            </a:r>
            <a:br/>
          </a:p>
        </p:txBody>
      </p:sp>
      <p:sp>
        <p:nvSpPr>
          <p:cNvPr id="316" name="2.2 - Le web Introduction"/>
          <p:cNvSpPr txBox="1"/>
          <p:nvPr>
            <p:ph type="body" idx="21"/>
          </p:nvPr>
        </p:nvSpPr>
        <p:spPr>
          <a:prstGeom prst="rect">
            <a:avLst/>
          </a:prstGeom>
        </p:spPr>
        <p:txBody>
          <a:bodyPr/>
          <a:lstStyle>
            <a:lvl1pPr>
              <a:tabLst>
                <a:tab pos="12039600" algn="r"/>
              </a:tabLst>
            </a:lvl1pPr>
          </a:lstStyle>
          <a:p>
            <a:pPr/>
            <a:r>
              <a:t>2.2 - Le web	Introduction</a:t>
            </a:r>
          </a:p>
        </p:txBody>
      </p:sp>
      <p:sp>
        <p:nvSpPr>
          <p:cNvPr id="31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320" name="Rectangle aux angles arrondis"/>
          <p:cNvGrpSpPr/>
          <p:nvPr/>
        </p:nvGrpSpPr>
        <p:grpSpPr>
          <a:xfrm>
            <a:off x="1746200" y="2329402"/>
            <a:ext cx="10276806" cy="6851681"/>
            <a:chOff x="0" y="0"/>
            <a:chExt cx="10276805" cy="6851679"/>
          </a:xfrm>
        </p:grpSpPr>
        <p:sp>
          <p:nvSpPr>
            <p:cNvPr id="319" name="Rectangle aux angles arrondis"/>
            <p:cNvSpPr/>
            <p:nvPr/>
          </p:nvSpPr>
          <p:spPr>
            <a:xfrm>
              <a:off x="215900" y="139700"/>
              <a:ext cx="9845006" cy="6292880"/>
            </a:xfrm>
            <a:prstGeom prst="roundRect">
              <a:avLst>
                <a:gd name="adj" fmla="val 2171"/>
              </a:avLst>
            </a:prstGeom>
            <a:solidFill>
              <a:srgbClr val="F5F5F5"/>
            </a:solidFill>
            <a:ln>
              <a:noFill/>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pic>
          <p:nvPicPr>
            <p:cNvPr id="318" name="Rectangle aux angles arrondis Rectangle aux angles arrondis" descr="Rectangle aux angles arrondis Rectangle aux angles arrondis"/>
            <p:cNvPicPr>
              <a:picLocks noChangeAspect="0"/>
            </p:cNvPicPr>
            <p:nvPr/>
          </p:nvPicPr>
          <p:blipFill>
            <a:blip r:embed="rId2">
              <a:extLst/>
            </a:blip>
            <a:stretch>
              <a:fillRect/>
            </a:stretch>
          </p:blipFill>
          <p:spPr>
            <a:xfrm>
              <a:off x="0" y="0"/>
              <a:ext cx="10276806" cy="6851680"/>
            </a:xfrm>
            <a:prstGeom prst="rect">
              <a:avLst/>
            </a:prstGeom>
            <a:effectLst/>
          </p:spPr>
        </p:pic>
      </p:grpSp>
      <p:grpSp>
        <p:nvGrpSpPr>
          <p:cNvPr id="358" name="Grouper"/>
          <p:cNvGrpSpPr/>
          <p:nvPr/>
        </p:nvGrpSpPr>
        <p:grpSpPr>
          <a:xfrm>
            <a:off x="2610674" y="2836450"/>
            <a:ext cx="8412092" cy="5655913"/>
            <a:chOff x="0" y="0"/>
            <a:chExt cx="8412091" cy="5655911"/>
          </a:xfrm>
        </p:grpSpPr>
        <p:sp>
          <p:nvSpPr>
            <p:cNvPr id="321" name="Ligne"/>
            <p:cNvSpPr/>
            <p:nvPr/>
          </p:nvSpPr>
          <p:spPr>
            <a:xfrm flipV="1">
              <a:off x="1668623" y="3187166"/>
              <a:ext cx="3667233" cy="2028756"/>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322" name="www.example.com"/>
            <p:cNvSpPr txBox="1"/>
            <p:nvPr/>
          </p:nvSpPr>
          <p:spPr>
            <a:xfrm>
              <a:off x="5857917" y="1083668"/>
              <a:ext cx="2554175" cy="4940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www.example.com</a:t>
              </a:r>
            </a:p>
          </p:txBody>
        </p:sp>
        <p:grpSp>
          <p:nvGrpSpPr>
            <p:cNvPr id="325" name="Grouper"/>
            <p:cNvGrpSpPr/>
            <p:nvPr/>
          </p:nvGrpSpPr>
          <p:grpSpPr>
            <a:xfrm>
              <a:off x="494462" y="0"/>
              <a:ext cx="1285603" cy="1035054"/>
              <a:chOff x="0" y="0"/>
              <a:chExt cx="1285602" cy="1035053"/>
            </a:xfrm>
          </p:grpSpPr>
          <p:sp>
            <p:nvSpPr>
              <p:cNvPr id="323" name="Rectangle aux angles arrondis"/>
              <p:cNvSpPr/>
              <p:nvPr/>
            </p:nvSpPr>
            <p:spPr>
              <a:xfrm>
                <a:off x="329933" y="0"/>
                <a:ext cx="955670" cy="576115"/>
              </a:xfrm>
              <a:prstGeom prst="roundRect">
                <a:avLst>
                  <a:gd name="adj" fmla="val 16136"/>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324" name="Figure"/>
              <p:cNvSpPr/>
              <p:nvPr/>
            </p:nvSpPr>
            <p:spPr>
              <a:xfrm>
                <a:off x="0" y="601502"/>
                <a:ext cx="1274226" cy="4335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12700" cap="flat">
                <a:solidFill>
                  <a:srgbClr val="000000"/>
                </a:solidFill>
                <a:prstDash val="solid"/>
                <a:miter lim="400000"/>
              </a:ln>
              <a:effectLst/>
            </p:spPr>
            <p:txBody>
              <a:bodyPr wrap="square" lIns="0" tIns="0" rIns="0" bIns="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326" name="PC"/>
            <p:cNvSpPr txBox="1"/>
            <p:nvPr/>
          </p:nvSpPr>
          <p:spPr>
            <a:xfrm>
              <a:off x="217563" y="325849"/>
              <a:ext cx="1008704" cy="4025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PC</a:t>
              </a:r>
            </a:p>
          </p:txBody>
        </p:sp>
        <p:grpSp>
          <p:nvGrpSpPr>
            <p:cNvPr id="330" name="Grouper"/>
            <p:cNvGrpSpPr/>
            <p:nvPr/>
          </p:nvGrpSpPr>
          <p:grpSpPr>
            <a:xfrm>
              <a:off x="5992884" y="1784044"/>
              <a:ext cx="454906" cy="1284234"/>
              <a:chOff x="0" y="0"/>
              <a:chExt cx="454905" cy="1284232"/>
            </a:xfrm>
          </p:grpSpPr>
          <p:sp>
            <p:nvSpPr>
              <p:cNvPr id="327" name="Rectangle aux angles arrondis"/>
              <p:cNvSpPr/>
              <p:nvPr/>
            </p:nvSpPr>
            <p:spPr>
              <a:xfrm>
                <a:off x="0" y="0"/>
                <a:ext cx="454906" cy="1284233"/>
              </a:xfrm>
              <a:prstGeom prst="roundRect">
                <a:avLst>
                  <a:gd name="adj" fmla="val 21739"/>
                </a:avLst>
              </a:prstGeom>
              <a:solidFill>
                <a:srgbClr val="C39BBF"/>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328" name="Ligne"/>
              <p:cNvSpPr/>
              <p:nvPr/>
            </p:nvSpPr>
            <p:spPr>
              <a:xfrm flipV="1">
                <a:off x="69985" y="333566"/>
                <a:ext cx="314313"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329" name="Cercle"/>
              <p:cNvSpPr/>
              <p:nvPr/>
            </p:nvSpPr>
            <p:spPr>
              <a:xfrm>
                <a:off x="262445" y="1050735"/>
                <a:ext cx="87483" cy="83393"/>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334" name="Grouper"/>
            <p:cNvGrpSpPr/>
            <p:nvPr/>
          </p:nvGrpSpPr>
          <p:grpSpPr>
            <a:xfrm>
              <a:off x="7496050" y="1784044"/>
              <a:ext cx="454906" cy="1284234"/>
              <a:chOff x="0" y="0"/>
              <a:chExt cx="454905" cy="1284232"/>
            </a:xfrm>
          </p:grpSpPr>
          <p:sp>
            <p:nvSpPr>
              <p:cNvPr id="331" name="Rectangle aux angles arrondis"/>
              <p:cNvSpPr/>
              <p:nvPr/>
            </p:nvSpPr>
            <p:spPr>
              <a:xfrm>
                <a:off x="0" y="0"/>
                <a:ext cx="454906" cy="1284233"/>
              </a:xfrm>
              <a:prstGeom prst="roundRect">
                <a:avLst>
                  <a:gd name="adj" fmla="val 21739"/>
                </a:avLst>
              </a:prstGeom>
              <a:solidFill>
                <a:srgbClr val="C39BBF"/>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332" name="Ligne"/>
              <p:cNvSpPr/>
              <p:nvPr/>
            </p:nvSpPr>
            <p:spPr>
              <a:xfrm flipV="1">
                <a:off x="69985" y="333566"/>
                <a:ext cx="314313"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333" name="Cercle"/>
              <p:cNvSpPr/>
              <p:nvPr/>
            </p:nvSpPr>
            <p:spPr>
              <a:xfrm>
                <a:off x="262445" y="1050735"/>
                <a:ext cx="87483" cy="83393"/>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338" name="Grouper"/>
            <p:cNvGrpSpPr/>
            <p:nvPr/>
          </p:nvGrpSpPr>
          <p:grpSpPr>
            <a:xfrm>
              <a:off x="6606017" y="2684924"/>
              <a:ext cx="712027" cy="632534"/>
              <a:chOff x="0" y="0"/>
              <a:chExt cx="712025" cy="632532"/>
            </a:xfrm>
          </p:grpSpPr>
          <p:sp>
            <p:nvSpPr>
              <p:cNvPr id="335" name="Ovale"/>
              <p:cNvSpPr/>
              <p:nvPr/>
            </p:nvSpPr>
            <p:spPr>
              <a:xfrm>
                <a:off x="0" y="339986"/>
                <a:ext cx="712026" cy="292547"/>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336" name="Rectangle"/>
              <p:cNvSpPr/>
              <p:nvPr/>
            </p:nvSpPr>
            <p:spPr>
              <a:xfrm>
                <a:off x="0" y="158133"/>
                <a:ext cx="712026" cy="339987"/>
              </a:xfrm>
              <a:prstGeom prst="rect">
                <a:avLst/>
              </a:prstGeom>
              <a:solidFill>
                <a:srgbClr val="79AE3D"/>
              </a:solidFill>
              <a:ln w="12700" cap="flat">
                <a:noFill/>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337" name="Ovale"/>
              <p:cNvSpPr/>
              <p:nvPr/>
            </p:nvSpPr>
            <p:spPr>
              <a:xfrm>
                <a:off x="0" y="0"/>
                <a:ext cx="712026" cy="292547"/>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339" name="Figure"/>
            <p:cNvSpPr/>
            <p:nvPr/>
          </p:nvSpPr>
          <p:spPr>
            <a:xfrm>
              <a:off x="538220" y="3144949"/>
              <a:ext cx="1186710" cy="4983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50800" cap="flat">
              <a:solidFill>
                <a:srgbClr val="828282"/>
              </a:solidFill>
              <a:prstDash val="solid"/>
              <a:miter lim="400000"/>
            </a:ln>
            <a:effectLst/>
          </p:spPr>
          <p:txBody>
            <a:bodyPr wrap="square" lIns="0" tIns="0" rIns="0" bIns="0" numCol="1" anchor="t">
              <a:noAutofit/>
            </a:bodyPr>
            <a:lstStyle/>
            <a:p>
              <a:pPr defTabSz="450000">
                <a:spcBef>
                  <a:spcPts val="0"/>
                </a:spcBef>
                <a:defRPr i="0" sz="1400">
                  <a:solidFill>
                    <a:srgbClr val="000000"/>
                  </a:solidFill>
                  <a:latin typeface="Helvetica"/>
                  <a:ea typeface="Helvetica"/>
                  <a:cs typeface="Helvetica"/>
                  <a:sym typeface="Helvetica"/>
                </a:defRPr>
              </a:pPr>
            </a:p>
          </p:txBody>
        </p:sp>
        <p:sp>
          <p:nvSpPr>
            <p:cNvPr id="340" name="requête HTTP"/>
            <p:cNvSpPr txBox="1"/>
            <p:nvPr/>
          </p:nvSpPr>
          <p:spPr>
            <a:xfrm rot="1393682">
              <a:off x="2840095" y="788763"/>
              <a:ext cx="3061902" cy="4057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requête HTTP</a:t>
              </a:r>
            </a:p>
          </p:txBody>
        </p:sp>
        <p:sp>
          <p:nvSpPr>
            <p:cNvPr id="341" name="Ligne"/>
            <p:cNvSpPr/>
            <p:nvPr/>
          </p:nvSpPr>
          <p:spPr>
            <a:xfrm flipH="1" flipV="1">
              <a:off x="2180577" y="282490"/>
              <a:ext cx="3084069" cy="1375129"/>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342" name="Ligne"/>
            <p:cNvSpPr/>
            <p:nvPr/>
          </p:nvSpPr>
          <p:spPr>
            <a:xfrm>
              <a:off x="2049385" y="597868"/>
              <a:ext cx="2998875" cy="1334276"/>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343" name="document HTML"/>
            <p:cNvSpPr txBox="1"/>
            <p:nvPr/>
          </p:nvSpPr>
          <p:spPr>
            <a:xfrm rot="1393682">
              <a:off x="2655319" y="1371023"/>
              <a:ext cx="2231688" cy="4134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document HTML</a:t>
              </a:r>
            </a:p>
          </p:txBody>
        </p:sp>
        <p:sp>
          <p:nvSpPr>
            <p:cNvPr id="344" name="Tablette"/>
            <p:cNvSpPr txBox="1"/>
            <p:nvPr/>
          </p:nvSpPr>
          <p:spPr>
            <a:xfrm>
              <a:off x="138449" y="2589085"/>
              <a:ext cx="1166932" cy="4025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Tablette</a:t>
              </a:r>
            </a:p>
          </p:txBody>
        </p:sp>
        <p:sp>
          <p:nvSpPr>
            <p:cNvPr id="345" name="Smartphone"/>
            <p:cNvSpPr txBox="1"/>
            <p:nvPr/>
          </p:nvSpPr>
          <p:spPr>
            <a:xfrm>
              <a:off x="0" y="4487312"/>
              <a:ext cx="1780065" cy="4153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Smartphone</a:t>
              </a:r>
            </a:p>
          </p:txBody>
        </p:sp>
        <p:sp>
          <p:nvSpPr>
            <p:cNvPr id="346" name="requête HTTP"/>
            <p:cNvSpPr txBox="1"/>
            <p:nvPr/>
          </p:nvSpPr>
          <p:spPr>
            <a:xfrm rot="19846326">
              <a:off x="1983495" y="3521422"/>
              <a:ext cx="3061900" cy="4057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requête HTTP</a:t>
              </a:r>
            </a:p>
          </p:txBody>
        </p:sp>
        <p:sp>
          <p:nvSpPr>
            <p:cNvPr id="347" name="Ligne"/>
            <p:cNvSpPr/>
            <p:nvPr/>
          </p:nvSpPr>
          <p:spPr>
            <a:xfrm flipH="1">
              <a:off x="1648830" y="2916322"/>
              <a:ext cx="3675776" cy="2044713"/>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grpSp>
          <p:nvGrpSpPr>
            <p:cNvPr id="351" name="Grouper"/>
            <p:cNvGrpSpPr/>
            <p:nvPr/>
          </p:nvGrpSpPr>
          <p:grpSpPr>
            <a:xfrm>
              <a:off x="929589" y="4908373"/>
              <a:ext cx="415349" cy="747539"/>
              <a:chOff x="0" y="0"/>
              <a:chExt cx="415348" cy="747538"/>
            </a:xfrm>
          </p:grpSpPr>
          <p:sp>
            <p:nvSpPr>
              <p:cNvPr id="348" name="Rectangle aux angles arrondis"/>
              <p:cNvSpPr/>
              <p:nvPr/>
            </p:nvSpPr>
            <p:spPr>
              <a:xfrm>
                <a:off x="0" y="0"/>
                <a:ext cx="415349" cy="747539"/>
              </a:xfrm>
              <a:prstGeom prst="roundRect">
                <a:avLst>
                  <a:gd name="adj" fmla="val 23810"/>
                </a:avLst>
              </a:prstGeom>
              <a:solidFill>
                <a:srgbClr val="6579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349" name="Cercle"/>
              <p:cNvSpPr/>
              <p:nvPr/>
            </p:nvSpPr>
            <p:spPr>
              <a:xfrm>
                <a:off x="148955" y="593220"/>
                <a:ext cx="112257" cy="111574"/>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350" name="Rectangle aux angles arrondis"/>
              <p:cNvSpPr/>
              <p:nvPr/>
            </p:nvSpPr>
            <p:spPr>
              <a:xfrm>
                <a:off x="44902" y="66943"/>
                <a:ext cx="325544" cy="468608"/>
              </a:xfrm>
              <a:prstGeom prst="roundRect">
                <a:avLst>
                  <a:gd name="adj" fmla="val 30378"/>
                </a:avLst>
              </a:prstGeom>
              <a:solidFill>
                <a:srgbClr val="9CA8E0"/>
              </a:solidFill>
              <a:ln w="635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352" name="document HTML"/>
            <p:cNvSpPr txBox="1"/>
            <p:nvPr/>
          </p:nvSpPr>
          <p:spPr>
            <a:xfrm rot="19846326">
              <a:off x="3090616" y="4010525"/>
              <a:ext cx="2211938" cy="3937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document HTML</a:t>
              </a:r>
            </a:p>
          </p:txBody>
        </p:sp>
        <p:sp>
          <p:nvSpPr>
            <p:cNvPr id="353" name="Ligne"/>
            <p:cNvSpPr/>
            <p:nvPr/>
          </p:nvSpPr>
          <p:spPr>
            <a:xfrm flipH="1">
              <a:off x="2067502" y="2433368"/>
              <a:ext cx="3341265" cy="571013"/>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354" name="Ligne"/>
            <p:cNvSpPr/>
            <p:nvPr/>
          </p:nvSpPr>
          <p:spPr>
            <a:xfrm flipV="1">
              <a:off x="1982034" y="2694051"/>
              <a:ext cx="3341266" cy="571010"/>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355" name="Serveur…"/>
            <p:cNvSpPr txBox="1"/>
            <p:nvPr/>
          </p:nvSpPr>
          <p:spPr>
            <a:xfrm>
              <a:off x="5973105" y="3451631"/>
              <a:ext cx="1364718" cy="11883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p>
              <a:pPr defTabSz="450000">
                <a:spcBef>
                  <a:spcPts val="0"/>
                </a:spcBef>
                <a:defRPr i="0" sz="1400">
                  <a:solidFill>
                    <a:srgbClr val="000000"/>
                  </a:solidFill>
                  <a:latin typeface="Helvetica Neue Medium"/>
                  <a:ea typeface="Helvetica Neue Medium"/>
                  <a:cs typeface="Helvetica Neue Medium"/>
                  <a:sym typeface="Helvetica Neue Medium"/>
                </a:defRPr>
              </a:pPr>
              <a:r>
                <a:t>Serveur</a:t>
              </a:r>
            </a:p>
            <a:p>
              <a:pPr defTabSz="450000">
                <a:spcBef>
                  <a:spcPts val="0"/>
                </a:spcBef>
                <a:defRPr i="0" sz="1400">
                  <a:solidFill>
                    <a:srgbClr val="000000"/>
                  </a:solidFill>
                  <a:latin typeface="Helvetica Neue Medium"/>
                  <a:ea typeface="Helvetica Neue Medium"/>
                  <a:cs typeface="Helvetica Neue Medium"/>
                  <a:sym typeface="Helvetica Neue Medium"/>
                </a:defRPr>
              </a:pPr>
              <a:r>
                <a:t>HTTP</a:t>
              </a:r>
            </a:p>
          </p:txBody>
        </p:sp>
        <p:sp>
          <p:nvSpPr>
            <p:cNvPr id="356" name="Ligne"/>
            <p:cNvSpPr/>
            <p:nvPr/>
          </p:nvSpPr>
          <p:spPr>
            <a:xfrm flipH="1" flipV="1">
              <a:off x="6491316" y="1941219"/>
              <a:ext cx="949342" cy="1"/>
            </a:xfrm>
            <a:prstGeom prst="line">
              <a:avLst/>
            </a:prstGeom>
            <a:noFill/>
            <a:ln w="25400" cap="rnd">
              <a:solidFill>
                <a:srgbClr val="929292"/>
              </a:solidFill>
              <a:custDash>
                <a:ds d="100000" sp="200000"/>
              </a:custDash>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357" name="Ligne"/>
            <p:cNvSpPr/>
            <p:nvPr/>
          </p:nvSpPr>
          <p:spPr>
            <a:xfrm flipH="1" flipV="1">
              <a:off x="6523457" y="1987211"/>
              <a:ext cx="362908" cy="736062"/>
            </a:xfrm>
            <a:prstGeom prst="line">
              <a:avLst/>
            </a:prstGeom>
            <a:noFill/>
            <a:ln w="25400" cap="rnd">
              <a:solidFill>
                <a:srgbClr val="929292"/>
              </a:solidFill>
              <a:custDash>
                <a:ds d="100000" sp="200000"/>
              </a:custDash>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grpSp>
      <p:sp>
        <p:nvSpPr>
          <p:cNvPr id="359" name="Fig 2.3 - Fonctionnement de base du web"/>
          <p:cNvSpPr txBox="1"/>
          <p:nvPr/>
        </p:nvSpPr>
        <p:spPr>
          <a:xfrm>
            <a:off x="657784" y="9226549"/>
            <a:ext cx="3887193"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2.3 - Fonctionnement de base du web</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1"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362" name="URL ; URI…"/>
          <p:cNvSpPr txBox="1"/>
          <p:nvPr>
            <p:ph type="body" idx="1"/>
          </p:nvPr>
        </p:nvSpPr>
        <p:spPr>
          <a:prstGeom prst="rect">
            <a:avLst/>
          </a:prstGeom>
        </p:spPr>
        <p:txBody>
          <a:bodyPr/>
          <a:lstStyle/>
          <a:p>
            <a:pPr/>
            <a:r>
              <a:t>URL ; URI</a:t>
            </a:r>
          </a:p>
          <a:p>
            <a:pPr/>
          </a:p>
          <a:p>
            <a:pPr lvl="1" marL="828842" indent="-320842">
              <a:buChar char="✤"/>
            </a:pPr>
            <a:r>
              <a:t>URL , </a:t>
            </a:r>
            <a:r>
              <a:rPr i="1"/>
              <a:t>Uniform Resource Locator</a:t>
            </a:r>
            <a:r>
              <a:t>.</a:t>
            </a:r>
          </a:p>
          <a:p>
            <a:pPr/>
          </a:p>
          <a:p>
            <a:pPr lvl="1" marL="828842" indent="-320842">
              <a:buChar char="✤"/>
            </a:pPr>
            <a:r>
              <a:t>Format de nommage de ressources ; adresse réticulaire ; (usuellement) adresse web.</a:t>
            </a:r>
          </a:p>
          <a:p>
            <a:pPr/>
          </a:p>
          <a:p>
            <a:pPr lvl="1" marL="828842" indent="-320842">
              <a:buChar char="✤"/>
            </a:pPr>
            <a:r>
              <a:t>On décompose en général une URL en quatre parties :</a:t>
            </a:r>
            <a:br/>
          </a:p>
          <a:p>
            <a:pPr lvl="2" marL="1310105" indent="-294105">
              <a:buChar char="✤"/>
            </a:pPr>
            <a:r>
              <a:t>Le nom du protocole (http ; https ; ftp ; file ; mailto ; news...), suivi par « : »</a:t>
            </a:r>
          </a:p>
          <a:p>
            <a:pPr lvl="2" marL="1310105" indent="-294105">
              <a:buChar char="✤"/>
            </a:pPr>
            <a:r>
              <a:t>Le nom du serveur : le nom de domaine du serveur, précédé par « // »</a:t>
            </a:r>
          </a:p>
          <a:p>
            <a:pPr lvl="2" marL="1310105" indent="-294105">
              <a:buChar char="✤"/>
            </a:pPr>
            <a:r>
              <a:t>(en option) Le numéro de port TCP ; pour HTTP, le n° de port par défaut est 80.</a:t>
            </a:r>
          </a:p>
          <a:p>
            <a:pPr lvl="2" marL="1310105" indent="-294105">
              <a:buChar char="✤"/>
            </a:pPr>
            <a:r>
              <a:t>Le chemin d’accès à la ressource ; si la ressource nécessite des paramètres, elle est suivi par un point d'interrogation (?) et des paramètres.</a:t>
            </a:r>
          </a:p>
        </p:txBody>
      </p:sp>
      <p:sp>
        <p:nvSpPr>
          <p:cNvPr id="363" name="2.2 - Le web URL ; URI"/>
          <p:cNvSpPr txBox="1"/>
          <p:nvPr>
            <p:ph type="body" idx="21"/>
          </p:nvPr>
        </p:nvSpPr>
        <p:spPr>
          <a:prstGeom prst="rect">
            <a:avLst/>
          </a:prstGeom>
        </p:spPr>
        <p:txBody>
          <a:bodyPr/>
          <a:lstStyle>
            <a:lvl1pPr>
              <a:tabLst>
                <a:tab pos="12039600" algn="r"/>
              </a:tabLst>
            </a:lvl1pPr>
          </a:lstStyle>
          <a:p>
            <a:pPr/>
            <a:r>
              <a:t>2.2 - Le web	URL ; URI</a:t>
            </a:r>
          </a:p>
        </p:txBody>
      </p:sp>
      <p:sp>
        <p:nvSpPr>
          <p:cNvPr id="364"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6"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367" name="URL ; URI…"/>
          <p:cNvSpPr txBox="1"/>
          <p:nvPr>
            <p:ph type="body" idx="1"/>
          </p:nvPr>
        </p:nvSpPr>
        <p:spPr>
          <a:prstGeom prst="rect">
            <a:avLst/>
          </a:prstGeom>
        </p:spPr>
        <p:txBody>
          <a:bodyPr/>
          <a:lstStyle/>
          <a:p>
            <a:pPr/>
            <a:r>
              <a:t>URL ; URI</a:t>
            </a:r>
          </a:p>
          <a:p>
            <a:pPr marL="360045" indent="0" defTabSz="457200">
              <a:spcBef>
                <a:spcPts val="0"/>
              </a:spcBef>
              <a:buClrTx/>
              <a:buSzTx/>
              <a:buFontTx/>
              <a:buNone/>
              <a:defRPr b="0" sz="1400">
                <a:latin typeface="Menlo Regular"/>
                <a:ea typeface="Menlo Regular"/>
                <a:cs typeface="Menlo Regular"/>
                <a:sym typeface="Menlo Regular"/>
              </a:defRPr>
            </a:pPr>
            <a:r>
              <a:t>	 </a:t>
            </a: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a:p>
            <a:pPr lvl="1" marL="828842" indent="-320842">
              <a:buChar char="✤"/>
            </a:pPr>
            <a:r>
              <a:t>Voir : </a:t>
            </a:r>
            <a:r>
              <a:rPr u="sng">
                <a:solidFill>
                  <a:schemeClr val="accent5">
                    <a:satOff val="8112"/>
                    <a:lumOff val="-14630"/>
                  </a:schemeClr>
                </a:solidFill>
                <a:hlinkClick r:id="rId3" invalidUrl="" action="" tgtFrame="" tooltip="" history="1" highlightClick="0" endSnd="0"/>
              </a:rPr>
              <a:t>https://rsx102.seancetenante.com/anatomie-url.php</a:t>
            </a:r>
            <a:br/>
          </a:p>
          <a:p>
            <a:pPr marL="0" indent="0">
              <a:spcBef>
                <a:spcPts val="600"/>
              </a:spcBef>
              <a:buClrTx/>
              <a:buSzTx/>
              <a:buFontTx/>
              <a:buNone/>
              <a:defRPr b="0" sz="2200"/>
            </a:pPr>
          </a:p>
          <a:p>
            <a:pPr marL="0" indent="0" defTabSz="457200">
              <a:spcBef>
                <a:spcPts val="0"/>
              </a:spcBef>
              <a:buClrTx/>
              <a:buSzTx/>
              <a:buFontTx/>
              <a:buNone/>
              <a:tabLst>
                <a:tab pos="762000" algn="ctr"/>
                <a:tab pos="1892300" algn="ctr"/>
                <a:tab pos="4140200" algn="ctr"/>
              </a:tabLst>
              <a:defRPr b="0" sz="1400">
                <a:latin typeface="Helvetica Neue Medium"/>
                <a:ea typeface="Helvetica Neue Medium"/>
                <a:cs typeface="Helvetica Neue Medium"/>
                <a:sym typeface="Helvetica Neue Medium"/>
              </a:defRPr>
            </a:pPr>
          </a:p>
        </p:txBody>
      </p:sp>
      <p:sp>
        <p:nvSpPr>
          <p:cNvPr id="368" name="2.2 - Le web  URL ; URI"/>
          <p:cNvSpPr txBox="1"/>
          <p:nvPr>
            <p:ph type="body" idx="21"/>
          </p:nvPr>
        </p:nvSpPr>
        <p:spPr>
          <a:prstGeom prst="rect">
            <a:avLst/>
          </a:prstGeom>
        </p:spPr>
        <p:txBody>
          <a:bodyPr/>
          <a:lstStyle>
            <a:lvl1pPr>
              <a:tabLst>
                <a:tab pos="12039600" algn="r"/>
              </a:tabLst>
            </a:lvl1pPr>
          </a:lstStyle>
          <a:p>
            <a:pPr/>
            <a:r>
              <a:t>2.2 - Le web 	URL ; URI</a:t>
            </a:r>
          </a:p>
        </p:txBody>
      </p:sp>
      <p:sp>
        <p:nvSpPr>
          <p:cNvPr id="369"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372" name="https://www.w3.org/People/Berners-Lee/FAQ.html…"/>
          <p:cNvGrpSpPr/>
          <p:nvPr/>
        </p:nvGrpSpPr>
        <p:grpSpPr>
          <a:xfrm>
            <a:off x="1450411" y="2226943"/>
            <a:ext cx="9108353" cy="2133601"/>
            <a:chOff x="0" y="0"/>
            <a:chExt cx="9108352" cy="2133600"/>
          </a:xfrm>
        </p:grpSpPr>
        <p:sp>
          <p:nvSpPr>
            <p:cNvPr id="371" name="https://www.w3.org/People/Berners-Lee/FAQ.html…"/>
            <p:cNvSpPr txBox="1"/>
            <p:nvPr/>
          </p:nvSpPr>
          <p:spPr>
            <a:xfrm>
              <a:off x="215900" y="139700"/>
              <a:ext cx="8676553" cy="15748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p>
              <a:pPr marL="68580" defTabSz="457200">
                <a:spcBef>
                  <a:spcPts val="0"/>
                </a:spcBef>
                <a:tabLst>
                  <a:tab pos="5207000" algn="ctr"/>
                </a:tabLst>
                <a:defRPr i="0" sz="2000">
                  <a:solidFill>
                    <a:srgbClr val="000000"/>
                  </a:solidFill>
                  <a:latin typeface="Menlo Regular"/>
                  <a:ea typeface="Menlo Regular"/>
                  <a:cs typeface="Menlo Regular"/>
                  <a:sym typeface="Menlo Regular"/>
                </a:defRPr>
              </a:pPr>
            </a:p>
            <a:p>
              <a:pPr marL="68580" defTabSz="457200">
                <a:spcBef>
                  <a:spcPts val="0"/>
                </a:spcBef>
                <a:tabLst>
                  <a:tab pos="3810000" algn="ctr"/>
                </a:tabLst>
                <a:defRPr i="0" sz="2000">
                  <a:solidFill>
                    <a:srgbClr val="000000"/>
                  </a:solidFill>
                  <a:latin typeface="Courier"/>
                  <a:ea typeface="Courier"/>
                  <a:cs typeface="Courier"/>
                  <a:sym typeface="Courier"/>
                </a:defRPr>
              </a:pPr>
              <a:r>
                <a:t>	https://www.w3.org/People/Berners-Lee/FAQ.html</a:t>
              </a:r>
            </a:p>
            <a:p>
              <a:pPr marL="68580" defTabSz="457200">
                <a:spcBef>
                  <a:spcPts val="0"/>
                </a:spcBef>
                <a:tabLst>
                  <a:tab pos="3810000" algn="ctr"/>
                </a:tabLst>
                <a:defRPr i="0" sz="2000">
                  <a:solidFill>
                    <a:srgbClr val="000000"/>
                  </a:solidFill>
                  <a:latin typeface="Courier"/>
                  <a:ea typeface="Courier"/>
                  <a:cs typeface="Courier"/>
                  <a:sym typeface="Courier"/>
                </a:defRPr>
              </a:pPr>
              <a:r>
                <a:t>	</a:t>
              </a:r>
              <a:r>
                <a:rPr>
                  <a:solidFill>
                    <a:srgbClr val="B92D5D"/>
                  </a:solidFill>
                </a:rPr>
                <a:t>——————  </a:t>
              </a:r>
              <a:r>
                <a:rPr>
                  <a:solidFill>
                    <a:srgbClr val="38571A"/>
                  </a:solidFill>
                </a:rPr>
                <a:t>——————————</a:t>
              </a:r>
              <a:r>
                <a:rPr sz="700">
                  <a:solidFill>
                    <a:srgbClr val="38571A"/>
                  </a:solidFill>
                </a:rPr>
                <a:t> </a:t>
              </a:r>
              <a:r>
                <a:rPr>
                  <a:solidFill>
                    <a:srgbClr val="7B219F"/>
                  </a:solidFill>
                </a:rPr>
                <a:t>————————————————————————————</a:t>
              </a:r>
            </a:p>
            <a:p>
              <a:pPr marL="360045" defTabSz="457200">
                <a:spcBef>
                  <a:spcPts val="0"/>
                </a:spcBef>
                <a:tabLst>
                  <a:tab pos="762000" algn="ctr"/>
                  <a:tab pos="2159000" algn="ctr"/>
                  <a:tab pos="5207000" algn="ctr"/>
                </a:tabLst>
                <a:defRPr i="0" sz="1700">
                  <a:solidFill>
                    <a:srgbClr val="000000"/>
                  </a:solidFill>
                  <a:latin typeface="Calibri"/>
                  <a:ea typeface="Calibri"/>
                  <a:cs typeface="Calibri"/>
                  <a:sym typeface="Calibri"/>
                </a:defRPr>
              </a:pPr>
              <a:r>
                <a:rPr>
                  <a:solidFill>
                    <a:srgbClr val="7B219F"/>
                  </a:solidFill>
                </a:rPr>
                <a:t>	</a:t>
              </a:r>
              <a:r>
                <a:rPr>
                  <a:solidFill>
                    <a:srgbClr val="B92D5D"/>
                  </a:solidFill>
                </a:rPr>
                <a:t>Protocole	    </a:t>
              </a:r>
              <a:r>
                <a:rPr>
                  <a:solidFill>
                    <a:srgbClr val="38571A"/>
                  </a:solidFill>
                </a:rPr>
                <a:t>Nom de domaine	</a:t>
              </a:r>
              <a:r>
                <a:rPr>
                  <a:solidFill>
                    <a:srgbClr val="7B219F"/>
                  </a:solidFill>
                </a:rPr>
                <a:t>Accès à la ressource</a:t>
              </a:r>
            </a:p>
          </p:txBody>
        </p:sp>
        <p:pic>
          <p:nvPicPr>
            <p:cNvPr id="370" name="https://www.w3.org/People/Berners-Lee/FAQ.html… https://www.w3.org/People/Berners-Lee/FAQ.html——————  —————————— ————————————————————————————Protocole    Nom de domaineAccès à la ressource" descr="https://www.w3.org/People/Berners-Lee/FAQ.html… https://www.w3.org/People/Berners-Lee/FAQ.html——————  —————————— ————————————————————————————Protocole    Nom de domaineAccès à la ressource"/>
            <p:cNvPicPr>
              <a:picLocks noChangeAspect="0"/>
            </p:cNvPicPr>
            <p:nvPr/>
          </p:nvPicPr>
          <p:blipFill>
            <a:blip r:embed="rId4">
              <a:extLst/>
            </a:blip>
            <a:stretch>
              <a:fillRect/>
            </a:stretch>
          </p:blipFill>
          <p:spPr>
            <a:xfrm>
              <a:off x="0" y="0"/>
              <a:ext cx="9108353" cy="2133600"/>
            </a:xfrm>
            <a:prstGeom prst="rect">
              <a:avLst/>
            </a:prstGeom>
            <a:effectLst/>
          </p:spPr>
        </p:pic>
      </p:grpSp>
      <p:grpSp>
        <p:nvGrpSpPr>
          <p:cNvPr id="375" name="http://altavista.digital.com:8080/find.pl?q=url&amp;lang=fr…"/>
          <p:cNvGrpSpPr/>
          <p:nvPr/>
        </p:nvGrpSpPr>
        <p:grpSpPr>
          <a:xfrm>
            <a:off x="1450411" y="4350149"/>
            <a:ext cx="10103978" cy="2400301"/>
            <a:chOff x="0" y="0"/>
            <a:chExt cx="10103977" cy="2400300"/>
          </a:xfrm>
        </p:grpSpPr>
        <p:sp>
          <p:nvSpPr>
            <p:cNvPr id="374" name="http://altavista.digital.com:8080/find.pl?q=url&amp;lang=fr…"/>
            <p:cNvSpPr txBox="1"/>
            <p:nvPr/>
          </p:nvSpPr>
          <p:spPr>
            <a:xfrm>
              <a:off x="215900" y="139700"/>
              <a:ext cx="9672178" cy="18415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p>
              <a:pPr defTabSz="457200">
                <a:spcBef>
                  <a:spcPts val="0"/>
                </a:spcBef>
                <a:tabLst>
                  <a:tab pos="5207000" algn="ctr"/>
                </a:tabLst>
                <a:defRPr i="0" sz="2000">
                  <a:solidFill>
                    <a:srgbClr val="000000"/>
                  </a:solidFill>
                  <a:latin typeface="Menlo Regular"/>
                  <a:ea typeface="Menlo Regular"/>
                  <a:cs typeface="Menlo Regular"/>
                  <a:sym typeface="Menlo Regular"/>
                </a:defRPr>
              </a:pPr>
            </a:p>
            <a:p>
              <a:pPr defTabSz="457200">
                <a:spcBef>
                  <a:spcPts val="0"/>
                </a:spcBef>
                <a:tabLst>
                  <a:tab pos="4483100" algn="ctr"/>
                  <a:tab pos="7785100" algn="ctr"/>
                </a:tabLst>
                <a:defRPr i="0" sz="2000">
                  <a:solidFill>
                    <a:srgbClr val="000000"/>
                  </a:solidFill>
                  <a:latin typeface="Courier"/>
                  <a:ea typeface="Courier"/>
                  <a:cs typeface="Courier"/>
                  <a:sym typeface="Courier"/>
                </a:defRPr>
              </a:pPr>
              <a:r>
                <a:t>	http://altavista.digital.com:8080/find.pl?q=url&amp;lang=fr</a:t>
              </a:r>
            </a:p>
            <a:p>
              <a:pPr defTabSz="457200">
                <a:spcBef>
                  <a:spcPts val="0"/>
                </a:spcBef>
                <a:tabLst>
                  <a:tab pos="660400" algn="ctr"/>
                  <a:tab pos="2933700" algn="ctr"/>
                  <a:tab pos="4991100" algn="ctr"/>
                  <a:tab pos="7010400" algn="ctr"/>
                </a:tabLst>
                <a:defRPr i="0" sz="2000">
                  <a:solidFill>
                    <a:srgbClr val="000000"/>
                  </a:solidFill>
                  <a:latin typeface="Courier"/>
                  <a:ea typeface="Courier"/>
                  <a:cs typeface="Courier"/>
                  <a:sym typeface="Courier"/>
                </a:defRPr>
              </a:pPr>
              <a:r>
                <a:t>	</a:t>
              </a:r>
              <a:r>
                <a:rPr>
                  <a:solidFill>
                    <a:srgbClr val="B92D5D"/>
                  </a:solidFill>
                </a:rPr>
                <a:t>—————	</a:t>
              </a:r>
              <a:r>
                <a:rPr>
                  <a:solidFill>
                    <a:srgbClr val="38571A"/>
                  </a:solidFill>
                </a:rPr>
                <a:t>——————————————————————</a:t>
              </a:r>
              <a:r>
                <a:rPr sz="700">
                  <a:solidFill>
                    <a:srgbClr val="38571A"/>
                  </a:solidFill>
                </a:rPr>
                <a:t>	</a:t>
              </a:r>
              <a:r>
                <a:rPr>
                  <a:solidFill>
                    <a:srgbClr val="A13315"/>
                  </a:solidFill>
                </a:rPr>
                <a:t>————	</a:t>
              </a:r>
              <a:r>
                <a:rPr sz="700">
                  <a:solidFill>
                    <a:srgbClr val="38571A"/>
                  </a:solidFill>
                </a:rPr>
                <a:t> </a:t>
              </a:r>
              <a:r>
                <a:rPr>
                  <a:solidFill>
                    <a:srgbClr val="7B219F"/>
                  </a:solidFill>
                </a:rPr>
                <a:t>——————————————————————</a:t>
              </a:r>
            </a:p>
            <a:p>
              <a:pPr defTabSz="457200">
                <a:spcBef>
                  <a:spcPts val="0"/>
                </a:spcBef>
                <a:tabLst>
                  <a:tab pos="660400" algn="ctr"/>
                  <a:tab pos="2933700" algn="ctr"/>
                  <a:tab pos="4991100" algn="ctr"/>
                  <a:tab pos="7010400" algn="ctr"/>
                </a:tabLst>
                <a:defRPr i="0" sz="1700">
                  <a:solidFill>
                    <a:srgbClr val="000000"/>
                  </a:solidFill>
                  <a:latin typeface="Calibri"/>
                  <a:ea typeface="Calibri"/>
                  <a:cs typeface="Calibri"/>
                  <a:sym typeface="Calibri"/>
                </a:defRPr>
              </a:pPr>
              <a:r>
                <a:rPr>
                  <a:solidFill>
                    <a:srgbClr val="7B219F"/>
                  </a:solidFill>
                </a:rPr>
                <a:t>	</a:t>
              </a:r>
              <a:r>
                <a:rPr>
                  <a:solidFill>
                    <a:srgbClr val="B92D5D"/>
                  </a:solidFill>
                </a:rPr>
                <a:t>Protocole	    </a:t>
              </a:r>
              <a:r>
                <a:rPr>
                  <a:solidFill>
                    <a:srgbClr val="38571A"/>
                  </a:solidFill>
                </a:rPr>
                <a:t>Nom de domaine	Port	</a:t>
              </a:r>
              <a:r>
                <a:rPr>
                  <a:solidFill>
                    <a:srgbClr val="7B219F"/>
                  </a:solidFill>
                </a:rPr>
                <a:t>Accès à la ressource</a:t>
              </a:r>
            </a:p>
            <a:p>
              <a:pPr defTabSz="457200">
                <a:spcBef>
                  <a:spcPts val="0"/>
                </a:spcBef>
                <a:tabLst>
                  <a:tab pos="673100" algn="ctr"/>
                  <a:tab pos="2959100" algn="ctr"/>
                  <a:tab pos="4991100" algn="ctr"/>
                  <a:tab pos="7150100" algn="ctr"/>
                </a:tabLst>
                <a:defRPr i="0" sz="1700">
                  <a:solidFill>
                    <a:srgbClr val="000000"/>
                  </a:solidFill>
                  <a:latin typeface="Calibri"/>
                  <a:ea typeface="Calibri"/>
                  <a:cs typeface="Calibri"/>
                  <a:sym typeface="Calibri"/>
                </a:defRPr>
              </a:pPr>
            </a:p>
          </p:txBody>
        </p:sp>
        <p:pic>
          <p:nvPicPr>
            <p:cNvPr id="373" name="http://altavista.digital.com:8080/find.pl?q=url&amp;lang=fr… http://altavista.digital.com:8080/find.pl?q=url&amp;lang=fr——————————————————————————————— ——————————————————————Protocole    Nom de domainePortAccès à la ressource" descr="http://altavista.digital.com:8080/find.pl?q=url&amp;lang=fr… http://altavista.digital.com:8080/find.pl?q=url&amp;lang=fr——————————————————————————————— ——————————————————————Protocole    Nom de domainePortAccès à la ressource"/>
            <p:cNvPicPr>
              <a:picLocks noChangeAspect="0"/>
            </p:cNvPicPr>
            <p:nvPr/>
          </p:nvPicPr>
          <p:blipFill>
            <a:blip r:embed="rId5">
              <a:extLst/>
            </a:blip>
            <a:stretch>
              <a:fillRect/>
            </a:stretch>
          </p:blipFill>
          <p:spPr>
            <a:xfrm>
              <a:off x="0" y="0"/>
              <a:ext cx="10103978" cy="2400300"/>
            </a:xfrm>
            <a:prstGeom prst="rect">
              <a:avLst/>
            </a:prstGeom>
            <a:effectLst/>
          </p:spPr>
        </p:pic>
      </p:gr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9"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380" name="URL ; URI…"/>
          <p:cNvSpPr txBox="1"/>
          <p:nvPr>
            <p:ph type="body" idx="1"/>
          </p:nvPr>
        </p:nvSpPr>
        <p:spPr>
          <a:prstGeom prst="rect">
            <a:avLst/>
          </a:prstGeom>
        </p:spPr>
        <p:txBody>
          <a:bodyPr/>
          <a:lstStyle/>
          <a:p>
            <a:pPr/>
            <a:r>
              <a:t>URL ; URI</a:t>
            </a:r>
            <a:br/>
            <a:endParaRPr sz="900"/>
          </a:p>
          <a:p>
            <a:pPr lvl="1" marL="828842" indent="-320842">
              <a:buChar char="✤"/>
            </a:pPr>
            <a:r>
              <a:t>URI, </a:t>
            </a:r>
            <a:r>
              <a:rPr i="1"/>
              <a:t>Uniform Resource Identifier</a:t>
            </a:r>
            <a:r>
              <a:t>, est un identifiant de ressource physique ou abstraite.</a:t>
            </a:r>
          </a:p>
          <a:p>
            <a:pPr lvl="1" marL="828842" indent="-320842">
              <a:buChar char="✤"/>
            </a:pPr>
            <a:r>
              <a:t>URI inclut les URL et les URN (Uniform Resource Name). Ce dernier permet d’identifier une ressource dans un espace de noms.</a:t>
            </a:r>
          </a:p>
        </p:txBody>
      </p:sp>
      <p:sp>
        <p:nvSpPr>
          <p:cNvPr id="381" name="2.2 - Le web  URL ; URI"/>
          <p:cNvSpPr txBox="1"/>
          <p:nvPr>
            <p:ph type="body" idx="21"/>
          </p:nvPr>
        </p:nvSpPr>
        <p:spPr>
          <a:prstGeom prst="rect">
            <a:avLst/>
          </a:prstGeom>
        </p:spPr>
        <p:txBody>
          <a:bodyPr/>
          <a:lstStyle>
            <a:lvl1pPr>
              <a:tabLst>
                <a:tab pos="12039600" algn="r"/>
              </a:tabLst>
            </a:lvl1pPr>
          </a:lstStyle>
          <a:p>
            <a:pPr/>
            <a:r>
              <a:t>2.2 - Le web 	URL ; URI</a:t>
            </a:r>
          </a:p>
        </p:txBody>
      </p:sp>
      <p:sp>
        <p:nvSpPr>
          <p:cNvPr id="382"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385" name="urn:ietf:rfc:2396…"/>
          <p:cNvGrpSpPr/>
          <p:nvPr/>
        </p:nvGrpSpPr>
        <p:grpSpPr>
          <a:xfrm>
            <a:off x="996683" y="4169233"/>
            <a:ext cx="11011434" cy="3087484"/>
            <a:chOff x="0" y="0"/>
            <a:chExt cx="11011432" cy="3087483"/>
          </a:xfrm>
        </p:grpSpPr>
        <p:sp>
          <p:nvSpPr>
            <p:cNvPr id="384" name="urn:ietf:rfc:2396…"/>
            <p:cNvSpPr txBox="1"/>
            <p:nvPr/>
          </p:nvSpPr>
          <p:spPr>
            <a:xfrm>
              <a:off x="215900" y="139700"/>
              <a:ext cx="10579633" cy="2528684"/>
            </a:xfrm>
            <a:prstGeom prst="rect">
              <a:avLst/>
            </a:prstGeom>
            <a:solidFill>
              <a:srgbClr val="E0E0E0"/>
            </a:solid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marL="360045" defTabSz="457200">
                <a:spcBef>
                  <a:spcPts val="0"/>
                </a:spcBef>
                <a:defRPr i="0" sz="2100">
                  <a:solidFill>
                    <a:srgbClr val="000000"/>
                  </a:solidFill>
                  <a:latin typeface="Menlo Regular"/>
                  <a:ea typeface="Menlo Regular"/>
                  <a:cs typeface="Menlo Regular"/>
                  <a:sym typeface="Menlo Regular"/>
                </a:defRPr>
              </a:pPr>
              <a:r>
                <a:t>	urn:ietf:rfc:2396</a:t>
              </a:r>
            </a:p>
            <a:p>
              <a:pPr marL="360045" defTabSz="457200">
                <a:spcBef>
                  <a:spcPts val="0"/>
                </a:spcBef>
                <a:defRPr i="0" sz="1300">
                  <a:solidFill>
                    <a:srgbClr val="000000"/>
                  </a:solidFill>
                  <a:latin typeface="Helvetica Neue Medium"/>
                  <a:ea typeface="Helvetica Neue Medium"/>
                  <a:cs typeface="Helvetica Neue Medium"/>
                  <a:sym typeface="Helvetica Neue Medium"/>
                </a:defRPr>
              </a:pPr>
            </a:p>
            <a:p>
              <a:pPr marL="360045" defTabSz="457200">
                <a:spcBef>
                  <a:spcPts val="0"/>
                </a:spcBef>
                <a:defRPr i="0" sz="1900">
                  <a:solidFill>
                    <a:srgbClr val="000000"/>
                  </a:solidFill>
                  <a:latin typeface="Helvetica Neue Medium"/>
                  <a:ea typeface="Helvetica Neue Medium"/>
                  <a:cs typeface="Helvetica Neue Medium"/>
                  <a:sym typeface="Helvetica Neue Medium"/>
                </a:defRPr>
              </a:pPr>
              <a:r>
                <a:t>Identifiant de type URN pour le RFC 2396</a:t>
              </a:r>
            </a:p>
            <a:p>
              <a:pPr marL="360045" defTabSz="457200">
                <a:spcBef>
                  <a:spcPts val="0"/>
                </a:spcBef>
                <a:defRPr i="0" sz="1900">
                  <a:solidFill>
                    <a:srgbClr val="000000"/>
                  </a:solidFill>
                  <a:latin typeface="Helvetica Neue Medium"/>
                  <a:ea typeface="Helvetica Neue Medium"/>
                  <a:cs typeface="Helvetica Neue Medium"/>
                  <a:sym typeface="Helvetica Neue Medium"/>
                </a:defRPr>
              </a:pPr>
            </a:p>
            <a:p>
              <a:pPr marL="360045" defTabSz="457200">
                <a:spcBef>
                  <a:spcPts val="0"/>
                </a:spcBef>
                <a:defRPr i="0" sz="2100">
                  <a:solidFill>
                    <a:srgbClr val="000000"/>
                  </a:solidFill>
                  <a:latin typeface="Menlo Regular"/>
                  <a:ea typeface="Menlo Regular"/>
                  <a:cs typeface="Menlo Regular"/>
                  <a:sym typeface="Menlo Regular"/>
                </a:defRPr>
              </a:pPr>
              <a:r>
                <a:t>	urn:isbn:0-395-36341-1</a:t>
              </a:r>
            </a:p>
            <a:p>
              <a:pPr marL="360045" defTabSz="457200">
                <a:spcBef>
                  <a:spcPts val="0"/>
                </a:spcBef>
                <a:defRPr i="0" sz="1300">
                  <a:solidFill>
                    <a:srgbClr val="000000"/>
                  </a:solidFill>
                  <a:latin typeface="Helvetica Neue Medium"/>
                  <a:ea typeface="Helvetica Neue Medium"/>
                  <a:cs typeface="Helvetica Neue Medium"/>
                  <a:sym typeface="Helvetica Neue Medium"/>
                </a:defRPr>
              </a:pPr>
            </a:p>
            <a:p>
              <a:pPr marL="360045" defTabSz="457200">
                <a:spcBef>
                  <a:spcPts val="0"/>
                </a:spcBef>
                <a:defRPr i="0" sz="1900">
                  <a:solidFill>
                    <a:srgbClr val="000000"/>
                  </a:solidFill>
                  <a:latin typeface="Helvetica Neue Medium"/>
                  <a:ea typeface="Helvetica Neue Medium"/>
                  <a:cs typeface="Helvetica Neue Medium"/>
                  <a:sym typeface="Helvetica Neue Medium"/>
                </a:defRPr>
              </a:pPr>
              <a:r>
                <a:t>Identifiant de type ISBN (International Standard Book Numbers) :  </a:t>
              </a:r>
            </a:p>
            <a:p>
              <a:pPr marL="360045" defTabSz="457200">
                <a:spcBef>
                  <a:spcPts val="0"/>
                </a:spcBef>
                <a:defRPr i="0" sz="1900">
                  <a:solidFill>
                    <a:srgbClr val="000000"/>
                  </a:solidFill>
                  <a:latin typeface="Helvetica Neue Medium"/>
                  <a:ea typeface="Helvetica Neue Medium"/>
                  <a:cs typeface="Helvetica Neue Medium"/>
                  <a:sym typeface="Helvetica Neue Medium"/>
                </a:defRPr>
              </a:pPr>
              <a:r>
                <a:t>Référence d’un livre publié.</a:t>
              </a:r>
            </a:p>
          </p:txBody>
        </p:sp>
        <p:pic>
          <p:nvPicPr>
            <p:cNvPr id="383" name="urn:ietf:rfc:2396… urn:ietf:rfc:2396Identifiant de type URN pour le RFC 2396urn:isbn:0-395-36341-1Identifiant de type ISBN (International Standard Book Numbers) :  Référence d’un livre publié." descr="urn:ietf:rfc:2396… urn:ietf:rfc:2396Identifiant de type URN pour le RFC 2396urn:isbn:0-395-36341-1Identifiant de type ISBN (International Standard Book Numbers) :  Référence d’un livre publié."/>
            <p:cNvPicPr>
              <a:picLocks noChangeAspect="0"/>
            </p:cNvPicPr>
            <p:nvPr/>
          </p:nvPicPr>
          <p:blipFill>
            <a:blip r:embed="rId2">
              <a:extLst/>
            </a:blip>
            <a:stretch>
              <a:fillRect/>
            </a:stretch>
          </p:blipFill>
          <p:spPr>
            <a:xfrm>
              <a:off x="0" y="-1"/>
              <a:ext cx="11011433" cy="3087485"/>
            </a:xfrm>
            <a:prstGeom prst="rect">
              <a:avLst/>
            </a:prstGeom>
            <a:effectLst/>
          </p:spPr>
        </p:pic>
      </p:grpSp>
      <p:grpSp>
        <p:nvGrpSpPr>
          <p:cNvPr id="388" name="http://fr.wikipedia.org/wiki/Uniform_Resource_Locator…"/>
          <p:cNvGrpSpPr/>
          <p:nvPr/>
        </p:nvGrpSpPr>
        <p:grpSpPr>
          <a:xfrm>
            <a:off x="1004899" y="7203550"/>
            <a:ext cx="10255676" cy="2503576"/>
            <a:chOff x="0" y="0"/>
            <a:chExt cx="10255674" cy="2503575"/>
          </a:xfrm>
        </p:grpSpPr>
        <p:sp>
          <p:nvSpPr>
            <p:cNvPr id="387" name="http://fr.wikipedia.org/wiki/Uniform_Resource_Locator…"/>
            <p:cNvSpPr txBox="1"/>
            <p:nvPr/>
          </p:nvSpPr>
          <p:spPr>
            <a:xfrm>
              <a:off x="215900" y="139700"/>
              <a:ext cx="9823875" cy="1944776"/>
            </a:xfrm>
            <a:prstGeom prst="rect">
              <a:avLst/>
            </a:prstGeom>
            <a:solidFill>
              <a:srgbClr val="E0E0E0"/>
            </a:solid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marL="360045" defTabSz="457200">
                <a:spcBef>
                  <a:spcPts val="0"/>
                </a:spcBef>
                <a:defRPr i="0" sz="1000">
                  <a:solidFill>
                    <a:srgbClr val="000000"/>
                  </a:solidFill>
                  <a:latin typeface="Menlo Regular"/>
                  <a:ea typeface="Menlo Regular"/>
                  <a:cs typeface="Menlo Regular"/>
                  <a:sym typeface="Menlo Regular"/>
                </a:defRPr>
              </a:pPr>
            </a:p>
            <a:p>
              <a:pPr marL="360045" defTabSz="457200">
                <a:spcBef>
                  <a:spcPts val="0"/>
                </a:spcBef>
                <a:defRPr i="0" sz="2000">
                  <a:solidFill>
                    <a:srgbClr val="000000"/>
                  </a:solidFill>
                  <a:latin typeface="Menlo Regular"/>
                  <a:ea typeface="Menlo Regular"/>
                  <a:cs typeface="Menlo Regular"/>
                  <a:sym typeface="Menlo Regular"/>
                </a:defRPr>
              </a:pPr>
              <a:r>
                <a:t>	http://fr.wikipedia.org/wiki/Uniform_Resource_Locator</a:t>
              </a:r>
            </a:p>
            <a:p>
              <a:pPr marL="360045" defTabSz="457200">
                <a:spcBef>
                  <a:spcPts val="0"/>
                </a:spcBef>
                <a:defRPr i="0" sz="2000">
                  <a:solidFill>
                    <a:srgbClr val="000000"/>
                  </a:solidFill>
                  <a:latin typeface="Menlo Regular"/>
                  <a:ea typeface="Menlo Regular"/>
                  <a:cs typeface="Menlo Regular"/>
                  <a:sym typeface="Menlo Regular"/>
                </a:defRPr>
              </a:pPr>
            </a:p>
            <a:p>
              <a:pPr marL="360045" defTabSz="457200">
                <a:spcBef>
                  <a:spcPts val="0"/>
                </a:spcBef>
                <a:defRPr i="0" sz="2000">
                  <a:solidFill>
                    <a:srgbClr val="000000"/>
                  </a:solidFill>
                  <a:latin typeface="Menlo Regular"/>
                  <a:ea typeface="Menlo Regular"/>
                  <a:cs typeface="Menlo Regular"/>
                  <a:sym typeface="Menlo Regular"/>
                </a:defRPr>
              </a:pPr>
              <a:r>
                <a:t>	http://codex.wordpress.org/Using_Permalinks</a:t>
              </a:r>
            </a:p>
            <a:p>
              <a:pPr marL="360045" defTabSz="457200">
                <a:spcBef>
                  <a:spcPts val="0"/>
                </a:spcBef>
                <a:defRPr i="0" sz="1800">
                  <a:solidFill>
                    <a:srgbClr val="000000"/>
                  </a:solidFill>
                  <a:latin typeface="Helvetica Neue Medium"/>
                  <a:ea typeface="Helvetica Neue Medium"/>
                  <a:cs typeface="Helvetica Neue Medium"/>
                  <a:sym typeface="Helvetica Neue Medium"/>
                </a:defRPr>
              </a:pPr>
            </a:p>
            <a:p>
              <a:pPr marL="360045" defTabSz="457200">
                <a:spcBef>
                  <a:spcPts val="0"/>
                </a:spcBef>
                <a:defRPr i="0" sz="1900">
                  <a:solidFill>
                    <a:srgbClr val="000000"/>
                  </a:solidFill>
                  <a:latin typeface="Helvetica Neue Medium"/>
                  <a:ea typeface="Helvetica Neue Medium"/>
                  <a:cs typeface="Helvetica Neue Medium"/>
                  <a:sym typeface="Helvetica Neue Medium"/>
                </a:defRPr>
              </a:pPr>
              <a:r>
                <a:t>Identifiants de type URL</a:t>
              </a:r>
            </a:p>
          </p:txBody>
        </p:sp>
        <p:pic>
          <p:nvPicPr>
            <p:cNvPr id="386" name="http://fr.wikipedia.org/wiki/Uniform_Resource_Locator… http://fr.wikipedia.org/wiki/Uniform_Resource_Locatorhttp://codex.wordpress.org/Using_PermalinksIdentifiants de type URL" descr="http://fr.wikipedia.org/wiki/Uniform_Resource_Locator… http://fr.wikipedia.org/wiki/Uniform_Resource_Locatorhttp://codex.wordpress.org/Using_PermalinksIdentifiants de type URL"/>
            <p:cNvPicPr>
              <a:picLocks noChangeAspect="0"/>
            </p:cNvPicPr>
            <p:nvPr/>
          </p:nvPicPr>
          <p:blipFill>
            <a:blip r:embed="rId3">
              <a:extLst/>
            </a:blip>
            <a:stretch>
              <a:fillRect/>
            </a:stretch>
          </p:blipFill>
          <p:spPr>
            <a:xfrm>
              <a:off x="-1" y="-1"/>
              <a:ext cx="10255676" cy="2503577"/>
            </a:xfrm>
            <a:prstGeom prst="rect">
              <a:avLst/>
            </a:prstGeom>
            <a:effectLst/>
          </p:spPr>
        </p:pic>
      </p:gr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391" name="URL ; URI…"/>
          <p:cNvSpPr txBox="1"/>
          <p:nvPr>
            <p:ph type="body" idx="1"/>
          </p:nvPr>
        </p:nvSpPr>
        <p:spPr>
          <a:prstGeom prst="rect">
            <a:avLst/>
          </a:prstGeom>
        </p:spPr>
        <p:txBody>
          <a:bodyPr/>
          <a:lstStyle/>
          <a:p>
            <a:pPr/>
            <a:r>
              <a:t>URL ; URI</a:t>
            </a:r>
            <a:br/>
            <a:endParaRPr sz="900"/>
          </a:p>
          <a:p>
            <a:pPr lvl="1" marL="828842" indent="-320842">
              <a:buChar char="✤"/>
            </a:pPr>
            <a:r>
              <a:t>Voir :</a:t>
            </a:r>
          </a:p>
          <a:p>
            <a:pPr lvl="2" marL="1310105" indent="-294105">
              <a:buChar char="✤"/>
            </a:pPr>
            <a:r>
              <a:rPr u="sng">
                <a:solidFill>
                  <a:schemeClr val="accent5">
                    <a:satOff val="8112"/>
                    <a:lumOff val="-14630"/>
                  </a:schemeClr>
                </a:solidFill>
                <a:hlinkClick r:id="rId3" invalidUrl="" action="" tgtFrame="" tooltip="" history="1" highlightClick="0" endSnd="0"/>
              </a:rPr>
              <a:t>URL, URI, URN, quelles différences ?</a:t>
            </a:r>
            <a:r>
              <a:t> - Alsacréations</a:t>
            </a:r>
          </a:p>
        </p:txBody>
      </p:sp>
      <p:sp>
        <p:nvSpPr>
          <p:cNvPr id="392" name="2.2 - Le web  URL ; URI"/>
          <p:cNvSpPr txBox="1"/>
          <p:nvPr>
            <p:ph type="body" idx="21"/>
          </p:nvPr>
        </p:nvSpPr>
        <p:spPr>
          <a:prstGeom prst="rect">
            <a:avLst/>
          </a:prstGeom>
        </p:spPr>
        <p:txBody>
          <a:bodyPr/>
          <a:lstStyle>
            <a:lvl1pPr>
              <a:tabLst>
                <a:tab pos="12039600" algn="r"/>
              </a:tabLst>
            </a:lvl1pPr>
          </a:lstStyle>
          <a:p>
            <a:pPr/>
            <a:r>
              <a:t>2.2 - Le web 	URL ; URI</a:t>
            </a:r>
          </a:p>
        </p:txBody>
      </p:sp>
      <p:sp>
        <p:nvSpPr>
          <p:cNvPr id="39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7"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398" name="HTTP…"/>
          <p:cNvSpPr txBox="1"/>
          <p:nvPr>
            <p:ph type="body" idx="1"/>
          </p:nvPr>
        </p:nvSpPr>
        <p:spPr>
          <a:prstGeom prst="rect">
            <a:avLst/>
          </a:prstGeom>
        </p:spPr>
        <p:txBody>
          <a:bodyPr/>
          <a:lstStyle/>
          <a:p>
            <a:pPr/>
            <a:r>
              <a:t>HTTP</a:t>
            </a:r>
            <a:br/>
            <a:endParaRPr sz="1200"/>
          </a:p>
          <a:p>
            <a:pPr lvl="1" marL="828842" indent="-320842">
              <a:buChar char="✤"/>
            </a:pPr>
            <a:r>
              <a:t>HTTP, </a:t>
            </a:r>
            <a:r>
              <a:rPr i="1"/>
              <a:t>HyperText Transfer Protocol</a:t>
            </a:r>
          </a:p>
          <a:p>
            <a:pPr/>
            <a:endParaRPr sz="1200"/>
          </a:p>
          <a:p>
            <a:pPr lvl="1" marL="828842" indent="-320842">
              <a:buChar char="✤"/>
            </a:pPr>
            <a:r>
              <a:t>C’est le protocole de transfert de documents web (les documents HTML, les images JPEG, PNG, GIF..., les documents CSS, JS, etc.) demandés usuellement par un navigateur (client web) à un serveur HTTP.</a:t>
            </a:r>
          </a:p>
          <a:p>
            <a:pPr/>
            <a:endParaRPr sz="1200"/>
          </a:p>
          <a:p>
            <a:pPr lvl="1" marL="828842" indent="-320842">
              <a:buChar char="✤"/>
            </a:pPr>
            <a:r>
              <a:t>Lorsque par exemple l’utilisateur clique sur un lien dans un document affiché par son navigateur, les opérations suivantes adviennent :</a:t>
            </a:r>
            <a:br/>
            <a:br/>
            <a:br/>
            <a:br/>
          </a:p>
          <a:p>
            <a:pPr lvl="1" marL="828842" indent="-320842">
              <a:buChar char="✤"/>
            </a:pPr>
            <a:r>
              <a:t>Le navigateur détermine l’URL de la ressource demandée ;</a:t>
            </a:r>
          </a:p>
          <a:p>
            <a:pPr lvl="1" marL="828842" indent="-320842">
              <a:buChar char="✤"/>
            </a:pPr>
            <a:r>
              <a:t>Il demande au résolveur DNS l’adresse IP de </a:t>
            </a:r>
            <a:r>
              <a:rPr u="sng">
                <a:solidFill>
                  <a:schemeClr val="accent5">
                    <a:satOff val="8112"/>
                    <a:lumOff val="-14630"/>
                  </a:schemeClr>
                </a:solidFill>
                <a:hlinkClick r:id="rId2" invalidUrl="" action="" tgtFrame="" tooltip="" history="1" highlightClick="0" endSnd="0"/>
              </a:rPr>
              <a:t>www.w3.org</a:t>
            </a:r>
            <a:r>
              <a:t> ;</a:t>
            </a:r>
          </a:p>
        </p:txBody>
      </p:sp>
      <p:sp>
        <p:nvSpPr>
          <p:cNvPr id="399" name="2.2 - Le web  HTTP"/>
          <p:cNvSpPr txBox="1"/>
          <p:nvPr>
            <p:ph type="body" idx="21"/>
          </p:nvPr>
        </p:nvSpPr>
        <p:spPr>
          <a:prstGeom prst="rect">
            <a:avLst/>
          </a:prstGeom>
        </p:spPr>
        <p:txBody>
          <a:bodyPr/>
          <a:lstStyle>
            <a:lvl1pPr>
              <a:tabLst>
                <a:tab pos="12039600" algn="r"/>
              </a:tabLst>
            </a:lvl1pPr>
          </a:lstStyle>
          <a:p>
            <a:pPr/>
            <a:r>
              <a:t>2.2 - Le web 	HTTP</a:t>
            </a:r>
          </a:p>
        </p:txBody>
      </p:sp>
      <p:sp>
        <p:nvSpPr>
          <p:cNvPr id="40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403" name="&lt;a href=“http://www.w3.org/Graphics/PNG/Overview.html“&gt;Portable Network Graphics&lt;/a&gt;"/>
          <p:cNvGrpSpPr/>
          <p:nvPr/>
        </p:nvGrpSpPr>
        <p:grpSpPr>
          <a:xfrm>
            <a:off x="701600" y="5742499"/>
            <a:ext cx="11984701" cy="1346201"/>
            <a:chOff x="0" y="0"/>
            <a:chExt cx="11984700" cy="1346200"/>
          </a:xfrm>
        </p:grpSpPr>
        <p:sp>
          <p:nvSpPr>
            <p:cNvPr id="402" name="&lt;a href=“http://www.w3.org/Graphics/PNG/Overview.html“&gt;Portable Network Graphics&lt;/a&gt;"/>
            <p:cNvSpPr txBox="1"/>
            <p:nvPr/>
          </p:nvSpPr>
          <p:spPr>
            <a:xfrm>
              <a:off x="215900" y="139700"/>
              <a:ext cx="11552901" cy="787400"/>
            </a:xfrm>
            <a:prstGeom prst="rect">
              <a:avLst/>
            </a:prstGeom>
            <a:solidFill>
              <a:srgbClr val="E0E0E0"/>
            </a:solid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defTabSz="448055">
                <a:lnSpc>
                  <a:spcPct val="110000"/>
                </a:lnSpc>
                <a:spcBef>
                  <a:spcPts val="0"/>
                </a:spcBef>
                <a:defRPr i="0" sz="1078">
                  <a:solidFill>
                    <a:srgbClr val="000000"/>
                  </a:solidFill>
                  <a:latin typeface="Menlo Regular"/>
                  <a:ea typeface="Menlo Regular"/>
                  <a:cs typeface="Menlo Regular"/>
                  <a:sym typeface="Menlo Regular"/>
                </a:defRPr>
              </a:pPr>
            </a:p>
            <a:p>
              <a:pPr defTabSz="448055">
                <a:lnSpc>
                  <a:spcPct val="110000"/>
                </a:lnSpc>
                <a:spcBef>
                  <a:spcPts val="0"/>
                </a:spcBef>
                <a:defRPr i="0" sz="1764">
                  <a:solidFill>
                    <a:srgbClr val="000000"/>
                  </a:solidFill>
                  <a:latin typeface="Menlo Regular"/>
                  <a:ea typeface="Menlo Regular"/>
                  <a:cs typeface="Menlo Regular"/>
                  <a:sym typeface="Menlo Regular"/>
                </a:defRPr>
              </a:pPr>
              <a:r>
                <a:t>&lt;a href=“http://www.w3.org/Graphics/PNG/Overview.html“&gt;Portable Network Graphics&lt;/a&gt;</a:t>
              </a:r>
            </a:p>
          </p:txBody>
        </p:sp>
        <p:pic>
          <p:nvPicPr>
            <p:cNvPr id="401" name="&lt;a href=“http://www.w3.org/Graphics/PNG/Overview.html“&gt;Portable Network Graphics&lt;/a&gt; &lt;a href=“http://www.w3.org/Graphics/PNG/Overview.html“&gt;Portable Network Graphics&lt;/a&gt;" descr="&lt;a href=“http://www.w3.org/Graphics/PNG/Overview.html“&gt;Portable Network Graphics&lt;/a&gt; &lt;a href=“http://www.w3.org/Graphics/PNG/Overview.html“&gt;Portable Network Graphics&lt;/a&gt;"/>
            <p:cNvPicPr>
              <a:picLocks noChangeAspect="0"/>
            </p:cNvPicPr>
            <p:nvPr/>
          </p:nvPicPr>
          <p:blipFill>
            <a:blip r:embed="rId3">
              <a:extLst/>
            </a:blip>
            <a:stretch>
              <a:fillRect/>
            </a:stretch>
          </p:blipFill>
          <p:spPr>
            <a:xfrm>
              <a:off x="0" y="0"/>
              <a:ext cx="11984701" cy="1346200"/>
            </a:xfrm>
            <a:prstGeom prst="rect">
              <a:avLst/>
            </a:prstGeom>
            <a:effectLst/>
          </p:spPr>
        </p:pic>
      </p:gr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5"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06" name="HTTP…"/>
          <p:cNvSpPr txBox="1"/>
          <p:nvPr>
            <p:ph type="body" idx="1"/>
          </p:nvPr>
        </p:nvSpPr>
        <p:spPr>
          <a:prstGeom prst="rect">
            <a:avLst/>
          </a:prstGeom>
        </p:spPr>
        <p:txBody>
          <a:bodyPr/>
          <a:lstStyle/>
          <a:p>
            <a:pPr/>
            <a:r>
              <a:t>HTTP</a:t>
            </a:r>
            <a:br/>
            <a:endParaRPr sz="1200"/>
          </a:p>
          <a:p>
            <a:pPr lvl="1" marL="828842" indent="-320842">
              <a:buChar char="✤"/>
            </a:pPr>
            <a:r>
              <a:t>DNS répond avec un enregistrement de ressource : </a:t>
            </a:r>
            <a:br/>
            <a:br/>
            <a:endParaRPr sz="1200"/>
          </a:p>
          <a:p>
            <a:pPr marL="217714" indent="-217714"/>
            <a:br>
              <a:rPr sz="1200"/>
            </a:br>
            <a:br>
              <a:rPr sz="1200"/>
            </a:br>
            <a:br>
              <a:rPr sz="1200"/>
            </a:br>
            <a:endParaRPr sz="1200"/>
          </a:p>
          <a:p>
            <a:pPr lvl="1" marL="828842" indent="-320842">
              <a:buChar char="✤"/>
            </a:pPr>
            <a:r>
              <a:t>Le navigateur se connecte en TCP avec le port 80 de 128.30.52.37 ;</a:t>
            </a:r>
          </a:p>
          <a:p>
            <a:pPr lvl="1" marL="828842" indent="-320842">
              <a:buChar char="✤"/>
            </a:pPr>
            <a:r>
              <a:t>Il envoie une requête HTTP ; celle-ci comporte une commande GET indiquant la ressource demandée :</a:t>
            </a:r>
          </a:p>
        </p:txBody>
      </p:sp>
      <p:sp>
        <p:nvSpPr>
          <p:cNvPr id="407" name="2.2 - Le web  HTTP"/>
          <p:cNvSpPr txBox="1"/>
          <p:nvPr>
            <p:ph type="body" idx="21"/>
          </p:nvPr>
        </p:nvSpPr>
        <p:spPr>
          <a:prstGeom prst="rect">
            <a:avLst/>
          </a:prstGeom>
        </p:spPr>
        <p:txBody>
          <a:bodyPr/>
          <a:lstStyle>
            <a:lvl1pPr>
              <a:tabLst>
                <a:tab pos="12039600" algn="r"/>
              </a:tabLst>
            </a:lvl1pPr>
          </a:lstStyle>
          <a:p>
            <a:pPr/>
            <a:r>
              <a:t>2.2 - Le web 	HTTP</a:t>
            </a:r>
          </a:p>
        </p:txBody>
      </p:sp>
      <p:sp>
        <p:nvSpPr>
          <p:cNvPr id="408"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411" name="www.w3.org. 300 IN A 128.30.52.37"/>
          <p:cNvGrpSpPr/>
          <p:nvPr/>
        </p:nvGrpSpPr>
        <p:grpSpPr>
          <a:xfrm>
            <a:off x="748249" y="3039588"/>
            <a:ext cx="10868251" cy="1346201"/>
            <a:chOff x="0" y="0"/>
            <a:chExt cx="10868249" cy="1346200"/>
          </a:xfrm>
        </p:grpSpPr>
        <p:sp>
          <p:nvSpPr>
            <p:cNvPr id="410" name="www.w3.org. 300 IN A 128.30.52.37"/>
            <p:cNvSpPr txBox="1"/>
            <p:nvPr/>
          </p:nvSpPr>
          <p:spPr>
            <a:xfrm>
              <a:off x="215900" y="139700"/>
              <a:ext cx="10436450" cy="787401"/>
            </a:xfrm>
            <a:prstGeom prst="rect">
              <a:avLst/>
            </a:prstGeom>
            <a:solidFill>
              <a:srgbClr val="E0E0E0"/>
            </a:solid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defTabSz="457200">
                <a:spcBef>
                  <a:spcPts val="0"/>
                </a:spcBef>
                <a:tabLst>
                  <a:tab pos="2273300" algn="l"/>
                  <a:tab pos="3289300" algn="l"/>
                  <a:tab pos="4432300" algn="l"/>
                  <a:tab pos="5575300" algn="l"/>
                </a:tabLst>
                <a:defRPr i="0" sz="1200">
                  <a:solidFill>
                    <a:srgbClr val="000000"/>
                  </a:solidFill>
                  <a:latin typeface="Menlo Regular"/>
                  <a:ea typeface="Menlo Regular"/>
                  <a:cs typeface="Menlo Regular"/>
                  <a:sym typeface="Menlo Regular"/>
                </a:defRPr>
              </a:pPr>
              <a:r>
                <a:t> </a:t>
              </a:r>
            </a:p>
            <a:p>
              <a:pPr defTabSz="457200">
                <a:spcBef>
                  <a:spcPts val="0"/>
                </a:spcBef>
                <a:tabLst>
                  <a:tab pos="2273300" algn="l"/>
                  <a:tab pos="3289300" algn="l"/>
                  <a:tab pos="4432300" algn="l"/>
                  <a:tab pos="5575300" algn="l"/>
                </a:tabLst>
                <a:defRPr i="0" sz="2200">
                  <a:solidFill>
                    <a:srgbClr val="000000"/>
                  </a:solidFill>
                  <a:latin typeface="Menlo Regular"/>
                  <a:ea typeface="Menlo Regular"/>
                  <a:cs typeface="Menlo Regular"/>
                  <a:sym typeface="Menlo Regular"/>
                </a:defRPr>
              </a:pPr>
              <a:r>
                <a:t> </a:t>
              </a:r>
              <a:r>
                <a:t>www.w3.org.	300	IN	A	128.30.52.37</a:t>
              </a:r>
            </a:p>
          </p:txBody>
        </p:sp>
        <p:pic>
          <p:nvPicPr>
            <p:cNvPr id="409" name="www.w3.org. 300 IN A 128.30.52.37   www.w3.org.300INA128.30.52.37" descr="www.w3.org. 300 IN A 128.30.52.37   www.w3.org.300INA128.30.52.37"/>
            <p:cNvPicPr>
              <a:picLocks noChangeAspect="0"/>
            </p:cNvPicPr>
            <p:nvPr/>
          </p:nvPicPr>
          <p:blipFill>
            <a:blip r:embed="rId2">
              <a:extLst/>
            </a:blip>
            <a:stretch>
              <a:fillRect/>
            </a:stretch>
          </p:blipFill>
          <p:spPr>
            <a:xfrm>
              <a:off x="-1" y="-1"/>
              <a:ext cx="10868251" cy="1346202"/>
            </a:xfrm>
            <a:prstGeom prst="rect">
              <a:avLst/>
            </a:prstGeom>
            <a:effectLst/>
          </p:spPr>
        </p:pic>
      </p:grpSp>
      <p:grpSp>
        <p:nvGrpSpPr>
          <p:cNvPr id="414" name="GET /Graphics/PNG/Overview.html HTTP/1.1…"/>
          <p:cNvGrpSpPr/>
          <p:nvPr/>
        </p:nvGrpSpPr>
        <p:grpSpPr>
          <a:xfrm>
            <a:off x="807050" y="5701600"/>
            <a:ext cx="10750650" cy="1869250"/>
            <a:chOff x="0" y="0"/>
            <a:chExt cx="10750649" cy="1869249"/>
          </a:xfrm>
        </p:grpSpPr>
        <p:sp>
          <p:nvSpPr>
            <p:cNvPr id="413" name="GET /Graphics/PNG/Overview.html HTTP/1.1…"/>
            <p:cNvSpPr txBox="1"/>
            <p:nvPr/>
          </p:nvSpPr>
          <p:spPr>
            <a:xfrm>
              <a:off x="215900" y="139700"/>
              <a:ext cx="10318850" cy="1310450"/>
            </a:xfrm>
            <a:prstGeom prst="rect">
              <a:avLst/>
            </a:prstGeom>
            <a:solidFill>
              <a:srgbClr val="E0E0E0"/>
            </a:solid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defTabSz="457200">
                <a:spcBef>
                  <a:spcPts val="0"/>
                </a:spcBef>
                <a:tabLst>
                  <a:tab pos="1536700" algn="l"/>
                  <a:tab pos="2616200" algn="l"/>
                </a:tabLst>
                <a:defRPr i="0" sz="2100">
                  <a:solidFill>
                    <a:srgbClr val="000000"/>
                  </a:solidFill>
                  <a:latin typeface="Menlo Regular"/>
                  <a:ea typeface="Menlo Regular"/>
                  <a:cs typeface="Menlo Regular"/>
                  <a:sym typeface="Menlo Regular"/>
                </a:defRPr>
              </a:pPr>
            </a:p>
            <a:p>
              <a:pPr defTabSz="457200">
                <a:spcBef>
                  <a:spcPts val="0"/>
                </a:spcBef>
                <a:tabLst>
                  <a:tab pos="1536700" algn="l"/>
                  <a:tab pos="2616200" algn="l"/>
                </a:tabLst>
                <a:defRPr i="0" sz="2100">
                  <a:solidFill>
                    <a:srgbClr val="000000"/>
                  </a:solidFill>
                  <a:latin typeface="Menlo Regular"/>
                  <a:ea typeface="Menlo Regular"/>
                  <a:cs typeface="Menlo Regular"/>
                  <a:sym typeface="Menlo Regular"/>
                </a:defRPr>
              </a:pPr>
              <a:r>
                <a:t> </a:t>
              </a:r>
              <a:r>
                <a:t>GET /Graphics/PNG/Overview.html HTTP/1.1</a:t>
              </a:r>
            </a:p>
            <a:p>
              <a:pPr defTabSz="457200">
                <a:spcBef>
                  <a:spcPts val="0"/>
                </a:spcBef>
                <a:tabLst>
                  <a:tab pos="1536700" algn="l"/>
                  <a:tab pos="2616200" algn="l"/>
                </a:tabLst>
                <a:defRPr i="0" sz="2100">
                  <a:solidFill>
                    <a:srgbClr val="000000"/>
                  </a:solidFill>
                  <a:latin typeface="Menlo Regular"/>
                  <a:ea typeface="Menlo Regular"/>
                  <a:cs typeface="Menlo Regular"/>
                  <a:sym typeface="Menlo Regular"/>
                </a:defRPr>
              </a:pPr>
              <a:r>
                <a:t> ...</a:t>
              </a:r>
            </a:p>
          </p:txBody>
        </p:sp>
        <p:pic>
          <p:nvPicPr>
            <p:cNvPr id="412" name="GET /Graphics/PNG/Overview.html HTTP/1.1…  GET /Graphics/PNG/Overview.html HTTP/1.1 ..." descr="GET /Graphics/PNG/Overview.html HTTP/1.1…  GET /Graphics/PNG/Overview.html HTTP/1.1 ..."/>
            <p:cNvPicPr>
              <a:picLocks noChangeAspect="0"/>
            </p:cNvPicPr>
            <p:nvPr/>
          </p:nvPicPr>
          <p:blipFill>
            <a:blip r:embed="rId3">
              <a:extLst/>
            </a:blip>
            <a:stretch>
              <a:fillRect/>
            </a:stretch>
          </p:blipFill>
          <p:spPr>
            <a:xfrm>
              <a:off x="0" y="0"/>
              <a:ext cx="10750650" cy="1869250"/>
            </a:xfrm>
            <a:prstGeom prst="rect">
              <a:avLst/>
            </a:prstGeom>
            <a:effectLst/>
          </p:spPr>
        </p:pic>
      </p:gr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6"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17" name="HTTP…"/>
          <p:cNvSpPr txBox="1"/>
          <p:nvPr>
            <p:ph type="body" idx="1"/>
          </p:nvPr>
        </p:nvSpPr>
        <p:spPr>
          <a:xfrm>
            <a:off x="342900" y="1673274"/>
            <a:ext cx="12293600" cy="7445326"/>
          </a:xfrm>
          <a:prstGeom prst="rect">
            <a:avLst/>
          </a:prstGeom>
        </p:spPr>
        <p:txBody>
          <a:bodyPr/>
          <a:lstStyle/>
          <a:p>
            <a:pPr/>
            <a:r>
              <a:t>HTTP</a:t>
            </a:r>
            <a:br/>
            <a:endParaRPr sz="1200"/>
          </a:p>
          <a:p>
            <a:pPr lvl="1" marL="828842" indent="-320842">
              <a:buChar char="✤"/>
            </a:pPr>
            <a:r>
              <a:t>Le serveur retourne le document demandé ;</a:t>
            </a:r>
          </a:p>
          <a:p>
            <a:pPr lvl="1" marL="828842" indent="-320842">
              <a:buChar char="✤"/>
            </a:pPr>
            <a:r>
              <a:t>Le navigateur interprète le document, en affiche le texte et refait autant de requête HTTP que d’images ou autres ressources incluses dans le document.</a:t>
            </a:r>
          </a:p>
          <a:p>
            <a:pPr lvl="1" marL="828842" indent="-320842">
              <a:buChar char="✤"/>
              <a:defRPr sz="1200"/>
            </a:pPr>
          </a:p>
          <a:p>
            <a:pPr lvl="1" marL="828842" indent="-320842">
              <a:buChar char="✤"/>
            </a:pPr>
            <a:r>
              <a:t>Nota :</a:t>
            </a:r>
          </a:p>
          <a:p>
            <a:pPr lvl="2" marL="1310105" indent="-294105">
              <a:buChar char="✤"/>
            </a:pPr>
            <a:r>
              <a:t>Avec HTTP version 0.9, la connexion TCP était libérée après chaque réponse à une requête. </a:t>
            </a:r>
          </a:p>
          <a:p>
            <a:pPr lvl="2" marL="1310105" indent="-294105">
              <a:buChar char="✤"/>
            </a:pPr>
            <a:r>
              <a:t>Avec HTTP version 1.1, les autres documents liés à une ressource sont demandés et transférés pendant une seule connexion TCP.</a:t>
            </a:r>
          </a:p>
          <a:p>
            <a:pPr lvl="2" marL="1310105" indent="-294105">
              <a:buChar char="✤"/>
            </a:pPr>
            <a:r>
              <a:t>Suivant le type MIME du document :</a:t>
            </a:r>
          </a:p>
          <a:p>
            <a:pPr lvl="2" marL="1310105" indent="-294105">
              <a:buChar char="✤"/>
            </a:pPr>
            <a:r>
              <a:t>le navigateur l’affiche directement</a:t>
            </a:r>
          </a:p>
          <a:p>
            <a:pPr lvl="2" marL="1310105" indent="-294105">
              <a:buChar char="✤"/>
            </a:pPr>
            <a:r>
              <a:t>ou un module d’extension (plug-in) le traite</a:t>
            </a:r>
          </a:p>
          <a:p>
            <a:pPr lvl="2" marL="1310105" indent="-294105">
              <a:buChar char="✤"/>
            </a:pPr>
            <a:r>
              <a:t>ou le navigateur appelle une application auxiliaire (helper)</a:t>
            </a:r>
          </a:p>
          <a:p>
            <a:pPr lvl="1" marL="828842" indent="-320842">
              <a:buChar char="✤"/>
            </a:pPr>
          </a:p>
          <a:p>
            <a:pPr lvl="1" marL="828842" indent="-320842">
              <a:buChar char="✤"/>
            </a:pPr>
            <a:r>
              <a:t>HTTPS est une variante de HTTP sécurisée par l'usage des protocoles SSL ou TLS</a:t>
            </a:r>
          </a:p>
        </p:txBody>
      </p:sp>
      <p:sp>
        <p:nvSpPr>
          <p:cNvPr id="418" name="2.2 - Le web  HTTP"/>
          <p:cNvSpPr txBox="1"/>
          <p:nvPr>
            <p:ph type="body" idx="21"/>
          </p:nvPr>
        </p:nvSpPr>
        <p:spPr>
          <a:prstGeom prst="rect">
            <a:avLst/>
          </a:prstGeom>
        </p:spPr>
        <p:txBody>
          <a:bodyPr/>
          <a:lstStyle>
            <a:lvl1pPr>
              <a:tabLst>
                <a:tab pos="12039600" algn="r"/>
              </a:tabLst>
            </a:lvl1pPr>
          </a:lstStyle>
          <a:p>
            <a:pPr/>
            <a:r>
              <a:t>2.2 - Le web 	HTTP</a:t>
            </a:r>
          </a:p>
        </p:txBody>
      </p:sp>
      <p:sp>
        <p:nvSpPr>
          <p:cNvPr id="419"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24" name="HTTP…"/>
          <p:cNvSpPr txBox="1"/>
          <p:nvPr>
            <p:ph type="body" idx="1"/>
          </p:nvPr>
        </p:nvSpPr>
        <p:spPr>
          <a:xfrm>
            <a:off x="355600" y="1698674"/>
            <a:ext cx="12293600" cy="7445326"/>
          </a:xfrm>
          <a:prstGeom prst="rect">
            <a:avLst/>
          </a:prstGeom>
        </p:spPr>
        <p:txBody>
          <a:bodyPr/>
          <a:lstStyle/>
          <a:p>
            <a:pPr/>
            <a:r>
              <a:t>HTTP</a:t>
            </a:r>
            <a:br/>
          </a:p>
          <a:p>
            <a:pPr lvl="1" marL="828842" indent="-320842">
              <a:buChar char="✤"/>
            </a:pPr>
            <a:r>
              <a:t>Principales commandes HTTP :</a:t>
            </a:r>
          </a:p>
          <a:p>
            <a:pPr lvl="2" marL="1310105" indent="-294105">
              <a:buChar char="✤"/>
              <a:tabLst>
                <a:tab pos="2641600" algn="l"/>
              </a:tabLst>
            </a:pPr>
            <a:r>
              <a:t>GET	Demande en lecture d'une ressource</a:t>
            </a:r>
          </a:p>
          <a:p>
            <a:pPr lvl="2" marL="1310105" indent="-294105">
              <a:buChar char="✤"/>
              <a:tabLst>
                <a:tab pos="2641600" algn="l"/>
              </a:tabLst>
            </a:pPr>
            <a:r>
              <a:t>HEAD	Demande d'information sur la ressource</a:t>
            </a:r>
          </a:p>
          <a:p>
            <a:pPr lvl="2" marL="1310105" indent="-294105">
              <a:buChar char="✤"/>
              <a:tabLst>
                <a:tab pos="2641600" algn="l"/>
              </a:tabLst>
            </a:pPr>
            <a:r>
              <a:t>POST	Soumission ou création de données ;</a:t>
            </a:r>
            <a:br/>
            <a:r>
              <a:t>	L’URI indiquée est celle de la ressource qui traite les données envoyées</a:t>
            </a:r>
          </a:p>
          <a:p>
            <a:pPr lvl="2" marL="1310105" indent="-294105">
              <a:buChar char="✤"/>
              <a:tabLst>
                <a:tab pos="2641600" algn="l"/>
              </a:tabLst>
            </a:pPr>
            <a:r>
              <a:t>PUT	Mise à jour de ressource</a:t>
            </a:r>
          </a:p>
          <a:p>
            <a:pPr lvl="2" marL="1310105" indent="-294105">
              <a:buChar char="✤"/>
              <a:tabLst>
                <a:tab pos="2641600" algn="l"/>
              </a:tabLst>
            </a:pPr>
            <a:r>
              <a:t>DELETE	Suppression de ressource</a:t>
            </a:r>
          </a:p>
          <a:p>
            <a:pPr lvl="1" marL="828842" indent="-320842">
              <a:buChar char="✤"/>
            </a:pPr>
          </a:p>
          <a:p>
            <a:pPr lvl="1" marL="828842" indent="-320842">
              <a:buChar char="✤"/>
            </a:pPr>
            <a:r>
              <a:t>Voir en annexe : </a:t>
            </a:r>
            <a:r>
              <a:rPr u="sng">
                <a:solidFill>
                  <a:schemeClr val="accent5">
                    <a:satOff val="8112"/>
                    <a:lumOff val="-14630"/>
                  </a:schemeClr>
                </a:solidFill>
                <a:hlinkClick r:id="rId2" invalidUrl="" action="" tgtFrame="" tooltip="" history="1" highlightClick="0" endSnd="0"/>
              </a:rPr>
              <a:t>HTTP : Requête et réponse</a:t>
            </a:r>
            <a:r>
              <a:t>.</a:t>
            </a:r>
          </a:p>
        </p:txBody>
      </p:sp>
      <p:sp>
        <p:nvSpPr>
          <p:cNvPr id="425" name="2.2 - Le web  HTTP"/>
          <p:cNvSpPr txBox="1"/>
          <p:nvPr>
            <p:ph type="body" idx="21"/>
          </p:nvPr>
        </p:nvSpPr>
        <p:spPr>
          <a:prstGeom prst="rect">
            <a:avLst/>
          </a:prstGeom>
        </p:spPr>
        <p:txBody>
          <a:bodyPr/>
          <a:lstStyle>
            <a:lvl1pPr>
              <a:tabLst>
                <a:tab pos="12039600" algn="r"/>
              </a:tabLst>
            </a:lvl1pPr>
          </a:lstStyle>
          <a:p>
            <a:pPr/>
            <a:r>
              <a:t>2.2 - Le web 	HTTP</a:t>
            </a:r>
          </a:p>
        </p:txBody>
      </p:sp>
      <p:sp>
        <p:nvSpPr>
          <p:cNvPr id="42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Préambule"/>
          <p:cNvSpPr txBox="1"/>
          <p:nvPr>
            <p:ph type="title"/>
          </p:nvPr>
        </p:nvSpPr>
        <p:spPr>
          <a:prstGeom prst="rect">
            <a:avLst/>
          </a:prstGeom>
        </p:spPr>
        <p:txBody>
          <a:bodyPr/>
          <a:lstStyle>
            <a:lvl1pPr defTabSz="432308">
              <a:defRPr spc="-68" sz="3404"/>
            </a:lvl1pPr>
          </a:lstStyle>
          <a:p>
            <a:pPr/>
            <a:r>
              <a:t>Préambule</a:t>
            </a:r>
          </a:p>
        </p:txBody>
      </p:sp>
      <p:sp>
        <p:nvSpPr>
          <p:cNvPr id="159" name="Rappel"/>
          <p:cNvSpPr txBox="1"/>
          <p:nvPr>
            <p:ph type="body" idx="21"/>
          </p:nvPr>
        </p:nvSpPr>
        <p:spPr>
          <a:prstGeom prst="rect">
            <a:avLst/>
          </a:prstGeom>
        </p:spPr>
        <p:txBody>
          <a:bodyPr/>
          <a:lstStyle/>
          <a:p>
            <a:pPr/>
            <a:r>
              <a:t>Rappel</a:t>
            </a:r>
          </a:p>
        </p:txBody>
      </p:sp>
      <p:sp>
        <p:nvSpPr>
          <p:cNvPr id="160" name="La couche session (Session layer)…"/>
          <p:cNvSpPr txBox="1"/>
          <p:nvPr>
            <p:ph type="body" idx="1"/>
          </p:nvPr>
        </p:nvSpPr>
        <p:spPr>
          <a:xfrm>
            <a:off x="355600" y="1581150"/>
            <a:ext cx="12293600" cy="7652388"/>
          </a:xfrm>
          <a:prstGeom prst="rect">
            <a:avLst/>
          </a:prstGeom>
        </p:spPr>
        <p:txBody>
          <a:bodyPr/>
          <a:lstStyle/>
          <a:p>
            <a:pPr/>
            <a:r>
              <a:t>La couche session (Session layer)</a:t>
            </a:r>
          </a:p>
          <a:p>
            <a:pPr lvl="1" marL="791028" indent="-435428">
              <a:spcBef>
                <a:spcPts val="1200"/>
              </a:spcBef>
            </a:pPr>
            <a:r>
              <a:t>Établir des sessions pour des utilisateurs travaillant sur différents postes informatiques.</a:t>
            </a:r>
          </a:p>
          <a:p>
            <a:pPr lvl="1" marL="791028" indent="-435428">
              <a:spcBef>
                <a:spcPts val="1200"/>
              </a:spcBef>
            </a:pPr>
            <a:r>
              <a:t>Gestion de dialogues (gestion d’un jeton de parole : seul le processus qui possède le jeton peut réaliser une opération critique).</a:t>
            </a:r>
          </a:p>
          <a:p>
            <a:pPr lvl="1" marL="791028" indent="-435428">
              <a:spcBef>
                <a:spcPts val="1200"/>
              </a:spcBef>
            </a:pPr>
            <a:r>
              <a:t>Synchronisation par gestion de points de reprise</a:t>
            </a:r>
          </a:p>
          <a:p>
            <a:pPr lvl="1" marL="791028" indent="-435428">
              <a:spcBef>
                <a:spcPts val="1200"/>
              </a:spcBef>
            </a:pPr>
            <a:r>
              <a:t>La notion de session est souvent associée à l’utilisation de base de données ou de transfert de fichiers.</a:t>
            </a:r>
          </a:p>
          <a:p>
            <a:pPr lvl="1" marL="791028" indent="-435428">
              <a:spcBef>
                <a:spcPts val="1200"/>
              </a:spcBef>
            </a:pPr>
          </a:p>
          <a:p>
            <a:pPr/>
            <a:r>
              <a:t>La couche présentation (Presentation layer)</a:t>
            </a:r>
          </a:p>
          <a:p>
            <a:pPr lvl="1" marL="791028" indent="-435428">
              <a:spcBef>
                <a:spcPts val="1200"/>
              </a:spcBef>
            </a:pPr>
            <a:r>
              <a:t>Syntaxe et sémantique de l’information transmise.</a:t>
            </a:r>
          </a:p>
          <a:p>
            <a:pPr lvl="1" marL="791028" indent="-435428">
              <a:spcBef>
                <a:spcPts val="1200"/>
              </a:spcBef>
            </a:pPr>
            <a:r>
              <a:t>Encodage et décodage de données suivant une norme reconnue (Unicode, MIME, HTML, ASN.1/BER, </a:t>
            </a:r>
            <a:r>
              <a:rPr i="1"/>
              <a:t>Abstract Syntax Notation-One/Basic Encoding Rule</a:t>
            </a:r>
            <a:r>
              <a:t>, etc.)</a:t>
            </a:r>
          </a:p>
        </p:txBody>
      </p:sp>
      <p:sp>
        <p:nvSpPr>
          <p:cNvPr id="161" name="Numéro de diapositive"/>
          <p:cNvSpPr txBox="1"/>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8"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29" name="HTTP/2…"/>
          <p:cNvSpPr txBox="1"/>
          <p:nvPr>
            <p:ph type="body" idx="1"/>
          </p:nvPr>
        </p:nvSpPr>
        <p:spPr>
          <a:prstGeom prst="rect">
            <a:avLst/>
          </a:prstGeom>
        </p:spPr>
        <p:txBody>
          <a:bodyPr/>
          <a:lstStyle/>
          <a:p>
            <a:pPr/>
            <a:r>
              <a:t>HTTP/2</a:t>
            </a:r>
            <a:br/>
            <a:endParaRPr sz="1200"/>
          </a:p>
          <a:p>
            <a:pPr lvl="1" marL="828842" indent="-320842">
              <a:buChar char="✤"/>
            </a:pPr>
            <a:r>
              <a:t>HTTP/2 est finalisé par IETF depuis mai 2015 avec le  RFC 7540.</a:t>
            </a:r>
          </a:p>
          <a:p>
            <a:pPr lvl="1" marL="828842" indent="-320842">
              <a:buChar char="✤"/>
            </a:pPr>
            <a:r>
              <a:t>Les deux axes majeurs de HTTP/2 sont la rapidité et la sécurité de la navigation.</a:t>
            </a:r>
          </a:p>
          <a:p>
            <a:pPr lvl="1" marL="828842" indent="-320842">
              <a:spcBef>
                <a:spcPts val="0"/>
              </a:spcBef>
              <a:buChar char="✤"/>
              <a:defRPr sz="1200"/>
            </a:pPr>
          </a:p>
          <a:p>
            <a:pPr lvl="1" marL="828842" indent="-320842">
              <a:buChar char="✤"/>
            </a:pPr>
            <a:r>
              <a:t>Les avancées de HTTP/2 :</a:t>
            </a:r>
          </a:p>
          <a:p>
            <a:pPr lvl="2" marL="1310105" indent="-294105">
              <a:buChar char="✤"/>
            </a:pPr>
            <a:r>
              <a:t>La compression des headers des requêtes et des réponses. Cette optimisation permet de réduire la bande passante lorsque les headers (tels que des cookies) sont similaires.</a:t>
            </a:r>
          </a:p>
          <a:p>
            <a:pPr lvl="2" marL="1310105" indent="-294105">
              <a:buChar char="✤"/>
            </a:pPr>
            <a:r>
              <a:t>Le multiplexage des requêtes au serveur, pour économiser les multiples connexions entre le client et le serveur. </a:t>
            </a:r>
          </a:p>
          <a:p>
            <a:pPr lvl="3" marL="1791368" indent="-267368">
              <a:buSzPct val="70000"/>
              <a:buChar char="✤"/>
            </a:pPr>
            <a:r>
              <a:t>De nombreux flux logiques sont envoyés sur la même connexion TCP physique.</a:t>
            </a:r>
          </a:p>
          <a:p>
            <a:pPr lvl="2" marL="1310105" indent="-294105">
              <a:buChar char="✤"/>
            </a:pPr>
            <a:r>
              <a:t>Le push des ressources du serveur au navigateur. Désormais, le serveur pourra envoyer l’ensemble des ressources référencées dans une même page (CSS, JS…), avant même que le navigateur n’ait analysé celle-ci.</a:t>
            </a:r>
          </a:p>
          <a:p>
            <a:pPr lvl="2" marL="1310105" indent="-294105">
              <a:buChar char="✤"/>
            </a:pPr>
            <a:r>
              <a:t>HTTP/2 a réduit le problème de blocage de tête de ligne HTTP (</a:t>
            </a:r>
            <a:r>
              <a:rPr i="1" u="sng">
                <a:solidFill>
                  <a:schemeClr val="accent5">
                    <a:satOff val="8112"/>
                    <a:lumOff val="-14630"/>
                  </a:schemeClr>
                </a:solidFill>
                <a:hlinkClick r:id="rId3" invalidUrl="" action="" tgtFrame="" tooltip="" history="1" highlightClick="0" endSnd="0"/>
              </a:rPr>
              <a:t>head-of-line blocking</a:t>
            </a:r>
            <a:r>
              <a:t>), dans lequel les clients devaient attendre la fin de la première requête en ligne avant que la suivante ne puisse être envoyée. Cela grâce au multiplexage des requêtes et réponses.</a:t>
            </a:r>
          </a:p>
          <a:p>
            <a:pPr lvl="1" marL="828842" indent="-320842">
              <a:buChar char="✤"/>
              <a:defRPr sz="1200"/>
            </a:pPr>
          </a:p>
          <a:p>
            <a:pPr lvl="1" marL="828842" indent="-320842">
              <a:buChar char="✤"/>
            </a:pPr>
            <a:r>
              <a:t>Voir : </a:t>
            </a:r>
            <a:r>
              <a:rPr u="sng">
                <a:solidFill>
                  <a:schemeClr val="accent5">
                    <a:satOff val="8112"/>
                    <a:lumOff val="-14630"/>
                  </a:schemeClr>
                </a:solidFill>
                <a:hlinkClick r:id="rId4" invalidUrl="" action="" tgtFrame="" tooltip="" history="1" highlightClick="0" endSnd="0"/>
              </a:rPr>
              <a:t>https://http2-explained.haxx.se/fr</a:t>
            </a:r>
            <a:r>
              <a:t> </a:t>
            </a:r>
          </a:p>
        </p:txBody>
      </p:sp>
      <p:sp>
        <p:nvSpPr>
          <p:cNvPr id="430" name="2.2 - Le web  HTTP"/>
          <p:cNvSpPr txBox="1"/>
          <p:nvPr>
            <p:ph type="body" idx="21"/>
          </p:nvPr>
        </p:nvSpPr>
        <p:spPr>
          <a:prstGeom prst="rect">
            <a:avLst/>
          </a:prstGeom>
        </p:spPr>
        <p:txBody>
          <a:bodyPr/>
          <a:lstStyle>
            <a:lvl1pPr>
              <a:tabLst>
                <a:tab pos="12039600" algn="r"/>
              </a:tabLst>
            </a:lvl1pPr>
          </a:lstStyle>
          <a:p>
            <a:pPr/>
            <a:r>
              <a:t>2.2 - Le web 	HTTP</a:t>
            </a:r>
          </a:p>
        </p:txBody>
      </p:sp>
      <p:sp>
        <p:nvSpPr>
          <p:cNvPr id="43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5"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36" name="HTTP/3…"/>
          <p:cNvSpPr txBox="1"/>
          <p:nvPr>
            <p:ph type="body" idx="1"/>
          </p:nvPr>
        </p:nvSpPr>
        <p:spPr>
          <a:prstGeom prst="rect">
            <a:avLst/>
          </a:prstGeom>
        </p:spPr>
        <p:txBody>
          <a:bodyPr/>
          <a:lstStyle/>
          <a:p>
            <a:pPr/>
            <a:r>
              <a:t>HTTP/3</a:t>
            </a:r>
            <a:br/>
            <a:endParaRPr sz="1200"/>
          </a:p>
          <a:p>
            <a:pPr lvl="1" marL="828842" indent="-320842">
              <a:buChar char="✤"/>
            </a:pPr>
            <a:r>
              <a:t>HTTP/3, alias HTTP-over-QUIC, est normalisé en juin 2022 (RCF 9114).</a:t>
            </a:r>
          </a:p>
          <a:p>
            <a:pPr lvl="1" marL="828842" marR="5867400" indent="-320842">
              <a:buChar char="✤"/>
            </a:pPr>
            <a:r>
              <a:t>C’est le premier et principal protocole à être transporté sur QUIC.</a:t>
            </a:r>
          </a:p>
          <a:p>
            <a:pPr lvl="1" marL="828842" marR="5867400" indent="-320842">
              <a:buChar char="✤"/>
            </a:pPr>
            <a:r>
              <a:t>Le client envoie sa requête HTTP sur un flux QUIC bidirectionnel initié par le client.</a:t>
            </a:r>
          </a:p>
          <a:p>
            <a:pPr lvl="1" marL="828842" marR="5867400" indent="-320842">
              <a:buChar char="✤"/>
            </a:pPr>
            <a:r>
              <a:t>Les requêtes HTTP effectuées via HTTP/3 utilisent un ensemble spécifique de flux.</a:t>
            </a:r>
          </a:p>
          <a:p>
            <a:pPr lvl="2" marL="1310105" marR="5867400" indent="-294105">
              <a:buChar char="✤"/>
            </a:pPr>
            <a:r>
              <a:t>Les flux QUIC sont légèrement différents des flux HTTP/2.</a:t>
            </a:r>
          </a:p>
          <a:p>
            <a:pPr lvl="2" marL="1310105" indent="-294105">
              <a:buChar char="✤"/>
            </a:pPr>
            <a:r>
              <a:t>Dans QUIC, les flux sont fournis par le transport lui-même (dans HTTP/2, les flux étaient créés dans la couche HTTP).</a:t>
            </a:r>
          </a:p>
          <a:p>
            <a:pPr lvl="2" marL="1310105" indent="-294105">
              <a:buChar char="✤"/>
            </a:pPr>
            <a:r>
              <a:t>Les flux étant indépendants les uns des autres, le protocole de compression d'en-tête utilisé pour HTTP/2 ne pourrait pas être utilisé sans provoquer une situation de blocage de tête de bloc.</a:t>
            </a:r>
          </a:p>
        </p:txBody>
      </p:sp>
      <p:sp>
        <p:nvSpPr>
          <p:cNvPr id="437" name="2.2 - Le web  HTTP"/>
          <p:cNvSpPr txBox="1"/>
          <p:nvPr>
            <p:ph type="body" idx="21"/>
          </p:nvPr>
        </p:nvSpPr>
        <p:spPr>
          <a:prstGeom prst="rect">
            <a:avLst/>
          </a:prstGeom>
        </p:spPr>
        <p:txBody>
          <a:bodyPr/>
          <a:lstStyle>
            <a:lvl1pPr>
              <a:tabLst>
                <a:tab pos="12039600" algn="r"/>
              </a:tabLst>
            </a:lvl1pPr>
          </a:lstStyle>
          <a:p>
            <a:pPr/>
            <a:r>
              <a:t>2.2 - Le web 	HTTP</a:t>
            </a:r>
          </a:p>
        </p:txBody>
      </p:sp>
      <p:sp>
        <p:nvSpPr>
          <p:cNvPr id="438"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39" name="Image" descr="Image"/>
          <p:cNvPicPr>
            <a:picLocks noChangeAspect="1"/>
          </p:cNvPicPr>
          <p:nvPr/>
        </p:nvPicPr>
        <p:blipFill>
          <a:blip r:embed="rId3">
            <a:extLst/>
          </a:blip>
          <a:stretch>
            <a:fillRect/>
          </a:stretch>
        </p:blipFill>
        <p:spPr>
          <a:xfrm>
            <a:off x="6976782" y="2940418"/>
            <a:ext cx="5582683" cy="2231620"/>
          </a:xfrm>
          <a:prstGeom prst="rect">
            <a:avLst/>
          </a:prstGeom>
          <a:ln w="12700">
            <a:miter lim="400000"/>
          </a:ln>
        </p:spPr>
      </p:pic>
      <p:sp>
        <p:nvSpPr>
          <p:cNvPr id="440" name="Fig 2.4 - HTTP/2 vs HTTP/3"/>
          <p:cNvSpPr txBox="1"/>
          <p:nvPr/>
        </p:nvSpPr>
        <p:spPr>
          <a:xfrm>
            <a:off x="6625238" y="5287987"/>
            <a:ext cx="2621757"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2.4 - HTTP/2 vs HTTP/3</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4"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45" name="HTTP/3…"/>
          <p:cNvSpPr txBox="1"/>
          <p:nvPr>
            <p:ph type="body" idx="1"/>
          </p:nvPr>
        </p:nvSpPr>
        <p:spPr>
          <a:prstGeom prst="rect">
            <a:avLst/>
          </a:prstGeom>
        </p:spPr>
        <p:txBody>
          <a:bodyPr/>
          <a:lstStyle/>
          <a:p>
            <a:pPr marL="497839" indent="-497839" defTabSz="572516">
              <a:spcBef>
                <a:spcPts val="1100"/>
              </a:spcBef>
              <a:defRPr sz="2744"/>
            </a:pPr>
            <a:r>
              <a:t>HTTP/3</a:t>
            </a:r>
            <a:br/>
            <a:endParaRPr sz="1176"/>
          </a:p>
          <a:p>
            <a:pPr lvl="1" marL="812265" indent="-314425" defTabSz="572516">
              <a:spcBef>
                <a:spcPts val="700"/>
              </a:spcBef>
              <a:buChar char="✤"/>
              <a:defRPr sz="2352"/>
            </a:pPr>
            <a:r>
              <a:t>HTTP/3 utilise des URLs en https: uniquement.</a:t>
            </a:r>
          </a:p>
          <a:p>
            <a:pPr lvl="1" marL="812265" indent="-314425" defTabSz="572516">
              <a:spcBef>
                <a:spcPts val="700"/>
              </a:spcBef>
              <a:buChar char="✤"/>
              <a:defRPr sz="2352"/>
            </a:pPr>
            <a:r>
              <a:t>Le client envoie une requête HTTP sur un flux QUIC bidirectionnel initié par le client.</a:t>
            </a:r>
          </a:p>
          <a:p>
            <a:pPr lvl="2" marL="1283903" indent="-288223" defTabSz="572516">
              <a:spcBef>
                <a:spcPts val="500"/>
              </a:spcBef>
              <a:buChar char="✤"/>
              <a:defRPr sz="2156"/>
            </a:pPr>
            <a:r>
              <a:t>Le serveur renvoie sa réponse HTTP sur ce flux bidirectionnel : une trame HEADERS, une série de trames DATA et éventuellement une dernière trame HEADERS.</a:t>
            </a:r>
          </a:p>
          <a:p>
            <a:pPr lvl="1" marL="812265" indent="-314425" defTabSz="572516">
              <a:spcBef>
                <a:spcPts val="700"/>
              </a:spcBef>
              <a:buChar char="✤"/>
              <a:defRPr sz="2352"/>
            </a:pPr>
            <a:r>
              <a:t>HTTP/3 envoi donc un ensemble de trames à l’autre extrémité.</a:t>
            </a:r>
          </a:p>
          <a:p>
            <a:pPr lvl="1" marL="812265" indent="-314425" defTabSz="572516">
              <a:spcBef>
                <a:spcPts val="700"/>
              </a:spcBef>
              <a:buChar char="✤"/>
              <a:defRPr sz="2352"/>
            </a:pPr>
            <a:r>
              <a:t>Les types de trames les plus importants sont :</a:t>
            </a:r>
          </a:p>
          <a:p>
            <a:pPr lvl="2" marL="1283903" indent="-288223" defTabSz="572516">
              <a:spcBef>
                <a:spcPts val="500"/>
              </a:spcBef>
              <a:buChar char="✤"/>
              <a:defRPr sz="2156"/>
            </a:pPr>
            <a:r>
              <a:t>HEADERS, qui envoie des en-têtes HTTP compressés ;</a:t>
            </a:r>
          </a:p>
          <a:p>
            <a:pPr lvl="2" marL="1283903" indent="-288223" defTabSz="572516">
              <a:spcBef>
                <a:spcPts val="500"/>
              </a:spcBef>
              <a:buChar char="✤"/>
              <a:defRPr sz="2156"/>
            </a:pPr>
            <a:r>
              <a:t>DATA, envoie le contenu des données binaires ;</a:t>
            </a:r>
          </a:p>
          <a:p>
            <a:pPr lvl="2" marL="1283903" indent="-288223" defTabSz="572516">
              <a:spcBef>
                <a:spcPts val="500"/>
              </a:spcBef>
              <a:buChar char="✤"/>
              <a:defRPr sz="2156"/>
            </a:pPr>
            <a:r>
              <a:t>GOAWAY, veuillez arrêter cette connexion.</a:t>
            </a:r>
          </a:p>
          <a:p>
            <a:pPr lvl="1" marL="812265" indent="-314425" defTabSz="572516">
              <a:spcBef>
                <a:spcPts val="700"/>
              </a:spcBef>
              <a:buChar char="✤"/>
              <a:defRPr sz="2352"/>
            </a:pPr>
            <a:r>
              <a:t>Un </a:t>
            </a:r>
            <a:r>
              <a:rPr i="1"/>
              <a:t>push server</a:t>
            </a:r>
            <a:r>
              <a:t> est la réponse à une requête que le client n'a jamais envoyée !</a:t>
            </a:r>
          </a:p>
          <a:p>
            <a:pPr lvl="2" marL="1283903" indent="-288223" defTabSz="572516">
              <a:spcBef>
                <a:spcPts val="500"/>
              </a:spcBef>
              <a:buChar char="✤"/>
              <a:defRPr sz="2156"/>
            </a:pPr>
            <a:r>
              <a:t>Les push serveur ne sont autorisés que si le côté client les a acceptés.</a:t>
            </a:r>
          </a:p>
          <a:p>
            <a:pPr lvl="1" marL="812265" indent="-314425" defTabSz="572516">
              <a:spcBef>
                <a:spcPts val="700"/>
              </a:spcBef>
              <a:buChar char="✤"/>
              <a:defRPr sz="2352"/>
            </a:pPr>
            <a:r>
              <a:t>Voir : </a:t>
            </a:r>
          </a:p>
          <a:p>
            <a:pPr lvl="2" marL="1283903" indent="-288223" defTabSz="572516">
              <a:spcBef>
                <a:spcPts val="500"/>
              </a:spcBef>
              <a:buChar char="✤"/>
              <a:defRPr sz="2156"/>
            </a:pPr>
            <a:r>
              <a:rPr u="sng">
                <a:solidFill>
                  <a:schemeClr val="accent5">
                    <a:satOff val="8112"/>
                    <a:lumOff val="-14630"/>
                  </a:schemeClr>
                </a:solidFill>
                <a:hlinkClick r:id="rId2" invalidUrl="" action="" tgtFrame="" tooltip="" history="1" highlightClick="0" endSnd="0"/>
              </a:rPr>
              <a:t>https://http3-explained.haxx.se/fr</a:t>
            </a:r>
            <a:r>
              <a:t> </a:t>
            </a:r>
          </a:p>
          <a:p>
            <a:pPr lvl="2" marL="1283903" indent="-288223" defTabSz="572516">
              <a:spcBef>
                <a:spcPts val="500"/>
              </a:spcBef>
              <a:buChar char="✤"/>
              <a:defRPr sz="2156"/>
            </a:pPr>
            <a:r>
              <a:rPr u="sng">
                <a:solidFill>
                  <a:schemeClr val="accent5">
                    <a:satOff val="8112"/>
                    <a:lumOff val="-14630"/>
                  </a:schemeClr>
                </a:solidFill>
                <a:hlinkClick r:id="rId3" invalidUrl="" action="ppaction://hlinksldjump" tgtFrame="" tooltip="" history="1" highlightClick="0" endSnd="0"/>
              </a:rPr>
              <a:t>Ch. 3, § 3.3</a:t>
            </a:r>
            <a:r>
              <a:t> - QUIC</a:t>
            </a:r>
          </a:p>
          <a:p>
            <a:pPr lvl="2" marL="1283903" indent="-288223" defTabSz="572516">
              <a:spcBef>
                <a:spcPts val="500"/>
              </a:spcBef>
              <a:buChar char="✤"/>
              <a:defRPr sz="2156"/>
            </a:pPr>
            <a:r>
              <a:rPr u="sng">
                <a:solidFill>
                  <a:schemeClr val="accent5">
                    <a:satOff val="8112"/>
                    <a:lumOff val="-14630"/>
                  </a:schemeClr>
                </a:solidFill>
                <a:hlinkClick r:id="rId4" invalidUrl="" action="" tgtFrame="" tooltip="" history="1" highlightClick="0" endSnd="0"/>
              </a:rPr>
              <a:t>https://www.bortzmeyer.org/9114.html</a:t>
            </a:r>
          </a:p>
        </p:txBody>
      </p:sp>
      <p:sp>
        <p:nvSpPr>
          <p:cNvPr id="446" name="2.2 - Le web  HTTP"/>
          <p:cNvSpPr txBox="1"/>
          <p:nvPr>
            <p:ph type="body" idx="21"/>
          </p:nvPr>
        </p:nvSpPr>
        <p:spPr>
          <a:prstGeom prst="rect">
            <a:avLst/>
          </a:prstGeom>
        </p:spPr>
        <p:txBody>
          <a:bodyPr/>
          <a:lstStyle>
            <a:lvl1pPr>
              <a:tabLst>
                <a:tab pos="12039600" algn="r"/>
              </a:tabLst>
            </a:lvl1pPr>
          </a:lstStyle>
          <a:p>
            <a:pPr/>
            <a:r>
              <a:t>2.2 - Le web 	HTTP</a:t>
            </a:r>
          </a:p>
        </p:txBody>
      </p:sp>
      <p:sp>
        <p:nvSpPr>
          <p:cNvPr id="44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9"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50" name="HTTP…"/>
          <p:cNvSpPr txBox="1"/>
          <p:nvPr>
            <p:ph type="body" idx="1"/>
          </p:nvPr>
        </p:nvSpPr>
        <p:spPr>
          <a:prstGeom prst="rect">
            <a:avLst/>
          </a:prstGeom>
        </p:spPr>
        <p:txBody>
          <a:bodyPr/>
          <a:lstStyle/>
          <a:p>
            <a:pPr/>
            <a:r>
              <a:t>HTTP</a:t>
            </a:r>
            <a:br/>
          </a:p>
          <a:p>
            <a:pPr lvl="1" marL="828842" indent="-320842">
              <a:buChar char="✤"/>
            </a:pPr>
            <a:r>
              <a:t>Quelques logiciels serveur populaires :</a:t>
            </a:r>
          </a:p>
          <a:p>
            <a:pPr lvl="2" marL="1310105" indent="-294105">
              <a:buChar char="✤"/>
            </a:pPr>
            <a:r>
              <a:t>Nginx  (30 % des sites web)</a:t>
            </a:r>
          </a:p>
          <a:p>
            <a:pPr lvl="2" marL="1310105" indent="-294105">
              <a:buChar char="✤"/>
            </a:pPr>
            <a:r>
              <a:t>Apache HTTP Server (25 % des sites web)</a:t>
            </a:r>
          </a:p>
          <a:p>
            <a:pPr lvl="2" marL="1310105" indent="-294105">
              <a:buChar char="✤"/>
            </a:pPr>
            <a:r>
              <a:t>Cloudflare server</a:t>
            </a:r>
          </a:p>
          <a:p>
            <a:pPr lvl="2" marL="1310105" indent="-294105">
              <a:buChar char="✤"/>
            </a:pPr>
            <a:r>
              <a:t>LiteSpeed Web Server</a:t>
            </a:r>
          </a:p>
          <a:p>
            <a:pPr lvl="2" marL="1310105" indent="-294105">
              <a:buChar char="✤"/>
            </a:pPr>
            <a:r>
              <a:t>Caddy</a:t>
            </a:r>
          </a:p>
          <a:p>
            <a:pPr lvl="2" marL="1310105" indent="-294105">
              <a:buChar char="✤"/>
            </a:pPr>
            <a:r>
              <a:t>Apache Tomcat (Un serveur l’application)</a:t>
            </a:r>
          </a:p>
          <a:p>
            <a:pPr lvl="1" marL="828842" indent="-320842">
              <a:buChar char="✤"/>
            </a:pPr>
            <a:r>
              <a:t>Voir aussi :</a:t>
            </a:r>
          </a:p>
          <a:p>
            <a:pPr lvl="2" marL="1310105" indent="-294105">
              <a:buChar char="✤"/>
            </a:pPr>
            <a:r>
              <a:t> MS IIS (Internet Information Services) ; Node.js ; Freenginx</a:t>
            </a:r>
            <a:br/>
          </a:p>
          <a:p>
            <a:pPr lvl="1" marL="828842" indent="-320842">
              <a:buChar char="✤"/>
            </a:pPr>
            <a:r>
              <a:t>Voir sur Geekflare : </a:t>
            </a:r>
            <a:r>
              <a:rPr u="sng">
                <a:solidFill>
                  <a:srgbClr val="000099"/>
                </a:solidFill>
                <a:hlinkClick r:id="rId2" invalidUrl="" action="" tgtFrame="" tooltip="" history="1" highlightClick="0" endSnd="0"/>
              </a:rPr>
              <a:t>6 serveurs Web Open Source pour les petits et grands sites</a:t>
            </a:r>
          </a:p>
          <a:p>
            <a:pPr lvl="1" marL="828842" indent="-320842">
              <a:buChar char="✤"/>
            </a:pPr>
            <a:r>
              <a:t>Guide </a:t>
            </a:r>
            <a:r>
              <a:rPr u="sng">
                <a:solidFill>
                  <a:schemeClr val="accent5">
                    <a:satOff val="8112"/>
                    <a:lumOff val="-14630"/>
                  </a:schemeClr>
                </a:solidFill>
                <a:hlinkClick r:id="rId3" invalidUrl="" action="" tgtFrame="" tooltip="" history="1" highlightClick="0" endSnd="0"/>
              </a:rPr>
              <a:t>Apache HTTP Server</a:t>
            </a:r>
            <a:r>
              <a:t> - Stéphane ROBERT</a:t>
            </a:r>
          </a:p>
        </p:txBody>
      </p:sp>
      <p:sp>
        <p:nvSpPr>
          <p:cNvPr id="451" name="2.2 - Le web  HTTP"/>
          <p:cNvSpPr txBox="1"/>
          <p:nvPr>
            <p:ph type="body" idx="21"/>
          </p:nvPr>
        </p:nvSpPr>
        <p:spPr>
          <a:prstGeom prst="rect">
            <a:avLst/>
          </a:prstGeom>
        </p:spPr>
        <p:txBody>
          <a:bodyPr/>
          <a:lstStyle>
            <a:lvl1pPr>
              <a:tabLst>
                <a:tab pos="12039600" algn="r"/>
              </a:tabLst>
            </a:lvl1pPr>
          </a:lstStyle>
          <a:p>
            <a:pPr/>
            <a:r>
              <a:t>2.2 - Le web 	HTTP</a:t>
            </a:r>
          </a:p>
        </p:txBody>
      </p:sp>
      <p:sp>
        <p:nvSpPr>
          <p:cNvPr id="452"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4"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55" name="HTTP…"/>
          <p:cNvSpPr txBox="1"/>
          <p:nvPr>
            <p:ph type="body" idx="1"/>
          </p:nvPr>
        </p:nvSpPr>
        <p:spPr>
          <a:prstGeom prst="rect">
            <a:avLst/>
          </a:prstGeom>
        </p:spPr>
        <p:txBody>
          <a:bodyPr/>
          <a:lstStyle/>
          <a:p>
            <a:pPr/>
            <a:r>
              <a:t>HTTP</a:t>
            </a:r>
            <a:br/>
          </a:p>
          <a:p>
            <a:pPr lvl="1" marL="828842" indent="-320842">
              <a:buChar char="✤"/>
            </a:pPr>
            <a:r>
              <a:t>Quelques logiciels client :</a:t>
            </a:r>
          </a:p>
          <a:p>
            <a:pPr lvl="2" marL="1310105" indent="-294105">
              <a:buChar char="✤"/>
            </a:pPr>
            <a:r>
              <a:t>NCSA Mosaic (1993 à 1997)</a:t>
            </a:r>
          </a:p>
          <a:p>
            <a:pPr lvl="2" marL="1310105" indent="-294105">
              <a:buChar char="✤"/>
            </a:pPr>
            <a:r>
              <a:t>Netscape Navigator (1995 à 2008)</a:t>
            </a:r>
          </a:p>
          <a:p>
            <a:pPr lvl="2" marL="1310105" indent="-294105">
              <a:buChar char="✤"/>
            </a:pPr>
            <a:r>
              <a:t>Internet Explorer (1995) très déprécié et remplacé par :</a:t>
            </a:r>
          </a:p>
          <a:p>
            <a:pPr lvl="2" marL="1310105" indent="-294105">
              <a:buChar char="✤"/>
            </a:pPr>
            <a:r>
              <a:rPr u="sng">
                <a:solidFill>
                  <a:srgbClr val="000099"/>
                </a:solidFill>
                <a:hlinkClick r:id="rId2" invalidUrl="" action="" tgtFrame="" tooltip="" history="1" highlightClick="0" endSnd="0"/>
              </a:rPr>
              <a:t>Microsoft Edge</a:t>
            </a:r>
            <a:r>
              <a:t> (2015 - project </a:t>
            </a:r>
            <a:r>
              <a:rPr b="1"/>
              <a:t>Spartan</a:t>
            </a:r>
            <a:r>
              <a:t>) un nouveau navigateur pour Windows 10 et 11 sur PC, tablette et smarphone</a:t>
            </a:r>
          </a:p>
          <a:p>
            <a:pPr lvl="2" marL="1310105" indent="-294105">
              <a:buChar char="✤"/>
            </a:pPr>
            <a:r>
              <a:t>Mozilla Firefox (2004)</a:t>
            </a:r>
          </a:p>
          <a:p>
            <a:pPr lvl="2" marL="1310105" indent="-294105">
              <a:buChar char="✤"/>
            </a:pPr>
            <a:r>
              <a:t>Opera (1994)</a:t>
            </a:r>
          </a:p>
          <a:p>
            <a:pPr lvl="2" marL="1310105" indent="-294105">
              <a:buChar char="✤"/>
            </a:pPr>
            <a:r>
              <a:t>Safari (2003)</a:t>
            </a:r>
          </a:p>
          <a:p>
            <a:pPr lvl="2" marL="1310105" indent="-294105">
              <a:buChar char="✤"/>
            </a:pPr>
            <a:r>
              <a:t>Chrome (2008)</a:t>
            </a:r>
          </a:p>
          <a:p>
            <a:pPr lvl="2" marL="1310105" indent="-294105">
              <a:buChar char="✤"/>
            </a:pPr>
            <a:r>
              <a:t>Brave (2016)</a:t>
            </a:r>
          </a:p>
          <a:p>
            <a:pPr lvl="1" marL="828842" indent="-320842">
              <a:buChar char="✤"/>
            </a:pPr>
            <a:r>
              <a:t>Autres utilitaires :</a:t>
            </a:r>
          </a:p>
          <a:p>
            <a:pPr lvl="2" marL="1310105" indent="-294105">
              <a:buChar char="✤"/>
            </a:pPr>
            <a:r>
              <a:rPr b="1"/>
              <a:t>Wget</a:t>
            </a:r>
            <a:r>
              <a:t> : outil de ligne de commande qui permet de télécharger des fichiers dans votre répertoire actif</a:t>
            </a:r>
          </a:p>
          <a:p>
            <a:pPr lvl="2" marL="1310105" indent="-294105">
              <a:buChar char="✤"/>
            </a:pPr>
            <a:r>
              <a:rPr b="1"/>
              <a:t>cURL</a:t>
            </a:r>
            <a:r>
              <a:t> : cf. Page suivante.</a:t>
            </a:r>
          </a:p>
        </p:txBody>
      </p:sp>
      <p:sp>
        <p:nvSpPr>
          <p:cNvPr id="456" name="2.2 - Le web  HTTP"/>
          <p:cNvSpPr txBox="1"/>
          <p:nvPr>
            <p:ph type="body" idx="21"/>
          </p:nvPr>
        </p:nvSpPr>
        <p:spPr>
          <a:prstGeom prst="rect">
            <a:avLst/>
          </a:prstGeom>
        </p:spPr>
        <p:txBody>
          <a:bodyPr/>
          <a:lstStyle>
            <a:lvl1pPr>
              <a:tabLst>
                <a:tab pos="12039600" algn="r"/>
              </a:tabLst>
            </a:lvl1pPr>
          </a:lstStyle>
          <a:p>
            <a:pPr/>
            <a:r>
              <a:t>2.2 - Le web 	HTTP</a:t>
            </a:r>
          </a:p>
        </p:txBody>
      </p:sp>
      <p:sp>
        <p:nvSpPr>
          <p:cNvPr id="45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9"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60" name="cURL, client URL request library ou see URL  ou curl URL request library…"/>
          <p:cNvSpPr txBox="1"/>
          <p:nvPr>
            <p:ph type="body" idx="1"/>
          </p:nvPr>
        </p:nvSpPr>
        <p:spPr>
          <a:xfrm>
            <a:off x="355600" y="1633625"/>
            <a:ext cx="12293600" cy="7445327"/>
          </a:xfrm>
          <a:prstGeom prst="rect">
            <a:avLst/>
          </a:prstGeom>
        </p:spPr>
        <p:txBody>
          <a:bodyPr/>
          <a:lstStyle/>
          <a:p>
            <a:pPr marL="374315" indent="-374315">
              <a:spcBef>
                <a:spcPts val="1600"/>
              </a:spcBef>
            </a:pPr>
            <a:r>
              <a:t>cURL, </a:t>
            </a:r>
            <a:r>
              <a:rPr i="1"/>
              <a:t>client URL request library </a:t>
            </a:r>
            <a:r>
              <a:t>ou</a:t>
            </a:r>
            <a:r>
              <a:rPr i="1"/>
              <a:t> see URL </a:t>
            </a:r>
            <a:br>
              <a:rPr i="1"/>
            </a:br>
            <a:r>
              <a:rPr b="0" i="1"/>
              <a:t>ou</a:t>
            </a:r>
            <a:r>
              <a:rPr i="1"/>
              <a:t> curl URL request library</a:t>
            </a:r>
            <a:endParaRPr i="1"/>
          </a:p>
          <a:p>
            <a:pPr marL="374315" indent="-374315">
              <a:spcBef>
                <a:spcPts val="1600"/>
              </a:spcBef>
            </a:pPr>
          </a:p>
          <a:p>
            <a:pPr lvl="1" marL="828842" indent="-320842">
              <a:buChar char="✤"/>
            </a:pPr>
            <a:r>
              <a:t>Utilitaire en ligne de commande qui repose sur une bibliothèque </a:t>
            </a:r>
            <a:r>
              <a:rPr i="1"/>
              <a:t>libcurl</a:t>
            </a:r>
          </a:p>
          <a:p>
            <a:pPr lvl="1" marL="828842" indent="-320842">
              <a:buChar char="✤"/>
            </a:pPr>
            <a:r>
              <a:t>Permet de lire, créer ou modifier une ressource à l’aide d’une URL.</a:t>
            </a:r>
          </a:p>
          <a:p>
            <a:pPr lvl="1" marL="828842" indent="-320842">
              <a:buChar char="✤"/>
            </a:pPr>
            <a:r>
              <a:t>Usage : voir </a:t>
            </a:r>
            <a:r>
              <a:rPr>
                <a:solidFill>
                  <a:schemeClr val="accent5">
                    <a:satOff val="8112"/>
                    <a:lumOff val="-14630"/>
                  </a:schemeClr>
                </a:solidFill>
                <a:latin typeface="Menlo Regular"/>
                <a:ea typeface="Menlo Regular"/>
                <a:cs typeface="Menlo Regular"/>
                <a:sym typeface="Menlo Regular"/>
              </a:rPr>
              <a:t>curl -h</a:t>
            </a:r>
          </a:p>
          <a:p>
            <a:pPr lvl="1" marL="828842" indent="-320842">
              <a:buChar char="✤"/>
            </a:pPr>
            <a:r>
              <a:t>Exemple : </a:t>
            </a:r>
          </a:p>
          <a:p>
            <a:pPr lvl="2" marL="954505" indent="-294105">
              <a:buChar char="✤"/>
            </a:pPr>
            <a:r>
              <a:rPr>
                <a:solidFill>
                  <a:schemeClr val="accent5">
                    <a:satOff val="8112"/>
                    <a:lumOff val="-14630"/>
                  </a:schemeClr>
                </a:solidFill>
                <a:latin typeface="Menlo Regular"/>
                <a:ea typeface="Menlo Regular"/>
                <a:cs typeface="Menlo Regular"/>
                <a:sym typeface="Menlo Regular"/>
              </a:rPr>
              <a:t>curl -I </a:t>
            </a:r>
            <a:r>
              <a:rPr>
                <a:solidFill>
                  <a:schemeClr val="accent5">
                    <a:satOff val="8112"/>
                    <a:lumOff val="-14630"/>
                  </a:schemeClr>
                </a:solidFill>
                <a:latin typeface="Menlo Regular"/>
                <a:ea typeface="Menlo Regular"/>
                <a:cs typeface="Menlo Regular"/>
                <a:sym typeface="Menlo Regular"/>
                <a:hlinkClick r:id="rId3" invalidUrl="" action="" tgtFrame="" tooltip="" history="1" highlightClick="0" endSnd="0"/>
              </a:rPr>
              <a:t>https://amio-millau.fr</a:t>
            </a:r>
            <a:r>
              <a:rPr>
                <a:solidFill>
                  <a:schemeClr val="accent5">
                    <a:satOff val="8112"/>
                    <a:lumOff val="-14630"/>
                  </a:schemeClr>
                </a:solidFill>
                <a:latin typeface="Menlo Regular"/>
                <a:ea typeface="Menlo Regular"/>
                <a:cs typeface="Menlo Regular"/>
                <a:sym typeface="Menlo Regular"/>
              </a:rPr>
              <a:t>  </a:t>
            </a:r>
            <a:r>
              <a:rPr sz="2400"/>
              <a:t># requête HTTPS méthode HEAD</a:t>
            </a:r>
            <a:endParaRPr sz="2400"/>
          </a:p>
          <a:p>
            <a:pPr lvl="2" marL="954505" indent="-294105">
              <a:buChar char="✤"/>
            </a:pPr>
            <a:r>
              <a:rPr>
                <a:solidFill>
                  <a:schemeClr val="accent5">
                    <a:satOff val="8112"/>
                    <a:lumOff val="-14630"/>
                  </a:schemeClr>
                </a:solidFill>
                <a:latin typeface="Menlo Regular"/>
                <a:ea typeface="Menlo Regular"/>
                <a:cs typeface="Menlo Regular"/>
                <a:sym typeface="Menlo Regular"/>
              </a:rPr>
              <a:t>curl 'https://rsx102.seancetenante.com/documents/fichier10M.txt' -H 'User-Agent: Mozilla/5.0 (Macintosh; Intel Mac OS X 10.11; rv:78.0) Gecko/20100101 Firefox/78.0' -H 'Accept: text/plain'</a:t>
            </a:r>
            <a:endParaRPr>
              <a:solidFill>
                <a:schemeClr val="accent5">
                  <a:satOff val="8112"/>
                  <a:lumOff val="-14630"/>
                </a:schemeClr>
              </a:solidFill>
              <a:latin typeface="Menlo Regular"/>
              <a:ea typeface="Menlo Regular"/>
              <a:cs typeface="Menlo Regular"/>
              <a:sym typeface="Menlo Regular"/>
            </a:endParaRPr>
          </a:p>
          <a:p>
            <a:pPr lvl="2" marL="954505" indent="-294105">
              <a:buChar char="✤"/>
            </a:pPr>
          </a:p>
          <a:p>
            <a:pPr lvl="1" marL="828842" indent="-320842">
              <a:buChar char="✤"/>
            </a:pPr>
            <a:r>
              <a:t>Voir : </a:t>
            </a:r>
          </a:p>
          <a:p>
            <a:pPr lvl="2" marL="954505" indent="-294105">
              <a:buChar char="✤"/>
            </a:pPr>
            <a:r>
              <a:rPr u="sng">
                <a:solidFill>
                  <a:schemeClr val="accent5">
                    <a:satOff val="8112"/>
                    <a:lumOff val="-14630"/>
                  </a:schemeClr>
                </a:solidFill>
                <a:hlinkClick r:id="rId4" invalidUrl="" action="" tgtFrame="" tooltip="" history="1" highlightClick="0" endSnd="0"/>
              </a:rPr>
              <a:t>https://ec.haxx.se</a:t>
            </a:r>
          </a:p>
          <a:p>
            <a:pPr lvl="2" marL="954505" indent="-294105">
              <a:buChar char="✤"/>
            </a:pPr>
            <a:r>
              <a:rPr u="sng">
                <a:solidFill>
                  <a:schemeClr val="accent5">
                    <a:satOff val="8112"/>
                    <a:lumOff val="-14630"/>
                  </a:schemeClr>
                </a:solidFill>
                <a:hlinkClick r:id="rId5" invalidUrl="" action="" tgtFrame="" tooltip="" history="1" highlightClick="0" endSnd="0"/>
              </a:rPr>
              <a:t>https://www.it-connect.fr/curl-loutil-testeur-des-protocoles-divers/</a:t>
            </a:r>
          </a:p>
        </p:txBody>
      </p:sp>
      <p:sp>
        <p:nvSpPr>
          <p:cNvPr id="461" name="2.2 - Le web  HTTP"/>
          <p:cNvSpPr txBox="1"/>
          <p:nvPr>
            <p:ph type="body" idx="21"/>
          </p:nvPr>
        </p:nvSpPr>
        <p:spPr>
          <a:prstGeom prst="rect">
            <a:avLst/>
          </a:prstGeom>
        </p:spPr>
        <p:txBody>
          <a:bodyPr/>
          <a:lstStyle>
            <a:lvl1pPr>
              <a:tabLst>
                <a:tab pos="12039600" algn="r"/>
              </a:tabLst>
            </a:lvl1pPr>
          </a:lstStyle>
          <a:p>
            <a:pPr/>
            <a:r>
              <a:t>2.2 - Le web 	HTTP</a:t>
            </a:r>
          </a:p>
        </p:txBody>
      </p:sp>
      <p:sp>
        <p:nvSpPr>
          <p:cNvPr id="462"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63" name="curl-logo.svg" descr="curl-logo.svg"/>
          <p:cNvPicPr>
            <a:picLocks noChangeAspect="1"/>
          </p:cNvPicPr>
          <p:nvPr/>
        </p:nvPicPr>
        <p:blipFill>
          <a:blip r:embed="rId6">
            <a:extLst/>
          </a:blip>
          <a:stretch>
            <a:fillRect/>
          </a:stretch>
        </p:blipFill>
        <p:spPr>
          <a:xfrm>
            <a:off x="9995593" y="1633625"/>
            <a:ext cx="2578430" cy="774282"/>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7"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68" name="HTML et CSS…"/>
          <p:cNvSpPr txBox="1"/>
          <p:nvPr>
            <p:ph type="body" idx="1"/>
          </p:nvPr>
        </p:nvSpPr>
        <p:spPr>
          <a:prstGeom prst="rect">
            <a:avLst/>
          </a:prstGeom>
        </p:spPr>
        <p:txBody>
          <a:bodyPr/>
          <a:lstStyle/>
          <a:p>
            <a:pPr/>
            <a:r>
              <a:t>HTML et CSS</a:t>
            </a:r>
            <a:br/>
          </a:p>
          <a:p>
            <a:pPr lvl="1" marL="828842" indent="-320842">
              <a:buChar char="✤"/>
            </a:pPr>
            <a:r>
              <a:t>HTML, </a:t>
            </a:r>
            <a:r>
              <a:rPr i="1"/>
              <a:t>HyperText Markup Language</a:t>
            </a:r>
          </a:p>
          <a:p>
            <a:pPr lvl="1" marL="828842" indent="-320842">
              <a:buChar char="✤"/>
            </a:pPr>
            <a:r>
              <a:t>C’est le langage de description de page web, constitué de balises et interprété par le navigateur.</a:t>
            </a:r>
          </a:p>
          <a:p>
            <a:pPr lvl="2" marL="1310105" indent="-294105">
              <a:buChar char="✤"/>
            </a:pPr>
            <a:r>
              <a:t>C’est une simplification de SGML (</a:t>
            </a:r>
            <a:r>
              <a:rPr i="1"/>
              <a:t>Standard Generalized Markup Language</a:t>
            </a:r>
            <a:r>
              <a:t>), norme ISO </a:t>
            </a:r>
            <a:br/>
            <a:r>
              <a:t>de description de documents.</a:t>
            </a:r>
          </a:p>
          <a:p>
            <a:pPr lvl="2" marL="1310105" indent="-294105">
              <a:buChar char="✤"/>
            </a:pPr>
            <a:r>
              <a:t>HTML décrit la présentation du document, qui reste statique. L'interactivité se limite aux liens hypertextes (les hyperliens) qui permettent d’afficher une autre page.</a:t>
            </a:r>
          </a:p>
          <a:p>
            <a:pPr lvl="2" marL="1310105" indent="-294105">
              <a:buChar char="✤"/>
            </a:pPr>
            <a:r>
              <a:t>HTML a évolué en différentes versions jusqu’à une version 4.0 qui perdure depuis 1999. Certains préfèrent une variante basée sur XML, avec une version XHTML 1.0.</a:t>
            </a:r>
          </a:p>
          <a:p>
            <a:pPr lvl="2" marL="1310105" indent="-294105">
              <a:buChar char="✤"/>
            </a:pPr>
            <a:r>
              <a:t>HTML 5.0, normalisé en octobre 2014, apporte de grandes et bonnes nouveautés.</a:t>
            </a:r>
          </a:p>
          <a:p>
            <a:pPr lvl="1" marL="828842" indent="-320842">
              <a:buChar char="✤"/>
            </a:pPr>
            <a:r>
              <a:t>HTML est lié à la structure d’une page web. </a:t>
            </a:r>
          </a:p>
          <a:p>
            <a:pPr lvl="1" marL="828842" indent="-320842">
              <a:buChar char="✤"/>
            </a:pPr>
            <a:r>
              <a:t>CSS, </a:t>
            </a:r>
            <a:r>
              <a:rPr i="1"/>
              <a:t>Cascading Style Sheets</a:t>
            </a:r>
            <a:r>
              <a:t> (Feuille de styles en cascade)</a:t>
            </a:r>
          </a:p>
          <a:p>
            <a:pPr lvl="2" marL="1310105" indent="-294105">
              <a:buChar char="✤"/>
            </a:pPr>
            <a:r>
              <a:t>Ce langage offre des outils avancés permettant la mise en page et la présentation du contenu de pages web.</a:t>
            </a:r>
          </a:p>
          <a:p>
            <a:pPr lvl="2" marL="1310105" indent="-294105">
              <a:buChar char="✤"/>
            </a:pPr>
            <a:r>
              <a:t>CSS3 reste en cours de spécification.</a:t>
            </a:r>
          </a:p>
        </p:txBody>
      </p:sp>
      <p:sp>
        <p:nvSpPr>
          <p:cNvPr id="469" name="2.2 - Le web HTML et CSS"/>
          <p:cNvSpPr txBox="1"/>
          <p:nvPr>
            <p:ph type="body" idx="21"/>
          </p:nvPr>
        </p:nvSpPr>
        <p:spPr>
          <a:prstGeom prst="rect">
            <a:avLst/>
          </a:prstGeom>
        </p:spPr>
        <p:txBody>
          <a:bodyPr/>
          <a:lstStyle>
            <a:lvl1pPr>
              <a:tabLst>
                <a:tab pos="12039600" algn="r"/>
              </a:tabLst>
            </a:lvl1pPr>
          </a:lstStyle>
          <a:p>
            <a:pPr/>
            <a:r>
              <a:t>2.2 - Le web	HTML et CSS</a:t>
            </a:r>
          </a:p>
        </p:txBody>
      </p:sp>
      <p:sp>
        <p:nvSpPr>
          <p:cNvPr id="47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4"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75" name="JavaScript…"/>
          <p:cNvSpPr txBox="1"/>
          <p:nvPr>
            <p:ph type="body" idx="1"/>
          </p:nvPr>
        </p:nvSpPr>
        <p:spPr>
          <a:prstGeom prst="rect">
            <a:avLst/>
          </a:prstGeom>
        </p:spPr>
        <p:txBody>
          <a:bodyPr/>
          <a:lstStyle/>
          <a:p>
            <a:pPr/>
            <a:r>
              <a:t>JavaScript</a:t>
            </a:r>
            <a:br/>
          </a:p>
          <a:p>
            <a:pPr lvl="1" marL="828842" indent="-320842">
              <a:buChar char="✤"/>
            </a:pPr>
            <a:r>
              <a:t>JavaScript est un langage de script, reposant sur de la programmation événementielle. </a:t>
            </a:r>
          </a:p>
          <a:p>
            <a:pPr lvl="2" marL="1310105" indent="-294105">
              <a:buChar char="✤"/>
            </a:pPr>
            <a:r>
              <a:t>Le code et les fonctions sont incluses dans le code d’une page HTML et exécutées, sur le client web, soit à différents niveaux du cycle de vie de la page, soit en réponse à certaines actions de l’utilisateur.</a:t>
            </a:r>
          </a:p>
          <a:p>
            <a:pPr lvl="1" marL="828842" indent="-320842">
              <a:buChar char="✤"/>
            </a:pPr>
            <a:r>
              <a:t>Par exemple, JavaScript :</a:t>
            </a:r>
          </a:p>
          <a:p>
            <a:pPr lvl="2" marL="1310105" indent="-294105">
              <a:buChar char="✤"/>
            </a:pPr>
            <a:r>
              <a:t>aide à contrôler les données saisies dans des formulaires HTML </a:t>
            </a:r>
          </a:p>
          <a:p>
            <a:pPr lvl="2" marL="1310105" indent="-294105">
              <a:buChar char="✤"/>
            </a:pPr>
            <a:r>
              <a:t>ou bien permet d’interagir avec le document HTML via l'interface DOM (</a:t>
            </a:r>
            <a:r>
              <a:rPr i="1"/>
              <a:t>Document Object Model</a:t>
            </a:r>
            <a:r>
              <a:t>).</a:t>
            </a:r>
          </a:p>
          <a:p>
            <a:pPr lvl="1" marL="828842" indent="-320842">
              <a:buChar char="✤"/>
            </a:pPr>
            <a:r>
              <a:t>Le ‘</a:t>
            </a:r>
            <a:r>
              <a:rPr i="1"/>
              <a:t>Document Object Model</a:t>
            </a:r>
            <a:r>
              <a:t>’ décrit la structure et le contenu des pages web.</a:t>
            </a:r>
          </a:p>
          <a:p>
            <a:pPr lvl="1" marL="828842" indent="-320842">
              <a:buChar char="✤"/>
            </a:pPr>
            <a:r>
              <a:rPr b="1"/>
              <a:t>WebAssembly</a:t>
            </a:r>
            <a:r>
              <a:t> est conçu pour compléter et fonctionner avec JavaScript</a:t>
            </a:r>
          </a:p>
          <a:p>
            <a:pPr lvl="2" marL="1310105" indent="-294105">
              <a:buChar char="✤"/>
            </a:pPr>
            <a:r>
              <a:t>WebAssembly est un langage de bas niveau, dont le bytecode est produit en compilant un langage de plus haut niveau (Rust, C , C++, C#, Go, Java, PHP, Python, Ruby, etc.).</a:t>
            </a:r>
          </a:p>
        </p:txBody>
      </p:sp>
      <p:sp>
        <p:nvSpPr>
          <p:cNvPr id="476" name="2.2 - Le web JavaScript"/>
          <p:cNvSpPr txBox="1"/>
          <p:nvPr>
            <p:ph type="body" idx="21"/>
          </p:nvPr>
        </p:nvSpPr>
        <p:spPr>
          <a:prstGeom prst="rect">
            <a:avLst/>
          </a:prstGeom>
        </p:spPr>
        <p:txBody>
          <a:bodyPr/>
          <a:lstStyle>
            <a:lvl1pPr>
              <a:tabLst>
                <a:tab pos="12039600" algn="r"/>
              </a:tabLst>
            </a:lvl1pPr>
          </a:lstStyle>
          <a:p>
            <a:pPr/>
            <a:r>
              <a:t>2.2 - Le web	JavaScript</a:t>
            </a:r>
          </a:p>
        </p:txBody>
      </p:sp>
      <p:sp>
        <p:nvSpPr>
          <p:cNvPr id="47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1"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82" name="Ajax…"/>
          <p:cNvSpPr txBox="1"/>
          <p:nvPr>
            <p:ph type="body" idx="1"/>
          </p:nvPr>
        </p:nvSpPr>
        <p:spPr>
          <a:prstGeom prst="rect">
            <a:avLst/>
          </a:prstGeom>
        </p:spPr>
        <p:txBody>
          <a:bodyPr/>
          <a:lstStyle/>
          <a:p>
            <a:pPr/>
            <a:r>
              <a:t>Ajax</a:t>
            </a:r>
          </a:p>
          <a:p>
            <a:pPr lvl="1" marL="828842" marR="25400" indent="-320842">
              <a:buChar char="✤"/>
            </a:pPr>
            <a:r>
              <a:t>Ajax, </a:t>
            </a:r>
            <a:r>
              <a:rPr i="1"/>
              <a:t>Asynchronous JavaScript and XML,</a:t>
            </a:r>
            <a:r>
              <a:t> est une combinaison de technologies comme : </a:t>
            </a:r>
          </a:p>
          <a:p>
            <a:pPr lvl="2" marL="1310105" indent="-294105">
              <a:buChar char="✤"/>
            </a:pPr>
            <a:r>
              <a:rPr b="1"/>
              <a:t>JavaScript</a:t>
            </a:r>
            <a:r>
              <a:t> et </a:t>
            </a:r>
            <a:r>
              <a:rPr b="1"/>
              <a:t>DOM</a:t>
            </a:r>
            <a:r>
              <a:t> (Document Object Model), qui sont utilisés pour modifier l'information présentée dans le navigateur par programmation.</a:t>
            </a:r>
          </a:p>
          <a:p>
            <a:pPr lvl="2" marL="1310105" indent="-294105">
              <a:buChar char="✤"/>
            </a:pPr>
            <a:r>
              <a:t>l'objet </a:t>
            </a:r>
            <a:r>
              <a:rPr b="1"/>
              <a:t>XMLHttpRequest</a:t>
            </a:r>
            <a:r>
              <a:t>, alias XHR, est utilisé pour dialoguer de manière asynchrone avec le serveur Web.</a:t>
            </a:r>
          </a:p>
          <a:p>
            <a:pPr lvl="2" marL="1310105" indent="-294105">
              <a:buChar char="✤"/>
            </a:pPr>
            <a:r>
              <a:t>CSS (Cascading Style Sheets ; feuilles de style en cascade) </a:t>
            </a:r>
          </a:p>
          <a:p>
            <a:pPr lvl="2" marL="1310105" indent="-294105">
              <a:buChar char="✤"/>
            </a:pPr>
            <a:r>
              <a:t>XML, utilisé pour l’échange de données. En alternative, les applications Ajax peuvent utiliser les fichiers texte ou JSON (</a:t>
            </a:r>
            <a:r>
              <a:rPr i="1"/>
              <a:t>JavaScript Object Notation</a:t>
            </a:r>
            <a:r>
              <a:t>).</a:t>
            </a:r>
          </a:p>
          <a:p>
            <a:pPr lvl="1" marL="828842" indent="-320842">
              <a:buChar char="✤"/>
            </a:pPr>
            <a:r>
              <a:t>Ajax permet de développer des sites web dynamiques (et des applications). Il s’inscrit dans la mode du </a:t>
            </a:r>
            <a:r>
              <a:rPr i="1"/>
              <a:t>Web 2.0</a:t>
            </a:r>
            <a:r>
              <a:t>.</a:t>
            </a:r>
          </a:p>
        </p:txBody>
      </p:sp>
      <p:sp>
        <p:nvSpPr>
          <p:cNvPr id="483" name="2.2 - Le web Ajax"/>
          <p:cNvSpPr txBox="1"/>
          <p:nvPr>
            <p:ph type="body" idx="21"/>
          </p:nvPr>
        </p:nvSpPr>
        <p:spPr>
          <a:prstGeom prst="rect">
            <a:avLst/>
          </a:prstGeom>
        </p:spPr>
        <p:txBody>
          <a:bodyPr/>
          <a:lstStyle>
            <a:lvl1pPr>
              <a:tabLst>
                <a:tab pos="12039600" algn="r"/>
              </a:tabLst>
            </a:lvl1pPr>
          </a:lstStyle>
          <a:p>
            <a:pPr/>
            <a:r>
              <a:t>2.2 - Le web	Ajax</a:t>
            </a:r>
          </a:p>
        </p:txBody>
      </p:sp>
      <p:sp>
        <p:nvSpPr>
          <p:cNvPr id="484"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85" name="Image" descr="Image"/>
          <p:cNvPicPr>
            <a:picLocks noChangeAspect="1"/>
          </p:cNvPicPr>
          <p:nvPr/>
        </p:nvPicPr>
        <p:blipFill>
          <a:blip r:embed="rId3">
            <a:extLst/>
          </a:blip>
          <a:stretch>
            <a:fillRect/>
          </a:stretch>
        </p:blipFill>
        <p:spPr>
          <a:xfrm>
            <a:off x="11097935" y="1485963"/>
            <a:ext cx="1683003" cy="811208"/>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9"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90" name="Ajax (suite…)…"/>
          <p:cNvSpPr txBox="1"/>
          <p:nvPr>
            <p:ph type="body" idx="1"/>
          </p:nvPr>
        </p:nvSpPr>
        <p:spPr>
          <a:prstGeom prst="rect">
            <a:avLst/>
          </a:prstGeom>
        </p:spPr>
        <p:txBody>
          <a:bodyPr/>
          <a:lstStyle/>
          <a:p>
            <a:pPr marL="482599" indent="-482599" defTabSz="554990">
              <a:spcBef>
                <a:spcPts val="1100"/>
              </a:spcBef>
              <a:defRPr sz="2660"/>
            </a:pPr>
            <a:r>
              <a:t>Ajax </a:t>
            </a:r>
            <a:r>
              <a:rPr b="0"/>
              <a:t>(suite…)</a:t>
            </a:r>
            <a:endParaRPr b="0"/>
          </a:p>
          <a:p>
            <a:pPr lvl="1" marL="787400" indent="-304800" defTabSz="554990">
              <a:spcBef>
                <a:spcPts val="700"/>
              </a:spcBef>
              <a:buChar char="✤"/>
              <a:defRPr sz="2280"/>
            </a:pPr>
            <a:r>
              <a:t>Avec cette nouvelle architecture, trois concepts sont utilisés :</a:t>
            </a:r>
          </a:p>
          <a:p>
            <a:pPr lvl="2" marL="1244600" indent="-279400" defTabSz="554990">
              <a:spcBef>
                <a:spcPts val="500"/>
              </a:spcBef>
              <a:buChar char="✤"/>
              <a:defRPr sz="2090"/>
            </a:pPr>
            <a:r>
              <a:rPr b="1"/>
              <a:t>Des événements légers coté serveur</a:t>
            </a:r>
            <a:r>
              <a:t> : des composants d’une application web peuvent effectuer des petites requêtes sur le serveur, pour obtenir des informations qui ne vont modifier qu’une partie du DOM ; le rafraichissement complet de la page n’est pas nécessaire.</a:t>
            </a:r>
          </a:p>
          <a:p>
            <a:pPr lvl="2" marL="1244600" indent="-279400" defTabSz="554990">
              <a:spcBef>
                <a:spcPts val="500"/>
              </a:spcBef>
              <a:buChar char="✤"/>
              <a:defRPr spc="-20" sz="2090"/>
            </a:pPr>
            <a:r>
              <a:rPr b="1"/>
              <a:t>Asynchronisme</a:t>
            </a:r>
            <a:r>
              <a:t> : les requêtes envoyées ne bloquent pas le navigateur, se sorte que l’utilisateur peut utiliser d’autres parties de l’application. L’interface graphique peut l’informer de la requête en cours.</a:t>
            </a:r>
          </a:p>
          <a:p>
            <a:pPr lvl="2" marL="1244600" indent="-279400" defTabSz="554990">
              <a:spcBef>
                <a:spcPts val="500"/>
              </a:spcBef>
              <a:buChar char="✤"/>
              <a:defRPr sz="2090"/>
            </a:pPr>
            <a:r>
              <a:rPr b="1"/>
              <a:t>Généralisation</a:t>
            </a:r>
            <a:r>
              <a:t> : tout événement de l’utilisateur  (clic souris, survol du pointeur, action sur des touches du clavier) peut déclencher une requête asynchrone.</a:t>
            </a:r>
          </a:p>
          <a:p>
            <a:pPr marL="482599" indent="-482599" defTabSz="554990">
              <a:spcBef>
                <a:spcPts val="1100"/>
              </a:spcBef>
              <a:defRPr sz="2660"/>
            </a:pPr>
            <a:r>
              <a:t>L'API Fetch </a:t>
            </a:r>
          </a:p>
          <a:p>
            <a:pPr lvl="1" marL="787400" indent="-304800" defTabSz="554990">
              <a:spcBef>
                <a:spcPts val="700"/>
              </a:spcBef>
              <a:buChar char="✤"/>
              <a:defRPr sz="2280"/>
            </a:pPr>
            <a:r>
              <a:t>Elle fournit une interface JavaScript permettant d'effectuer des requêtes HTTP et de traiter les réponses.</a:t>
            </a:r>
          </a:p>
          <a:p>
            <a:pPr lvl="1" marL="787400" indent="-304800" defTabSz="554990">
              <a:spcBef>
                <a:spcPts val="700"/>
              </a:spcBef>
              <a:buChar char="✤"/>
              <a:defRPr sz="2280"/>
            </a:pPr>
            <a:r>
              <a:t>La méthode globale </a:t>
            </a:r>
            <a:r>
              <a:rPr i="1"/>
              <a:t>fetch()</a:t>
            </a:r>
            <a:r>
              <a:t> permet un accès pratique aux ressources récupérées de façon asynchrone sur le réseau.</a:t>
            </a:r>
          </a:p>
          <a:p>
            <a:pPr lvl="1" marL="787400" indent="-304800" defTabSz="554990">
              <a:spcBef>
                <a:spcPts val="700"/>
              </a:spcBef>
              <a:buChar char="✤"/>
              <a:defRPr sz="2280"/>
            </a:pPr>
            <a:r>
              <a:t>À la différence de XMLHttpRequest qui fonctionne à l'aide de fonctions de rappel (callbacks), l'API Fetch utilise les promesses et fournit une meilleure alternative.</a:t>
            </a:r>
          </a:p>
          <a:p>
            <a:pPr lvl="2" marL="1244600" indent="-279400" defTabSz="554990">
              <a:spcBef>
                <a:spcPts val="500"/>
              </a:spcBef>
              <a:buChar char="✤"/>
              <a:defRPr sz="2090"/>
            </a:pPr>
            <a:r>
              <a:t>L'API Fetch intègre également des concepts HTTP avancés tels que le CORS (</a:t>
            </a:r>
            <a:r>
              <a:rPr i="1"/>
              <a:t>Cross-origin resource sharing</a:t>
            </a:r>
            <a:r>
              <a:t>) et d'autres extensions de HTTP.</a:t>
            </a:r>
          </a:p>
        </p:txBody>
      </p:sp>
      <p:sp>
        <p:nvSpPr>
          <p:cNvPr id="491" name="2.2 - Le web Ajax"/>
          <p:cNvSpPr txBox="1"/>
          <p:nvPr>
            <p:ph type="body" idx="21"/>
          </p:nvPr>
        </p:nvSpPr>
        <p:spPr>
          <a:prstGeom prst="rect">
            <a:avLst/>
          </a:prstGeom>
        </p:spPr>
        <p:txBody>
          <a:bodyPr/>
          <a:lstStyle>
            <a:lvl1pPr>
              <a:tabLst>
                <a:tab pos="12039600" algn="r"/>
              </a:tabLst>
            </a:lvl1pPr>
          </a:lstStyle>
          <a:p>
            <a:pPr/>
            <a:r>
              <a:t>2.2 - Le web	Ajax</a:t>
            </a:r>
          </a:p>
        </p:txBody>
      </p:sp>
      <p:sp>
        <p:nvSpPr>
          <p:cNvPr id="492"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93" name="Image" descr="Image"/>
          <p:cNvPicPr>
            <a:picLocks noChangeAspect="1"/>
          </p:cNvPicPr>
          <p:nvPr/>
        </p:nvPicPr>
        <p:blipFill>
          <a:blip r:embed="rId3">
            <a:extLst/>
          </a:blip>
          <a:stretch>
            <a:fillRect/>
          </a:stretch>
        </p:blipFill>
        <p:spPr>
          <a:xfrm>
            <a:off x="11097935" y="1485963"/>
            <a:ext cx="1683003" cy="811208"/>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Préambule"/>
          <p:cNvSpPr txBox="1"/>
          <p:nvPr>
            <p:ph type="title"/>
          </p:nvPr>
        </p:nvSpPr>
        <p:spPr>
          <a:prstGeom prst="rect">
            <a:avLst/>
          </a:prstGeom>
        </p:spPr>
        <p:txBody>
          <a:bodyPr/>
          <a:lstStyle>
            <a:lvl1pPr defTabSz="432308">
              <a:defRPr spc="-68" sz="3404"/>
            </a:lvl1pPr>
          </a:lstStyle>
          <a:p>
            <a:pPr/>
            <a:r>
              <a:t>Préambule</a:t>
            </a:r>
          </a:p>
        </p:txBody>
      </p:sp>
      <p:sp>
        <p:nvSpPr>
          <p:cNvPr id="164" name="Rappel"/>
          <p:cNvSpPr txBox="1"/>
          <p:nvPr>
            <p:ph type="body" idx="21"/>
          </p:nvPr>
        </p:nvSpPr>
        <p:spPr>
          <a:prstGeom prst="rect">
            <a:avLst/>
          </a:prstGeom>
        </p:spPr>
        <p:txBody>
          <a:bodyPr/>
          <a:lstStyle/>
          <a:p>
            <a:pPr/>
            <a:r>
              <a:t>Rappel</a:t>
            </a:r>
          </a:p>
        </p:txBody>
      </p:sp>
      <p:sp>
        <p:nvSpPr>
          <p:cNvPr id="165" name="La couche application (Application layer)…"/>
          <p:cNvSpPr txBox="1"/>
          <p:nvPr>
            <p:ph type="body" idx="1"/>
          </p:nvPr>
        </p:nvSpPr>
        <p:spPr>
          <a:xfrm>
            <a:off x="355600" y="1684734"/>
            <a:ext cx="12293600" cy="7652389"/>
          </a:xfrm>
          <a:prstGeom prst="rect">
            <a:avLst/>
          </a:prstGeom>
        </p:spPr>
        <p:txBody>
          <a:bodyPr/>
          <a:lstStyle/>
          <a:p>
            <a:pPr/>
            <a:r>
              <a:t>La couche application (Application layer)</a:t>
            </a:r>
          </a:p>
          <a:p>
            <a:pPr lvl="1"/>
            <a:r>
              <a:t>C’est le point d’accès aux services réseaux.</a:t>
            </a:r>
          </a:p>
          <a:p>
            <a:pPr lvl="2"/>
            <a:r>
              <a:t>Normes et protocoles proches de l’utilisateur de services communicants.</a:t>
            </a:r>
          </a:p>
          <a:p>
            <a:pPr lvl="2"/>
            <a:r>
              <a:t>Bibliothèques et API (packages, librairies) d’accès à des services tels que :</a:t>
            </a:r>
          </a:p>
          <a:p>
            <a:pPr lvl="3"/>
            <a:r>
              <a:t>Transferts et systèmes de fichiers</a:t>
            </a:r>
          </a:p>
          <a:p>
            <a:pPr lvl="3"/>
            <a:r>
              <a:t>Courrier électronique</a:t>
            </a:r>
          </a:p>
          <a:p>
            <a:pPr lvl="3"/>
            <a:r>
              <a:t>Messagerie instantanée</a:t>
            </a:r>
          </a:p>
          <a:p>
            <a:pPr lvl="3"/>
            <a:r>
              <a:t>VoIP, ToIP ; visioconférence</a:t>
            </a:r>
          </a:p>
          <a:p>
            <a:pPr lvl="3"/>
            <a:r>
              <a:t>Exécution de travaux ou de sessions à distance</a:t>
            </a:r>
          </a:p>
          <a:p>
            <a:pPr lvl="3"/>
            <a:r>
              <a:t>Consultation et gestion d’annuaires</a:t>
            </a:r>
          </a:p>
          <a:p>
            <a:pPr lvl="1"/>
          </a:p>
          <a:p>
            <a:pPr lvl="1"/>
            <a:r>
              <a:t>Dans l’architecture liée à internet, on considère plutôt :</a:t>
            </a:r>
          </a:p>
          <a:p>
            <a:pPr lvl="2"/>
            <a:r>
              <a:t>La couche </a:t>
            </a:r>
            <a:r>
              <a:rPr b="1"/>
              <a:t>application</a:t>
            </a:r>
            <a:r>
              <a:t> de l’architecture TCP/IP</a:t>
            </a:r>
          </a:p>
          <a:p>
            <a:pPr lvl="2"/>
            <a:r>
              <a:t>Pour le modèle lié à internet, on regroupe sous le terme de couche Application les couches session, présentation et application d’OSI (les couches supérieures d’OSI).</a:t>
            </a:r>
          </a:p>
        </p:txBody>
      </p:sp>
      <p:sp>
        <p:nvSpPr>
          <p:cNvPr id="166" name="Numéro de diapositive"/>
          <p:cNvSpPr txBox="1"/>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7"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498" name="CGI ; Scripts coté serveur…"/>
          <p:cNvSpPr txBox="1"/>
          <p:nvPr>
            <p:ph type="body" idx="1"/>
          </p:nvPr>
        </p:nvSpPr>
        <p:spPr>
          <a:prstGeom prst="rect">
            <a:avLst/>
          </a:prstGeom>
        </p:spPr>
        <p:txBody>
          <a:bodyPr/>
          <a:lstStyle/>
          <a:p>
            <a:pPr/>
            <a:r>
              <a:t>CGI ; Scripts coté serveur</a:t>
            </a:r>
            <a:br/>
          </a:p>
          <a:p>
            <a:pPr lvl="1" marL="828842" indent="-320842">
              <a:buChar char="✤"/>
            </a:pPr>
            <a:r>
              <a:t>CGI , </a:t>
            </a:r>
            <a:r>
              <a:rPr i="1"/>
              <a:t>Common Gateway Interface</a:t>
            </a:r>
            <a:r>
              <a:t>  (littéralement : Interface de passerelle commune...)</a:t>
            </a:r>
            <a:br/>
          </a:p>
          <a:p>
            <a:pPr lvl="1" marL="828842" indent="-320842">
              <a:buChar char="✤"/>
            </a:pPr>
            <a:r>
              <a:t>Avec les formulaires, qui existent depuis HTML 2.0, il est devenu nécessaire de construire coté serveur des pages web dynamiques, générées en fonction de données saisies par l’utilisateur.</a:t>
            </a:r>
          </a:p>
        </p:txBody>
      </p:sp>
      <p:sp>
        <p:nvSpPr>
          <p:cNvPr id="499" name="2.2 - Le web CGI"/>
          <p:cNvSpPr txBox="1"/>
          <p:nvPr>
            <p:ph type="body" idx="21"/>
          </p:nvPr>
        </p:nvSpPr>
        <p:spPr>
          <a:prstGeom prst="rect">
            <a:avLst/>
          </a:prstGeom>
        </p:spPr>
        <p:txBody>
          <a:bodyPr/>
          <a:lstStyle>
            <a:lvl1pPr>
              <a:tabLst>
                <a:tab pos="12039600" algn="r"/>
              </a:tabLst>
            </a:lvl1pPr>
          </a:lstStyle>
          <a:p>
            <a:pPr/>
            <a:r>
              <a:t>2.2 - Le web	CGI</a:t>
            </a:r>
          </a:p>
        </p:txBody>
      </p:sp>
      <p:sp>
        <p:nvSpPr>
          <p:cNvPr id="50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2"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03" name="CGI ; Scripts coté serveur…"/>
          <p:cNvSpPr txBox="1"/>
          <p:nvPr>
            <p:ph type="body" idx="1"/>
          </p:nvPr>
        </p:nvSpPr>
        <p:spPr>
          <a:prstGeom prst="rect">
            <a:avLst/>
          </a:prstGeom>
        </p:spPr>
        <p:txBody>
          <a:bodyPr/>
          <a:lstStyle/>
          <a:p>
            <a:pPr/>
            <a:r>
              <a:t>CGI ; Scripts coté serveur</a:t>
            </a:r>
            <a:br/>
          </a:p>
          <a:p>
            <a:pPr lvl="1" marL="828842" indent="-320842">
              <a:buChar char="✤"/>
            </a:pPr>
            <a:r>
              <a:t>Voici un exemple :</a:t>
            </a:r>
          </a:p>
          <a:p>
            <a:pPr lvl="2" marL="1310105" indent="-294105">
              <a:buChar char="✤"/>
            </a:pPr>
            <a:r>
              <a:t>➀</a:t>
            </a:r>
            <a:r>
              <a:t> L’utilisateur, après avoir rempli les champs d’un formulaire d’une page web, clique sur un bouton ‘Submit’ ;</a:t>
            </a:r>
          </a:p>
          <a:p>
            <a:pPr lvl="2" marL="1310105" indent="-294105">
              <a:buChar char="✤"/>
            </a:pPr>
            <a:r>
              <a:t>➁ Le navigateur envoie une requête HTTP : </a:t>
            </a:r>
          </a:p>
          <a:p>
            <a:pPr lvl="3" marL="1791368" indent="-267368">
              <a:buSzPct val="70000"/>
              <a:buChar char="✤"/>
            </a:pPr>
            <a:r>
              <a:t>avec l’URL généralement indiquée comme valeur de l’attribut ‘action’ de la balise &lt;form&gt; ;</a:t>
            </a:r>
          </a:p>
          <a:p>
            <a:pPr lvl="3" marL="1791368" indent="-267368">
              <a:buSzPct val="70000"/>
              <a:buChar char="✤"/>
            </a:pPr>
            <a:r>
              <a:t>et en associant les données saisies soit en fin d’URL (méthode GET) soit dans le corps de la requête HTTP (méthode POST) ;</a:t>
            </a:r>
          </a:p>
          <a:p>
            <a:pPr lvl="2" marL="1310105" indent="-294105">
              <a:buChar char="✤"/>
            </a:pPr>
            <a:r>
              <a:t>➂</a:t>
            </a:r>
            <a:r>
              <a:t> Le serveur HTTP :</a:t>
            </a:r>
          </a:p>
          <a:p>
            <a:pPr lvl="3" marL="1791368" indent="-267368">
              <a:buSzPct val="70000"/>
              <a:buChar char="✤"/>
            </a:pPr>
            <a:r>
              <a:t>reçoit la requête ;</a:t>
            </a:r>
          </a:p>
          <a:p>
            <a:pPr lvl="3" marL="1791368" indent="-267368">
              <a:buSzPct val="70000"/>
              <a:buChar char="✤"/>
            </a:pPr>
            <a:r>
              <a:t>lance un programme ou un script de type CGI, </a:t>
            </a:r>
            <a:r>
              <a:rPr i="1"/>
              <a:t>Common Gateway Interface</a:t>
            </a:r>
            <a:r>
              <a:t>...</a:t>
            </a:r>
          </a:p>
          <a:p>
            <a:pPr lvl="3" marL="1791368" indent="-267368">
              <a:buSzPct val="70000"/>
              <a:buChar char="✤"/>
            </a:pPr>
            <a:r>
              <a:t>qui récupère les données soit via des variables d'environnement (méthode GET), soit dans un flux d’entrée (méthode POST) ;</a:t>
            </a:r>
          </a:p>
          <a:p>
            <a:pPr lvl="2" marL="1310105" indent="-294105">
              <a:buChar char="✤"/>
            </a:pPr>
            <a:r>
              <a:t>➃ Ce programme procède aux traitements en fonction des données transmises et retourne une page web relayée par le serveur HTTP ;</a:t>
            </a:r>
          </a:p>
          <a:p>
            <a:pPr lvl="2" marL="1310105" indent="-294105">
              <a:buChar char="✤"/>
            </a:pPr>
            <a:r>
              <a:t>➄ Le navigateur affiche la page web résultante.</a:t>
            </a:r>
          </a:p>
        </p:txBody>
      </p:sp>
      <p:sp>
        <p:nvSpPr>
          <p:cNvPr id="504" name="2.2 - Le web CGI"/>
          <p:cNvSpPr txBox="1"/>
          <p:nvPr>
            <p:ph type="body" idx="21"/>
          </p:nvPr>
        </p:nvSpPr>
        <p:spPr>
          <a:prstGeom prst="rect">
            <a:avLst/>
          </a:prstGeom>
        </p:spPr>
        <p:txBody>
          <a:bodyPr/>
          <a:lstStyle>
            <a:lvl1pPr>
              <a:tabLst>
                <a:tab pos="12039600" algn="r"/>
              </a:tabLst>
            </a:lvl1pPr>
          </a:lstStyle>
          <a:p>
            <a:pPr/>
            <a:r>
              <a:t>2.2 - Le web	CGI</a:t>
            </a:r>
          </a:p>
        </p:txBody>
      </p:sp>
      <p:sp>
        <p:nvSpPr>
          <p:cNvPr id="505"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7"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08" name="CGI ; Scripts coté serveur…"/>
          <p:cNvSpPr txBox="1"/>
          <p:nvPr>
            <p:ph type="body" idx="1"/>
          </p:nvPr>
        </p:nvSpPr>
        <p:spPr>
          <a:prstGeom prst="rect">
            <a:avLst/>
          </a:prstGeom>
        </p:spPr>
        <p:txBody>
          <a:bodyPr/>
          <a:lstStyle/>
          <a:p>
            <a:pPr/>
            <a:r>
              <a:t>CGI ; Scripts coté serveur</a:t>
            </a:r>
            <a:br/>
          </a:p>
          <a:p>
            <a:pPr lvl="1" marL="828842" indent="-320842">
              <a:buChar char="✤"/>
            </a:pPr>
            <a:r>
              <a:t>Nota : </a:t>
            </a:r>
          </a:p>
          <a:p>
            <a:pPr lvl="1" marL="828842" indent="-320842">
              <a:buChar char="✤"/>
            </a:pPr>
            <a:r>
              <a:t>En ➂ , on préfère actuellement les variantes suivantes :</a:t>
            </a:r>
          </a:p>
          <a:p>
            <a:pPr lvl="2" marL="1310105" indent="-294105">
              <a:buChar char="✤"/>
            </a:pPr>
            <a:r>
              <a:t>FastCGI : cela permet de lancer le programme qu’une fois. Il reste ensuite en cache pour une utilisation ultérieure</a:t>
            </a:r>
          </a:p>
          <a:p>
            <a:pPr lvl="2" marL="1310105" indent="-294105">
              <a:buChar char="✤"/>
            </a:pPr>
            <a:r>
              <a:t>Les interprèteurs sont maintenant intégrés au sein du serveur HTTP sous forme de modules.</a:t>
            </a:r>
          </a:p>
          <a:p>
            <a:pPr lvl="1" marL="828842" indent="-320842">
              <a:buChar char="✤"/>
              <a:defRPr b="1"/>
            </a:pPr>
            <a:r>
              <a:t>Scripts coté serveurs </a:t>
            </a:r>
            <a:br/>
            <a:r>
              <a:rPr b="0"/>
              <a:t>Les CGI sont des programmes compilés ou (très souvent) interprétés. Les langages serveur suivants sont populaires :</a:t>
            </a:r>
          </a:p>
          <a:p>
            <a:pPr lvl="2" marL="1310105" indent="-294105">
              <a:buChar char="✤"/>
            </a:pPr>
            <a:r>
              <a:t>Perl</a:t>
            </a:r>
          </a:p>
          <a:p>
            <a:pPr lvl="2" marL="1310105" indent="-294105">
              <a:buChar char="✤"/>
            </a:pPr>
            <a:r>
              <a:t>Python</a:t>
            </a:r>
          </a:p>
          <a:p>
            <a:pPr lvl="2" marL="1310105" indent="-294105">
              <a:buChar char="✤"/>
            </a:pPr>
            <a:r>
              <a:t>JSP (</a:t>
            </a:r>
            <a:r>
              <a:rPr i="1"/>
              <a:t>Java Server Pages</a:t>
            </a:r>
            <a:r>
              <a:t>)</a:t>
            </a:r>
          </a:p>
          <a:p>
            <a:pPr lvl="2" marL="1310105" indent="-294105">
              <a:buChar char="✤"/>
            </a:pPr>
            <a:r>
              <a:t>ASP (</a:t>
            </a:r>
            <a:r>
              <a:rPr i="1"/>
              <a:t>Active Server Pages</a:t>
            </a:r>
            <a:r>
              <a:t>)</a:t>
            </a:r>
          </a:p>
          <a:p>
            <a:pPr lvl="2" marL="1310105" indent="-294105">
              <a:buChar char="✤"/>
            </a:pPr>
            <a:r>
              <a:t>PHP (</a:t>
            </a:r>
            <a:r>
              <a:rPr i="1"/>
              <a:t>PHP HyperText Preprocessor</a:t>
            </a:r>
            <a:r>
              <a:t>). Ex. </a:t>
            </a:r>
            <a:r>
              <a:rPr u="sng">
                <a:solidFill>
                  <a:schemeClr val="accent5">
                    <a:satOff val="8112"/>
                    <a:lumOff val="-14630"/>
                  </a:schemeClr>
                </a:solidFill>
                <a:hlinkClick r:id="rId3" invalidUrl="" action="" tgtFrame="" tooltip="" history="1" highlightClick="0" endSnd="0"/>
              </a:rPr>
              <a:t>PHP-FPM</a:t>
            </a:r>
            <a:r>
              <a:t>.</a:t>
            </a:r>
          </a:p>
          <a:p>
            <a:pPr lvl="2" marL="1310105" indent="-294105">
              <a:buChar char="✤"/>
            </a:pPr>
            <a:r>
              <a:t>Servlets (avec Java)</a:t>
            </a:r>
          </a:p>
        </p:txBody>
      </p:sp>
      <p:sp>
        <p:nvSpPr>
          <p:cNvPr id="509" name="2.2 - Le web CGI"/>
          <p:cNvSpPr txBox="1"/>
          <p:nvPr>
            <p:ph type="body" idx="21"/>
          </p:nvPr>
        </p:nvSpPr>
        <p:spPr>
          <a:prstGeom prst="rect">
            <a:avLst/>
          </a:prstGeom>
        </p:spPr>
        <p:txBody>
          <a:bodyPr/>
          <a:lstStyle>
            <a:lvl1pPr>
              <a:tabLst>
                <a:tab pos="12039600" algn="r"/>
              </a:tabLst>
            </a:lvl1pPr>
          </a:lstStyle>
          <a:p>
            <a:pPr/>
            <a:r>
              <a:t>2.2 - Le web	CGI</a:t>
            </a:r>
          </a:p>
        </p:txBody>
      </p:sp>
      <p:sp>
        <p:nvSpPr>
          <p:cNvPr id="51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4"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15" name="CGI ; Scripts coté serveur…"/>
          <p:cNvSpPr txBox="1"/>
          <p:nvPr>
            <p:ph type="body" idx="1"/>
          </p:nvPr>
        </p:nvSpPr>
        <p:spPr>
          <a:prstGeom prst="rect">
            <a:avLst/>
          </a:prstGeom>
        </p:spPr>
        <p:txBody>
          <a:bodyPr/>
          <a:lstStyle/>
          <a:p>
            <a:pPr/>
            <a:r>
              <a:t>CGI ; Scripts coté serveur</a:t>
            </a:r>
            <a:br/>
          </a:p>
          <a:p>
            <a:pPr lvl="1" marL="828842" indent="-320842">
              <a:buChar char="✤"/>
            </a:pPr>
            <a:r>
              <a:t>Exemple avec PHP : </a:t>
            </a:r>
          </a:p>
          <a:p>
            <a:pPr lvl="2" marL="1310105" indent="-294105">
              <a:buChar char="✤"/>
            </a:pPr>
            <a:r>
              <a:t>Sur un serveur web, on place un document : </a:t>
            </a:r>
            <a:r>
              <a:rPr i="1"/>
              <a:t>formulaire.php</a:t>
            </a:r>
            <a:endParaRPr i="1"/>
          </a:p>
          <a:p>
            <a:pPr lvl="3" marL="1791368" indent="-267368">
              <a:buSzPct val="70000"/>
              <a:buChar char="✤"/>
            </a:pPr>
            <a:r>
              <a:t>Il nous faut alors un accès FTP (</a:t>
            </a:r>
            <a:r>
              <a:rPr i="1"/>
              <a:t>File Tranfer Protocol</a:t>
            </a:r>
            <a:r>
              <a:t>) pour pouvoir déposer des fichiers sur le serveur.</a:t>
            </a:r>
          </a:p>
          <a:p>
            <a:pPr lvl="2" marL="1310105" indent="-294105">
              <a:buChar char="✤"/>
            </a:pPr>
            <a:r>
              <a:t>Le code de ce document est visible avec ce document texte : </a:t>
            </a:r>
            <a:r>
              <a:rPr i="1" u="sng">
                <a:solidFill>
                  <a:schemeClr val="accent5">
                    <a:satOff val="8112"/>
                    <a:lumOff val="-14630"/>
                  </a:schemeClr>
                </a:solidFill>
                <a:hlinkClick r:id="rId3" invalidUrl="" action="" tgtFrame="" tooltip="" history="1" highlightClick="0" endSnd="0"/>
              </a:rPr>
              <a:t>formulaire.txt</a:t>
            </a:r>
            <a:br/>
          </a:p>
          <a:p>
            <a:pPr lvl="2" marL="1310105" indent="-294105">
              <a:buChar char="✤"/>
            </a:pPr>
            <a:r>
              <a:t>Ouvrir le formulaire :  </a:t>
            </a:r>
            <a:r>
              <a:rPr u="sng">
                <a:solidFill>
                  <a:schemeClr val="accent5">
                    <a:satOff val="8112"/>
                    <a:lumOff val="-14630"/>
                  </a:schemeClr>
                </a:solidFill>
                <a:hlinkClick r:id="rId4" invalidUrl="" action="" tgtFrame="" tooltip="" history="1" highlightClick="0" endSnd="0"/>
              </a:rPr>
              <a:t>https://rsx102.seancetenante.com/minimum/formulaire.php</a:t>
            </a:r>
          </a:p>
          <a:p>
            <a:pPr lvl="2" marL="1310105" indent="-294105">
              <a:buChar char="✤"/>
            </a:pPr>
            <a:r>
              <a:t>Examiner le code source du formulaire avec votre navigateur, avant puis après la soumission du formulaire.</a:t>
            </a:r>
          </a:p>
          <a:p>
            <a:pPr lvl="2" marL="1310105" indent="-294105">
              <a:buChar char="✤"/>
            </a:pPr>
            <a:r>
              <a:t>==&gt; Le code PHP est exécuté sur le serveur, générant ainsi le HTML, qui sera ensuite envoyé au client.</a:t>
            </a:r>
          </a:p>
          <a:p>
            <a:pPr lvl="2" marL="1310105" indent="-294105">
              <a:buChar char="✤"/>
            </a:pPr>
          </a:p>
          <a:p>
            <a:pPr lvl="1" marL="828842" indent="-320842">
              <a:buChar char="✤"/>
            </a:pPr>
            <a:r>
              <a:t>Voir aussi : </a:t>
            </a:r>
            <a:r>
              <a:rPr u="sng">
                <a:solidFill>
                  <a:schemeClr val="accent5">
                    <a:satOff val="8112"/>
                    <a:lumOff val="-14630"/>
                  </a:schemeClr>
                </a:solidFill>
                <a:hlinkClick r:id="rId5" invalidUrl="" action="" tgtFrame="" tooltip="" history="1" highlightClick="0" endSnd="0"/>
              </a:rPr>
              <a:t>https://www.php.net/manual/fr/</a:t>
            </a:r>
          </a:p>
        </p:txBody>
      </p:sp>
      <p:sp>
        <p:nvSpPr>
          <p:cNvPr id="516" name="2.2 - Le web CGI"/>
          <p:cNvSpPr txBox="1"/>
          <p:nvPr>
            <p:ph type="body" idx="21"/>
          </p:nvPr>
        </p:nvSpPr>
        <p:spPr>
          <a:prstGeom prst="rect">
            <a:avLst/>
          </a:prstGeom>
        </p:spPr>
        <p:txBody>
          <a:bodyPr/>
          <a:lstStyle>
            <a:lvl1pPr>
              <a:tabLst>
                <a:tab pos="12039600" algn="r"/>
              </a:tabLst>
            </a:lvl1pPr>
          </a:lstStyle>
          <a:p>
            <a:pPr/>
            <a:r>
              <a:t>2.2 - Le web	CGI</a:t>
            </a:r>
          </a:p>
        </p:txBody>
      </p:sp>
      <p:sp>
        <p:nvSpPr>
          <p:cNvPr id="51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1"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22" name="Introduction…"/>
          <p:cNvSpPr txBox="1"/>
          <p:nvPr>
            <p:ph type="body" idx="1"/>
          </p:nvPr>
        </p:nvSpPr>
        <p:spPr>
          <a:prstGeom prst="rect">
            <a:avLst/>
          </a:prstGeom>
        </p:spPr>
        <p:txBody>
          <a:bodyPr/>
          <a:lstStyle/>
          <a:p>
            <a:pPr/>
            <a:r>
              <a:t>Introduction</a:t>
            </a:r>
          </a:p>
          <a:p>
            <a:pPr lvl="1" marL="828842" indent="-320842">
              <a:buChar char="✤"/>
            </a:pPr>
            <a:r>
              <a:t>XML est un langage de description adapté à la représentation structurée de données.</a:t>
            </a:r>
          </a:p>
          <a:p>
            <a:pPr lvl="1" marL="828842" indent="-320842">
              <a:buChar char="✤"/>
            </a:pPr>
            <a:r>
              <a:t>Langage de balisage extensible :</a:t>
            </a:r>
          </a:p>
          <a:p>
            <a:pPr lvl="2" marL="1310105" indent="-294105">
              <a:buChar char="✤"/>
            </a:pPr>
            <a:r>
              <a:t>C’est un langage </a:t>
            </a:r>
            <a:r>
              <a:rPr b="1"/>
              <a:t>extensible</a:t>
            </a:r>
            <a:r>
              <a:t>, utilisant des balises (</a:t>
            </a:r>
            <a:r>
              <a:rPr b="1" i="1"/>
              <a:t>markup</a:t>
            </a:r>
            <a:r>
              <a:t>).</a:t>
            </a:r>
          </a:p>
          <a:p>
            <a:pPr lvl="1" marL="828842" indent="-320842">
              <a:buChar char="✤"/>
            </a:pPr>
            <a:r>
              <a:t>Un document XML est un fichier texte fortement structuré, destiné à représenter tout type de données.</a:t>
            </a:r>
          </a:p>
          <a:p>
            <a:pPr lvl="1" marL="828842" indent="-320842">
              <a:buChar char="✤"/>
            </a:pPr>
            <a:r>
              <a:t>Un inconvénient de HTML est qu’il ne permet pas de séparer la forme du contenu d’un document. </a:t>
            </a:r>
            <a:br/>
            <a:r>
              <a:t>XML peut servir à décrire un </a:t>
            </a:r>
            <a:r>
              <a:rPr b="1"/>
              <a:t>contenu</a:t>
            </a:r>
            <a:r>
              <a:t> ; la forme, le cas échéant, dépend de feuilles de styles associées.</a:t>
            </a:r>
          </a:p>
          <a:p>
            <a:pPr lvl="1" marL="828842" indent="-320842">
              <a:buChar char="✤"/>
            </a:pPr>
            <a:r>
              <a:t>XML, dérivé de SGML (</a:t>
            </a:r>
            <a:r>
              <a:rPr i="1"/>
              <a:t>Standard Generalized Markup Language</a:t>
            </a:r>
            <a:r>
              <a:t>), est un standard d’échange de données normalisé par W3C (</a:t>
            </a:r>
            <a:r>
              <a:rPr i="1"/>
              <a:t>World Wide Web Contorsium</a:t>
            </a:r>
            <a:r>
              <a:t>) : la version 1.0 en 1998 et la version 1.1 en 2004.</a:t>
            </a:r>
          </a:p>
          <a:p>
            <a:pPr lvl="1" marL="828842" indent="-320842">
              <a:buChar char="✤"/>
            </a:pPr>
            <a:r>
              <a:t>XML est utilisé pour :</a:t>
            </a:r>
          </a:p>
          <a:p>
            <a:pPr lvl="2" marL="1310105" indent="-294105">
              <a:buChar char="✤"/>
            </a:pPr>
            <a:r>
              <a:t>stocker ou échanger des données ;</a:t>
            </a:r>
          </a:p>
          <a:p>
            <a:pPr lvl="2" marL="1310105" indent="-294105">
              <a:buChar char="✤"/>
            </a:pPr>
            <a:r>
              <a:t>définir des langages, comme XHTML, SVG</a:t>
            </a:r>
            <a:r>
              <a:rPr i="1"/>
              <a:t> (Scalable Vector Graphics)</a:t>
            </a:r>
            <a:r>
              <a:t>, etc.</a:t>
            </a:r>
          </a:p>
        </p:txBody>
      </p:sp>
      <p:sp>
        <p:nvSpPr>
          <p:cNvPr id="523" name="2.3 - XML ; Extensible Markup Language Introduction"/>
          <p:cNvSpPr txBox="1"/>
          <p:nvPr>
            <p:ph type="body" idx="21"/>
          </p:nvPr>
        </p:nvSpPr>
        <p:spPr>
          <a:prstGeom prst="rect">
            <a:avLst/>
          </a:prstGeom>
        </p:spPr>
        <p:txBody>
          <a:bodyPr/>
          <a:lstStyle>
            <a:lvl1pPr>
              <a:tabLst>
                <a:tab pos="12039600" algn="r"/>
              </a:tabLst>
            </a:lvl1pPr>
          </a:lstStyle>
          <a:p>
            <a:pPr/>
            <a:r>
              <a:t>2.3 - XML ; Extensible Markup Language	Introduction</a:t>
            </a:r>
          </a:p>
        </p:txBody>
      </p:sp>
      <p:sp>
        <p:nvSpPr>
          <p:cNvPr id="524"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8"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29" name="Exemples de balises :"/>
          <p:cNvSpPr txBox="1"/>
          <p:nvPr>
            <p:ph type="body" idx="1"/>
          </p:nvPr>
        </p:nvSpPr>
        <p:spPr>
          <a:prstGeom prst="rect">
            <a:avLst/>
          </a:prstGeom>
        </p:spPr>
        <p:txBody>
          <a:bodyPr/>
          <a:lstStyle/>
          <a:p>
            <a:pPr/>
          </a:p>
          <a:p>
            <a:pPr/>
            <a:r>
              <a:t>Exemples de balises :</a:t>
            </a:r>
          </a:p>
        </p:txBody>
      </p:sp>
      <p:sp>
        <p:nvSpPr>
          <p:cNvPr id="530" name="2.3 - XML ; Extensible Markup Language Introduction"/>
          <p:cNvSpPr txBox="1"/>
          <p:nvPr>
            <p:ph type="body" idx="21"/>
          </p:nvPr>
        </p:nvSpPr>
        <p:spPr>
          <a:prstGeom prst="rect">
            <a:avLst/>
          </a:prstGeom>
        </p:spPr>
        <p:txBody>
          <a:bodyPr/>
          <a:lstStyle>
            <a:lvl1pPr>
              <a:tabLst>
                <a:tab pos="12039600" algn="r"/>
              </a:tabLst>
            </a:lvl1pPr>
          </a:lstStyle>
          <a:p>
            <a:pPr/>
            <a:r>
              <a:t>2.3 - XML ; Extensible Markup Language	Introduction</a:t>
            </a:r>
          </a:p>
        </p:txBody>
      </p:sp>
      <p:sp>
        <p:nvSpPr>
          <p:cNvPr id="53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543" name="Grouper"/>
          <p:cNvGrpSpPr/>
          <p:nvPr/>
        </p:nvGrpSpPr>
        <p:grpSpPr>
          <a:xfrm>
            <a:off x="1828742" y="3023339"/>
            <a:ext cx="9347316" cy="3986322"/>
            <a:chOff x="-215899" y="-139700"/>
            <a:chExt cx="9347314" cy="3986320"/>
          </a:xfrm>
        </p:grpSpPr>
        <p:grpSp>
          <p:nvGrpSpPr>
            <p:cNvPr id="534" name="&lt;Titre&gt;…"/>
            <p:cNvGrpSpPr/>
            <p:nvPr/>
          </p:nvGrpSpPr>
          <p:grpSpPr>
            <a:xfrm>
              <a:off x="-215900" y="-139701"/>
              <a:ext cx="9347315" cy="3986322"/>
              <a:chOff x="0" y="0"/>
              <a:chExt cx="9347314" cy="3986320"/>
            </a:xfrm>
          </p:grpSpPr>
          <p:sp>
            <p:nvSpPr>
              <p:cNvPr id="533" name="&lt;Titre&gt;…"/>
              <p:cNvSpPr txBox="1"/>
              <p:nvPr/>
            </p:nvSpPr>
            <p:spPr>
              <a:xfrm>
                <a:off x="215900" y="139700"/>
                <a:ext cx="8915515" cy="3427521"/>
              </a:xfrm>
              <a:prstGeom prst="rect">
                <a:avLst/>
              </a:prstGeom>
              <a:solidFill>
                <a:srgbClr val="E0E0E0"/>
              </a:solid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marL="356444" defTabSz="452627">
                  <a:spcBef>
                    <a:spcPts val="0"/>
                  </a:spcBef>
                  <a:defRPr i="0" sz="1979">
                    <a:solidFill>
                      <a:srgbClr val="000000"/>
                    </a:solidFill>
                    <a:latin typeface="Menlo Regular"/>
                    <a:ea typeface="Menlo Regular"/>
                    <a:cs typeface="Menlo Regular"/>
                    <a:sym typeface="Menlo Regular"/>
                  </a:defRPr>
                </a:pPr>
              </a:p>
              <a:p>
                <a:pPr marL="356444" defTabSz="452627">
                  <a:spcBef>
                    <a:spcPts val="0"/>
                  </a:spcBef>
                  <a:defRPr i="0" sz="1979">
                    <a:solidFill>
                      <a:srgbClr val="000000"/>
                    </a:solidFill>
                    <a:latin typeface="Menlo Regular"/>
                    <a:ea typeface="Menlo Regular"/>
                    <a:cs typeface="Menlo Regular"/>
                    <a:sym typeface="Menlo Regular"/>
                  </a:defRPr>
                </a:pPr>
                <a:r>
                  <a:t>&lt;Titre&gt;</a:t>
                </a:r>
              </a:p>
              <a:p>
                <a:pPr marL="356444" defTabSz="452627">
                  <a:spcBef>
                    <a:spcPts val="0"/>
                  </a:spcBef>
                  <a:defRPr i="0" sz="1979">
                    <a:solidFill>
                      <a:srgbClr val="000000"/>
                    </a:solidFill>
                    <a:latin typeface="Menlo Regular"/>
                    <a:ea typeface="Menlo Regular"/>
                    <a:cs typeface="Menlo Regular"/>
                    <a:sym typeface="Menlo Regular"/>
                  </a:defRPr>
                </a:pPr>
                <a:r>
                  <a:t>	Cours de réseaux</a:t>
                </a:r>
              </a:p>
              <a:p>
                <a:pPr marL="356444" defTabSz="452627">
                  <a:spcBef>
                    <a:spcPts val="0"/>
                  </a:spcBef>
                  <a:defRPr i="0" sz="1979">
                    <a:solidFill>
                      <a:srgbClr val="000000"/>
                    </a:solidFill>
                    <a:latin typeface="Menlo Regular"/>
                    <a:ea typeface="Menlo Regular"/>
                    <a:cs typeface="Menlo Regular"/>
                    <a:sym typeface="Menlo Regular"/>
                  </a:defRPr>
                </a:pPr>
                <a:r>
                  <a:t>&lt;/Titre&gt;</a:t>
                </a:r>
              </a:p>
              <a:p>
                <a:pPr marL="356444" defTabSz="452627">
                  <a:spcBef>
                    <a:spcPts val="0"/>
                  </a:spcBef>
                  <a:defRPr i="0" sz="1979">
                    <a:solidFill>
                      <a:srgbClr val="000000"/>
                    </a:solidFill>
                    <a:latin typeface="Menlo Regular"/>
                    <a:ea typeface="Menlo Regular"/>
                    <a:cs typeface="Menlo Regular"/>
                    <a:sym typeface="Menlo Regular"/>
                  </a:defRPr>
                </a:pPr>
              </a:p>
              <a:p>
                <a:pPr marL="356444" defTabSz="452627">
                  <a:spcBef>
                    <a:spcPts val="0"/>
                  </a:spcBef>
                  <a:defRPr i="0" sz="1979">
                    <a:solidFill>
                      <a:srgbClr val="000000"/>
                    </a:solidFill>
                    <a:latin typeface="Menlo Regular"/>
                    <a:ea typeface="Menlo Regular"/>
                    <a:cs typeface="Menlo Regular"/>
                    <a:sym typeface="Menlo Regular"/>
                  </a:defRPr>
                </a:pPr>
              </a:p>
              <a:p>
                <a:pPr marL="356444" defTabSz="452627">
                  <a:spcBef>
                    <a:spcPts val="0"/>
                  </a:spcBef>
                  <a:defRPr i="0" sz="1979">
                    <a:solidFill>
                      <a:srgbClr val="000000"/>
                    </a:solidFill>
                    <a:latin typeface="Menlo Regular"/>
                    <a:ea typeface="Menlo Regular"/>
                    <a:cs typeface="Menlo Regular"/>
                    <a:sym typeface="Menlo Regular"/>
                  </a:defRPr>
                </a:pPr>
                <a:r>
                  <a:t>&lt;Prix monnaie="Euro"&gt; 27,50 &lt;/Prix&gt;</a:t>
                </a:r>
              </a:p>
              <a:p>
                <a:pPr marL="356444" defTabSz="452627">
                  <a:spcBef>
                    <a:spcPts val="0"/>
                  </a:spcBef>
                  <a:defRPr i="0" sz="1979">
                    <a:solidFill>
                      <a:srgbClr val="000000"/>
                    </a:solidFill>
                    <a:latin typeface="Menlo Regular"/>
                    <a:ea typeface="Menlo Regular"/>
                    <a:cs typeface="Menlo Regular"/>
                    <a:sym typeface="Menlo Regular"/>
                  </a:defRPr>
                </a:pPr>
              </a:p>
              <a:p>
                <a:pPr marL="356444" defTabSz="452627">
                  <a:spcBef>
                    <a:spcPts val="0"/>
                  </a:spcBef>
                  <a:defRPr i="0" sz="1979">
                    <a:solidFill>
                      <a:srgbClr val="000000"/>
                    </a:solidFill>
                    <a:latin typeface="Menlo Regular"/>
                    <a:ea typeface="Menlo Regular"/>
                    <a:cs typeface="Menlo Regular"/>
                    <a:sym typeface="Menlo Regular"/>
                  </a:defRPr>
                </a:pPr>
              </a:p>
              <a:p>
                <a:pPr marL="356444" defTabSz="452627">
                  <a:spcBef>
                    <a:spcPts val="0"/>
                  </a:spcBef>
                  <a:defRPr i="0" sz="1979">
                    <a:solidFill>
                      <a:srgbClr val="000000"/>
                    </a:solidFill>
                    <a:latin typeface="Menlo Regular"/>
                    <a:ea typeface="Menlo Regular"/>
                    <a:cs typeface="Menlo Regular"/>
                    <a:sym typeface="Menlo Regular"/>
                  </a:defRPr>
                </a:pPr>
                <a:r>
                  <a:t>&lt;Picture src="/images/network.jpg" /&gt;</a:t>
                </a:r>
              </a:p>
            </p:txBody>
          </p:sp>
          <p:pic>
            <p:nvPicPr>
              <p:cNvPr id="532" name="&lt;Titre&gt;… &lt;Titre&gt;Cours de réseaux&lt;/Titre&gt;&lt;Prix monnaie=&quot;Euro&quot;&gt; 27,50 &lt;/Prix&gt;&lt;Picture src=&quot;/images/network.jpg&quot; /&gt;" descr="&lt;Titre&gt;… &lt;Titre&gt;Cours de réseaux&lt;/Titre&gt;&lt;Prix monnaie=&quot;Euro&quot;&gt; 27,50 &lt;/Prix&gt;&lt;Picture src=&quot;/images/network.jpg&quot; /&gt;"/>
              <p:cNvPicPr>
                <a:picLocks noChangeAspect="0"/>
              </p:cNvPicPr>
              <p:nvPr/>
            </p:nvPicPr>
            <p:blipFill>
              <a:blip r:embed="rId3">
                <a:extLst/>
              </a:blip>
              <a:stretch>
                <a:fillRect/>
              </a:stretch>
            </p:blipFill>
            <p:spPr>
              <a:xfrm>
                <a:off x="0" y="-1"/>
                <a:ext cx="9347315" cy="3986322"/>
              </a:xfrm>
              <a:prstGeom prst="rect">
                <a:avLst/>
              </a:prstGeom>
              <a:effectLst/>
            </p:spPr>
          </p:pic>
        </p:grpSp>
        <p:sp>
          <p:nvSpPr>
            <p:cNvPr id="535" name="Balise"/>
            <p:cNvSpPr txBox="1"/>
            <p:nvPr/>
          </p:nvSpPr>
          <p:spPr>
            <a:xfrm rot="21300000">
              <a:off x="3073210" y="105385"/>
              <a:ext cx="926730" cy="3141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360000">
                <a:spcBef>
                  <a:spcPts val="0"/>
                </a:spcBef>
                <a:defRPr b="1" i="0" sz="2000">
                  <a:solidFill>
                    <a:srgbClr val="C86953"/>
                  </a:solidFill>
                  <a:latin typeface="Helvetica"/>
                  <a:ea typeface="Helvetica"/>
                  <a:cs typeface="Helvetica"/>
                  <a:sym typeface="Helvetica"/>
                </a:defRPr>
              </a:lvl1pPr>
            </a:lstStyle>
            <a:p>
              <a:pPr/>
              <a:r>
                <a:t>Balise</a:t>
              </a:r>
            </a:p>
          </p:txBody>
        </p:sp>
        <p:sp>
          <p:nvSpPr>
            <p:cNvPr id="536" name="Ligne"/>
            <p:cNvSpPr/>
            <p:nvPr/>
          </p:nvSpPr>
          <p:spPr>
            <a:xfrm flipV="1">
              <a:off x="1602305" y="310274"/>
              <a:ext cx="1381761" cy="132087"/>
            </a:xfrm>
            <a:prstGeom prst="line">
              <a:avLst/>
            </a:prstGeom>
            <a:noFill/>
            <a:ln w="25400" cap="flat">
              <a:solidFill>
                <a:srgbClr val="C86953"/>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537" name="Attribut"/>
            <p:cNvSpPr txBox="1"/>
            <p:nvPr/>
          </p:nvSpPr>
          <p:spPr>
            <a:xfrm rot="21300000">
              <a:off x="3761778" y="1047344"/>
              <a:ext cx="1391958" cy="5438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360000">
                <a:spcBef>
                  <a:spcPts val="0"/>
                </a:spcBef>
                <a:defRPr b="1" i="0" sz="2000">
                  <a:solidFill>
                    <a:srgbClr val="C86953"/>
                  </a:solidFill>
                  <a:latin typeface="Helvetica"/>
                  <a:ea typeface="Helvetica"/>
                  <a:cs typeface="Helvetica"/>
                  <a:sym typeface="Helvetica"/>
                </a:defRPr>
              </a:lvl1pPr>
            </a:lstStyle>
            <a:p>
              <a:pPr/>
              <a:r>
                <a:t>Attribut</a:t>
              </a:r>
            </a:p>
          </p:txBody>
        </p:sp>
        <p:sp>
          <p:nvSpPr>
            <p:cNvPr id="538" name="Ligne"/>
            <p:cNvSpPr/>
            <p:nvPr/>
          </p:nvSpPr>
          <p:spPr>
            <a:xfrm flipV="1">
              <a:off x="2376570" y="1400786"/>
              <a:ext cx="1379200" cy="357912"/>
            </a:xfrm>
            <a:prstGeom prst="line">
              <a:avLst/>
            </a:prstGeom>
            <a:noFill/>
            <a:ln w="25400" cap="flat">
              <a:solidFill>
                <a:srgbClr val="C86953"/>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539" name="Élément vide…"/>
            <p:cNvSpPr txBox="1"/>
            <p:nvPr/>
          </p:nvSpPr>
          <p:spPr>
            <a:xfrm rot="21300000">
              <a:off x="6435506" y="1587066"/>
              <a:ext cx="2385230" cy="10407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p>
              <a:pPr defTabSz="338400">
                <a:spcBef>
                  <a:spcPts val="0"/>
                </a:spcBef>
                <a:defRPr b="1" i="0" sz="1879">
                  <a:solidFill>
                    <a:srgbClr val="C86953"/>
                  </a:solidFill>
                  <a:latin typeface="Helvetica"/>
                  <a:ea typeface="Helvetica"/>
                  <a:cs typeface="Helvetica"/>
                  <a:sym typeface="Helvetica"/>
                </a:defRPr>
              </a:pPr>
              <a:r>
                <a:t>Élément vide</a:t>
              </a:r>
            </a:p>
            <a:p>
              <a:pPr defTabSz="338400">
                <a:spcBef>
                  <a:spcPts val="0"/>
                </a:spcBef>
                <a:defRPr b="1" i="0" sz="1692">
                  <a:solidFill>
                    <a:srgbClr val="C86953"/>
                  </a:solidFill>
                  <a:latin typeface="Helvetica"/>
                  <a:ea typeface="Helvetica"/>
                  <a:cs typeface="Helvetica"/>
                  <a:sym typeface="Helvetica"/>
                </a:defRPr>
              </a:pPr>
              <a:r>
                <a:t>=&gt; fusion de la balise de fermeture</a:t>
              </a:r>
            </a:p>
          </p:txBody>
        </p:sp>
        <p:sp>
          <p:nvSpPr>
            <p:cNvPr id="540" name="Ligne"/>
            <p:cNvSpPr/>
            <p:nvPr/>
          </p:nvSpPr>
          <p:spPr>
            <a:xfrm flipV="1">
              <a:off x="5649326" y="2350987"/>
              <a:ext cx="675641" cy="381007"/>
            </a:xfrm>
            <a:prstGeom prst="line">
              <a:avLst/>
            </a:prstGeom>
            <a:noFill/>
            <a:ln w="25400" cap="flat">
              <a:solidFill>
                <a:srgbClr val="C86953"/>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541" name="Élément"/>
            <p:cNvSpPr txBox="1"/>
            <p:nvPr/>
          </p:nvSpPr>
          <p:spPr>
            <a:xfrm rot="21300000">
              <a:off x="4768780" y="181472"/>
              <a:ext cx="1177620" cy="3566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360000">
                <a:spcBef>
                  <a:spcPts val="0"/>
                </a:spcBef>
                <a:defRPr b="1" i="0" sz="2000">
                  <a:solidFill>
                    <a:srgbClr val="C86953"/>
                  </a:solidFill>
                  <a:latin typeface="Helvetica"/>
                  <a:ea typeface="Helvetica"/>
                  <a:cs typeface="Helvetica"/>
                  <a:sym typeface="Helvetica"/>
                </a:defRPr>
              </a:lvl1pPr>
            </a:lstStyle>
            <a:p>
              <a:pPr/>
              <a:r>
                <a:t>Élément</a:t>
              </a:r>
            </a:p>
          </p:txBody>
        </p:sp>
        <p:sp>
          <p:nvSpPr>
            <p:cNvPr id="542" name="Ligne"/>
            <p:cNvSpPr/>
            <p:nvPr/>
          </p:nvSpPr>
          <p:spPr>
            <a:xfrm flipV="1">
              <a:off x="3119005" y="410274"/>
              <a:ext cx="1550728" cy="352508"/>
            </a:xfrm>
            <a:prstGeom prst="line">
              <a:avLst/>
            </a:prstGeom>
            <a:noFill/>
            <a:ln w="25400" cap="flat">
              <a:solidFill>
                <a:srgbClr val="C86953"/>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grpSp>
      <p:sp>
        <p:nvSpPr>
          <p:cNvPr id="544" name="Fig 2.5 - XML : Balise, élement et attribut"/>
          <p:cNvSpPr txBox="1"/>
          <p:nvPr/>
        </p:nvSpPr>
        <p:spPr>
          <a:xfrm>
            <a:off x="1841035" y="7024954"/>
            <a:ext cx="3921226"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2.5 - XML : Balise, élement et attribut</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8"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49" name="Utilisation de XML…"/>
          <p:cNvSpPr txBox="1"/>
          <p:nvPr>
            <p:ph type="body" idx="1"/>
          </p:nvPr>
        </p:nvSpPr>
        <p:spPr>
          <a:prstGeom prst="rect">
            <a:avLst/>
          </a:prstGeom>
        </p:spPr>
        <p:txBody>
          <a:bodyPr/>
          <a:lstStyle/>
          <a:p>
            <a:pPr/>
            <a:r>
              <a:t>Utilisation de XML</a:t>
            </a:r>
          </a:p>
          <a:p>
            <a:pPr lvl="1" marL="828842" indent="-320842">
              <a:buChar char="✤"/>
            </a:pPr>
            <a:r>
              <a:t>Une application liée à XML utilise jusqu’à trois types de documents :</a:t>
            </a:r>
          </a:p>
          <a:p>
            <a:pPr lvl="1" marL="1036052" indent="-401052">
              <a:buClrTx/>
              <a:buSzPct val="100000"/>
              <a:buFontTx/>
              <a:buAutoNum type="arabicPeriod" startAt="1"/>
            </a:pPr>
            <a:r>
              <a:t>Le document XML</a:t>
            </a:r>
          </a:p>
          <a:p>
            <a:pPr lvl="1" marL="1036052" indent="-401052">
              <a:buClrTx/>
              <a:buSzPct val="100000"/>
              <a:buFontTx/>
              <a:buAutoNum type="arabicPeriod" startAt="1"/>
            </a:pPr>
            <a:r>
              <a:t>Le document DTD (</a:t>
            </a:r>
            <a:r>
              <a:rPr i="1"/>
              <a:t>Document Type Definition</a:t>
            </a:r>
            <a:r>
              <a:t>)</a:t>
            </a:r>
          </a:p>
          <a:p>
            <a:pPr lvl="1" marL="1036052" indent="-401052">
              <a:buClrTx/>
              <a:buSzPct val="100000"/>
              <a:buFontTx/>
              <a:buAutoNum type="arabicPeriod" startAt="1"/>
            </a:pPr>
            <a:r>
              <a:t>Une feuille de style XSL (</a:t>
            </a:r>
            <a:r>
              <a:rPr i="1"/>
              <a:t>eXtensible Stylesheet Language</a:t>
            </a:r>
            <a:r>
              <a:t>)</a:t>
            </a:r>
            <a:br/>
            <a:br/>
          </a:p>
          <a:p>
            <a:pPr/>
            <a:r>
              <a:t>➀ Le document XML</a:t>
            </a:r>
          </a:p>
          <a:p>
            <a:pPr lvl="1" marL="828842" indent="-320842">
              <a:buChar char="✤"/>
            </a:pPr>
            <a:r>
              <a:t>Il contient les données du document, structurées à l’aide des marqueurs ou balises.</a:t>
            </a:r>
          </a:p>
          <a:p>
            <a:pPr lvl="1" marL="828842" indent="-320842">
              <a:buChar char="✤"/>
            </a:pPr>
            <a:r>
              <a:t>Il doit être bien formé :</a:t>
            </a:r>
          </a:p>
          <a:p>
            <a:pPr lvl="2" marL="1310105" indent="-294105">
              <a:buChar char="✤"/>
            </a:pPr>
            <a:r>
              <a:t>Il a toujours une et une seule racine, alias </a:t>
            </a:r>
            <a:r>
              <a:rPr i="1"/>
              <a:t>nœud du document</a:t>
            </a:r>
            <a:r>
              <a:t> ;</a:t>
            </a:r>
          </a:p>
          <a:p>
            <a:pPr lvl="2" marL="1310105" indent="-294105">
              <a:buChar char="✤"/>
            </a:pPr>
            <a:r>
              <a:t>Une balise doit toujours être refermée. Sans entrecroisements.</a:t>
            </a:r>
            <a:br/>
            <a:r>
              <a:t>	Ex.  </a:t>
            </a:r>
            <a:r>
              <a:rPr sz="1900">
                <a:solidFill>
                  <a:schemeClr val="accent5">
                    <a:satOff val="8112"/>
                    <a:lumOff val="-14630"/>
                  </a:schemeClr>
                </a:solidFill>
                <a:latin typeface="Menlo Regular"/>
                <a:ea typeface="Menlo Regular"/>
                <a:cs typeface="Menlo Regular"/>
                <a:sym typeface="Menlo Regular"/>
              </a:rPr>
              <a:t>&lt;auteur&gt;</a:t>
            </a:r>
            <a:r>
              <a:rPr sz="1900">
                <a:solidFill>
                  <a:schemeClr val="accent1">
                    <a:hueOff val="54751"/>
                    <a:satOff val="-1697"/>
                    <a:lumOff val="-18038"/>
                  </a:schemeClr>
                </a:solidFill>
                <a:latin typeface="Menlo Regular"/>
                <a:ea typeface="Menlo Regular"/>
                <a:cs typeface="Menlo Regular"/>
                <a:sym typeface="Menlo Regular"/>
              </a:rPr>
              <a:t>Victor</a:t>
            </a:r>
            <a:r>
              <a:rPr sz="1900">
                <a:solidFill>
                  <a:schemeClr val="accent5">
                    <a:satOff val="8112"/>
                    <a:lumOff val="-14630"/>
                  </a:schemeClr>
                </a:solidFill>
                <a:latin typeface="Menlo Regular"/>
                <a:ea typeface="Menlo Regular"/>
                <a:cs typeface="Menlo Regular"/>
                <a:sym typeface="Menlo Regular"/>
              </a:rPr>
              <a:t> &lt;b&gt;</a:t>
            </a:r>
            <a:r>
              <a:rPr sz="1900">
                <a:solidFill>
                  <a:schemeClr val="accent1">
                    <a:hueOff val="54751"/>
                    <a:satOff val="-1697"/>
                    <a:lumOff val="-18038"/>
                  </a:schemeClr>
                </a:solidFill>
                <a:latin typeface="Menlo Regular"/>
                <a:ea typeface="Menlo Regular"/>
                <a:cs typeface="Menlo Regular"/>
                <a:sym typeface="Menlo Regular"/>
              </a:rPr>
              <a:t>Hugo</a:t>
            </a:r>
            <a:r>
              <a:rPr sz="1900">
                <a:solidFill>
                  <a:schemeClr val="accent5">
                    <a:satOff val="8112"/>
                    <a:lumOff val="-14630"/>
                  </a:schemeClr>
                </a:solidFill>
                <a:latin typeface="Menlo Regular"/>
                <a:ea typeface="Menlo Regular"/>
                <a:cs typeface="Menlo Regular"/>
                <a:sym typeface="Menlo Regular"/>
              </a:rPr>
              <a:t>&lt;/b&gt;&lt;/auteur&gt;</a:t>
            </a:r>
            <a:endParaRPr sz="1900">
              <a:solidFill>
                <a:schemeClr val="accent5">
                  <a:satOff val="8112"/>
                  <a:lumOff val="-14630"/>
                </a:schemeClr>
              </a:solidFill>
              <a:latin typeface="Menlo Regular"/>
              <a:ea typeface="Menlo Regular"/>
              <a:cs typeface="Menlo Regular"/>
              <a:sym typeface="Menlo Regular"/>
            </a:endParaRPr>
          </a:p>
          <a:p>
            <a:pPr lvl="2" marL="1310105" indent="-294105">
              <a:buChar char="✤"/>
            </a:pPr>
            <a:r>
              <a:t>Une balise ne peut pas commencer par  </a:t>
            </a:r>
            <a:r>
              <a:rPr>
                <a:solidFill>
                  <a:schemeClr val="accent5">
                    <a:satOff val="8112"/>
                    <a:lumOff val="-14630"/>
                  </a:schemeClr>
                </a:solidFill>
                <a:latin typeface="Menlo Regular"/>
                <a:ea typeface="Menlo Regular"/>
                <a:cs typeface="Menlo Regular"/>
                <a:sym typeface="Menlo Regular"/>
              </a:rPr>
              <a:t>-. </a:t>
            </a:r>
            <a:r>
              <a:t>et ne peut pas contenir d’espace </a:t>
            </a:r>
            <a:br/>
            <a:r>
              <a:t>ni    </a:t>
            </a:r>
            <a:r>
              <a:rPr>
                <a:solidFill>
                  <a:schemeClr val="accent5">
                    <a:satOff val="8112"/>
                    <a:lumOff val="-14630"/>
                  </a:schemeClr>
                </a:solidFill>
                <a:latin typeface="Menlo Regular"/>
                <a:ea typeface="Menlo Regular"/>
                <a:cs typeface="Menlo Regular"/>
                <a:sym typeface="Menlo Regular"/>
              </a:rPr>
              <a:t>! »#$%&amp;'()*+,/;&lt;=&gt;?@[\]^`{|}~</a:t>
            </a:r>
            <a:endParaRPr>
              <a:solidFill>
                <a:schemeClr val="accent5">
                  <a:satOff val="8112"/>
                  <a:lumOff val="-14630"/>
                </a:schemeClr>
              </a:solidFill>
              <a:latin typeface="Menlo Regular"/>
              <a:ea typeface="Menlo Regular"/>
              <a:cs typeface="Menlo Regular"/>
              <a:sym typeface="Menlo Regular"/>
            </a:endParaRPr>
          </a:p>
          <a:p>
            <a:pPr lvl="1" marL="828842" indent="-320842">
              <a:buChar char="✤"/>
            </a:pPr>
            <a:r>
              <a:t>Voici un exemple de document XML :</a:t>
            </a:r>
          </a:p>
        </p:txBody>
      </p:sp>
      <p:sp>
        <p:nvSpPr>
          <p:cNvPr id="550" name="2.3 - XML ; Extensible Markup Language"/>
          <p:cNvSpPr txBox="1"/>
          <p:nvPr>
            <p:ph type="body" idx="21"/>
          </p:nvPr>
        </p:nvSpPr>
        <p:spPr>
          <a:prstGeom prst="rect">
            <a:avLst/>
          </a:prstGeom>
        </p:spPr>
        <p:txBody>
          <a:bodyPr/>
          <a:lstStyle/>
          <a:p>
            <a:pPr/>
            <a:r>
              <a:t>2.3 - XML ; Extensible Markup Language</a:t>
            </a:r>
          </a:p>
        </p:txBody>
      </p:sp>
      <p:sp>
        <p:nvSpPr>
          <p:cNvPr id="55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5"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56" name="Modifier : 2 clics"/>
          <p:cNvSpPr txBox="1"/>
          <p:nvPr>
            <p:ph type="body" idx="1"/>
          </p:nvPr>
        </p:nvSpPr>
        <p:spPr>
          <a:prstGeom prst="rect">
            <a:avLst/>
          </a:prstGeom>
        </p:spPr>
        <p:txBody>
          <a:bodyPr/>
          <a:lstStyle/>
          <a:p>
            <a:pPr/>
            <a:r>
              <a:t> </a:t>
            </a:r>
          </a:p>
        </p:txBody>
      </p:sp>
      <p:sp>
        <p:nvSpPr>
          <p:cNvPr id="557" name="2.3 - XML ; Extensible Markup Language"/>
          <p:cNvSpPr txBox="1"/>
          <p:nvPr>
            <p:ph type="body" idx="21"/>
          </p:nvPr>
        </p:nvSpPr>
        <p:spPr>
          <a:prstGeom prst="rect">
            <a:avLst/>
          </a:prstGeom>
        </p:spPr>
        <p:txBody>
          <a:bodyPr/>
          <a:lstStyle/>
          <a:p>
            <a:pPr/>
            <a:r>
              <a:t>2.3 - XML ; Extensible Markup Language</a:t>
            </a:r>
          </a:p>
        </p:txBody>
      </p:sp>
      <p:sp>
        <p:nvSpPr>
          <p:cNvPr id="558"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561" name="&lt;?xml version=&quot;1.0&quot; encoding=&quot;iso-8859-1&quot; standalone=&quot;no&quot; ?&gt;…"/>
          <p:cNvGrpSpPr/>
          <p:nvPr/>
        </p:nvGrpSpPr>
        <p:grpSpPr>
          <a:xfrm>
            <a:off x="550846" y="1530349"/>
            <a:ext cx="12405132" cy="7842124"/>
            <a:chOff x="0" y="0"/>
            <a:chExt cx="12405131" cy="7842122"/>
          </a:xfrm>
        </p:grpSpPr>
        <p:sp>
          <p:nvSpPr>
            <p:cNvPr id="560" name="&lt;?xml version=&quot;1.0&quot; encoding=&quot;iso-8859-1&quot; standalone=&quot;no&quot; ?&gt;…"/>
            <p:cNvSpPr txBox="1"/>
            <p:nvPr/>
          </p:nvSpPr>
          <p:spPr>
            <a:xfrm>
              <a:off x="114300" y="76200"/>
              <a:ext cx="12176532" cy="7537323"/>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defTabSz="457200">
                <a:spcBef>
                  <a:spcPts val="0"/>
                </a:spcBef>
                <a:defRPr b="1" i="0" sz="2000">
                  <a:solidFill>
                    <a:srgbClr val="4E1B93"/>
                  </a:solidFill>
                  <a:latin typeface="Menlo Regular"/>
                  <a:ea typeface="Menlo Regular"/>
                  <a:cs typeface="Menlo Regular"/>
                  <a:sym typeface="Menlo Regular"/>
                </a:defRPr>
              </a:pPr>
              <a:r>
                <a:t>&lt;?xml version="1.0" encoding="iso-8859-1" standalone="no" ?&gt; </a:t>
              </a:r>
            </a:p>
            <a:p>
              <a:pPr defTabSz="457200">
                <a:spcBef>
                  <a:spcPts val="0"/>
                </a:spcBef>
                <a:defRPr b="1" i="0" sz="2000">
                  <a:solidFill>
                    <a:srgbClr val="4E1B93"/>
                  </a:solidFill>
                  <a:latin typeface="Menlo Regular"/>
                  <a:ea typeface="Menlo Regular"/>
                  <a:cs typeface="Menlo Regular"/>
                  <a:sym typeface="Menlo Regular"/>
                </a:defRPr>
              </a:pPr>
              <a:r>
                <a:t>&lt;!DOCTYPE biblio SYSTEM "sample.dtd"&gt;</a:t>
              </a:r>
            </a:p>
            <a:p>
              <a:pPr defTabSz="457200">
                <a:spcBef>
                  <a:spcPts val="0"/>
                </a:spcBef>
                <a:tabLst>
                  <a:tab pos="1536700" algn="l"/>
                  <a:tab pos="2616200" algn="l"/>
                </a:tabLst>
                <a:defRPr b="1" i="0" sz="2000">
                  <a:solidFill>
                    <a:srgbClr val="009007"/>
                  </a:solidFill>
                  <a:latin typeface="Menlo Regular"/>
                  <a:ea typeface="Menlo Regular"/>
                  <a:cs typeface="Menlo Regular"/>
                  <a:sym typeface="Menlo Regular"/>
                </a:defRPr>
              </a:pPr>
              <a:r>
                <a:t>&lt;!-- Ci-dessus le prologue : déclaration et DTD utilisé --&gt;</a:t>
              </a:r>
            </a:p>
            <a:p>
              <a:pPr defTabSz="457200">
                <a:spcBef>
                  <a:spcPts val="0"/>
                </a:spcBef>
                <a:tabLst>
                  <a:tab pos="1536700" algn="l"/>
                  <a:tab pos="2616200" algn="l"/>
                </a:tabLst>
                <a:defRPr b="1" i="0" sz="2000">
                  <a:solidFill>
                    <a:srgbClr val="009007"/>
                  </a:solidFill>
                  <a:latin typeface="Menlo Regular"/>
                  <a:ea typeface="Menlo Regular"/>
                  <a:cs typeface="Menlo Regular"/>
                  <a:sym typeface="Menlo Regular"/>
                </a:defRPr>
              </a:pPr>
              <a:r>
                <a:t>&lt;!-- Élément racine --&gt;</a:t>
              </a:r>
              <a:br/>
              <a:r>
                <a:rPr>
                  <a:solidFill>
                    <a:srgbClr val="011B93"/>
                  </a:solidFill>
                </a:rPr>
                <a:t>&lt;biblio&gt;</a:t>
              </a:r>
              <a:br>
                <a:rPr>
                  <a:solidFill>
                    <a:srgbClr val="011B93"/>
                  </a:solidFill>
                </a:rPr>
              </a:br>
              <a:r>
                <a:t>  &lt;!-- Premier enfant --&gt;</a:t>
              </a:r>
              <a:br/>
              <a:r>
                <a:t>  </a:t>
              </a:r>
              <a:r>
                <a:rPr>
                  <a:solidFill>
                    <a:srgbClr val="011B93"/>
                  </a:solidFill>
                </a:rPr>
                <a:t>&lt;livre&gt;</a:t>
              </a:r>
              <a:br>
                <a:rPr>
                  <a:solidFill>
                    <a:srgbClr val="011B93"/>
                  </a:solidFill>
                </a:rPr>
              </a:br>
              <a:r>
                <a:t>    &lt;!-- Élément enfant titre --&gt;</a:t>
              </a:r>
              <a:br/>
              <a:r>
                <a:t>    </a:t>
              </a:r>
              <a:r>
                <a:rPr>
                  <a:solidFill>
                    <a:srgbClr val="011B93"/>
                  </a:solidFill>
                </a:rPr>
                <a:t>&lt;titre&gt;</a:t>
              </a:r>
              <a:r>
                <a:t>Les Misérables</a:t>
              </a:r>
              <a:r>
                <a:rPr>
                  <a:solidFill>
                    <a:srgbClr val="011B93"/>
                  </a:solidFill>
                </a:rPr>
                <a:t>&lt;/titre&gt;</a:t>
              </a:r>
              <a:br>
                <a:rPr>
                  <a:solidFill>
                    <a:srgbClr val="011B93"/>
                  </a:solidFill>
                </a:rPr>
              </a:br>
              <a:r>
                <a:t>    </a:t>
              </a:r>
              <a:r>
                <a:rPr>
                  <a:solidFill>
                    <a:srgbClr val="011B93"/>
                  </a:solidFill>
                </a:rPr>
                <a:t>&lt;auteur&gt;</a:t>
              </a:r>
              <a:r>
                <a:t>Victor Hugo</a:t>
              </a:r>
              <a:r>
                <a:rPr>
                  <a:solidFill>
                    <a:srgbClr val="011B93"/>
                  </a:solidFill>
                </a:rPr>
                <a:t>&lt;/auteur&gt;</a:t>
              </a:r>
              <a:br>
                <a:rPr>
                  <a:solidFill>
                    <a:srgbClr val="011B93"/>
                  </a:solidFill>
                </a:rPr>
              </a:br>
              <a:r>
                <a:t>    </a:t>
              </a:r>
              <a:r>
                <a:rPr>
                  <a:solidFill>
                    <a:srgbClr val="011B93"/>
                  </a:solidFill>
                </a:rPr>
                <a:t>&lt;nb_tomes&gt;</a:t>
              </a:r>
              <a:r>
                <a:t>3</a:t>
              </a:r>
              <a:r>
                <a:rPr>
                  <a:solidFill>
                    <a:srgbClr val="011B93"/>
                  </a:solidFill>
                </a:rPr>
                <a:t>&lt;/nb_tomes&gt;</a:t>
              </a:r>
              <a:br>
                <a:rPr>
                  <a:solidFill>
                    <a:srgbClr val="011B93"/>
                  </a:solidFill>
                </a:rPr>
              </a:br>
              <a:r>
                <a:t>  </a:t>
              </a:r>
              <a:r>
                <a:rPr>
                  <a:solidFill>
                    <a:srgbClr val="011B93"/>
                  </a:solidFill>
                </a:rPr>
                <a:t>&lt;/livre&gt;</a:t>
              </a:r>
              <a:br>
                <a:rPr>
                  <a:solidFill>
                    <a:srgbClr val="011B93"/>
                  </a:solidFill>
                </a:rPr>
              </a:br>
              <a:r>
                <a:t>  </a:t>
              </a:r>
              <a:r>
                <a:rPr>
                  <a:solidFill>
                    <a:srgbClr val="011B93"/>
                  </a:solidFill>
                </a:rPr>
                <a:t>&lt;livre&gt;</a:t>
              </a:r>
              <a:br>
                <a:rPr>
                  <a:solidFill>
                    <a:srgbClr val="011B93"/>
                  </a:solidFill>
                </a:rPr>
              </a:br>
              <a:r>
                <a:t>    </a:t>
              </a:r>
              <a:r>
                <a:rPr>
                  <a:solidFill>
                    <a:srgbClr val="011B93"/>
                  </a:solidFill>
                </a:rPr>
                <a:t>&lt;titre&gt;</a:t>
              </a:r>
              <a:r>
                <a:t>Les Confessions</a:t>
              </a:r>
              <a:r>
                <a:rPr>
                  <a:solidFill>
                    <a:srgbClr val="011B93"/>
                  </a:solidFill>
                </a:rPr>
                <a:t>&lt;/titre&gt;</a:t>
              </a:r>
              <a:br>
                <a:rPr>
                  <a:solidFill>
                    <a:srgbClr val="011B93"/>
                  </a:solidFill>
                </a:rPr>
              </a:br>
              <a:r>
                <a:t>    </a:t>
              </a:r>
              <a:r>
                <a:rPr>
                  <a:solidFill>
                    <a:srgbClr val="011B93"/>
                  </a:solidFill>
                </a:rPr>
                <a:t>&lt;auteur&gt;</a:t>
              </a:r>
              <a:r>
                <a:t>Jean-Jacques Rousseau</a:t>
              </a:r>
              <a:r>
                <a:rPr>
                  <a:solidFill>
                    <a:srgbClr val="011B93"/>
                  </a:solidFill>
                </a:rPr>
                <a:t>&lt;/auteur&gt;</a:t>
              </a:r>
              <a:br>
                <a:rPr>
                  <a:solidFill>
                    <a:srgbClr val="011B93"/>
                  </a:solidFill>
                </a:rPr>
              </a:br>
              <a:r>
                <a:t>    </a:t>
              </a:r>
              <a:r>
                <a:rPr>
                  <a:solidFill>
                    <a:srgbClr val="011B93"/>
                  </a:solidFill>
                </a:rPr>
                <a:t>&lt;auteur&gt;</a:t>
              </a:r>
              <a:r>
                <a:rPr>
                  <a:hlinkClick r:id="rId2" invalidUrl="" action="" tgtFrame="" tooltip="" history="1" highlightClick="0" endSnd="0"/>
                </a:rPr>
                <a:t>Jacques Perrin</a:t>
              </a:r>
              <a:r>
                <a:rPr>
                  <a:solidFill>
                    <a:srgbClr val="011B93"/>
                  </a:solidFill>
                </a:rPr>
                <a:t>&lt;/auteur&gt;</a:t>
              </a:r>
              <a:endParaRPr>
                <a:solidFill>
                  <a:srgbClr val="011B93"/>
                </a:solidFill>
              </a:endParaRPr>
            </a:p>
            <a:p>
              <a:pPr defTabSz="457200">
                <a:spcBef>
                  <a:spcPts val="0"/>
                </a:spcBef>
                <a:tabLst>
                  <a:tab pos="1536700" algn="l"/>
                  <a:tab pos="2616200" algn="l"/>
                </a:tabLst>
                <a:defRPr b="1" i="0" sz="2000">
                  <a:solidFill>
                    <a:srgbClr val="009007"/>
                  </a:solidFill>
                  <a:latin typeface="Menlo Regular"/>
                  <a:ea typeface="Menlo Regular"/>
                  <a:cs typeface="Menlo Regular"/>
                  <a:sym typeface="Menlo Regular"/>
                </a:defRPr>
              </a:pPr>
              <a:r>
                <a:t>  </a:t>
              </a:r>
              <a:r>
                <a:rPr>
                  <a:solidFill>
                    <a:srgbClr val="011B93"/>
                  </a:solidFill>
                </a:rPr>
                <a:t>&lt;/livre&gt;</a:t>
              </a:r>
              <a:br>
                <a:rPr>
                  <a:solidFill>
                    <a:srgbClr val="011B93"/>
                  </a:solidFill>
                </a:rPr>
              </a:br>
              <a:r>
                <a:t>  </a:t>
              </a:r>
              <a:r>
                <a:rPr>
                  <a:solidFill>
                    <a:srgbClr val="011B93"/>
                  </a:solidFill>
                </a:rPr>
                <a:t>&lt;livre</a:t>
              </a:r>
              <a:r>
                <a:rPr>
                  <a:solidFill>
                    <a:srgbClr val="0436FF"/>
                  </a:solidFill>
                </a:rPr>
                <a:t> </a:t>
              </a:r>
              <a:r>
                <a:rPr>
                  <a:solidFill>
                    <a:srgbClr val="011B93"/>
                  </a:solidFill>
                </a:rPr>
                <a:t>lang="</a:t>
              </a:r>
              <a:r>
                <a:rPr i="1"/>
                <a:t>en</a:t>
              </a:r>
              <a:r>
                <a:rPr>
                  <a:solidFill>
                    <a:srgbClr val="011B93"/>
                  </a:solidFill>
                </a:rPr>
                <a:t>"&gt;</a:t>
              </a:r>
              <a:br>
                <a:rPr>
                  <a:solidFill>
                    <a:srgbClr val="011B93"/>
                  </a:solidFill>
                </a:rPr>
              </a:br>
              <a:r>
                <a:t>    </a:t>
              </a:r>
              <a:r>
                <a:rPr>
                  <a:solidFill>
                    <a:srgbClr val="011B93"/>
                  </a:solidFill>
                </a:rPr>
                <a:t>&lt;titre&gt;</a:t>
              </a:r>
              <a:r>
                <a:t>David Copperfield</a:t>
              </a:r>
              <a:r>
                <a:rPr>
                  <a:solidFill>
                    <a:srgbClr val="011B93"/>
                  </a:solidFill>
                </a:rPr>
                <a:t>&lt;/titre&gt;</a:t>
              </a:r>
              <a:br>
                <a:rPr>
                  <a:solidFill>
                    <a:srgbClr val="011B93"/>
                  </a:solidFill>
                </a:rPr>
              </a:br>
              <a:r>
                <a:t>    </a:t>
              </a:r>
              <a:r>
                <a:rPr>
                  <a:solidFill>
                    <a:srgbClr val="011B93"/>
                  </a:solidFill>
                </a:rPr>
                <a:t>&lt;auteur&gt;</a:t>
              </a:r>
              <a:r>
                <a:t>Charles Dickens</a:t>
              </a:r>
              <a:r>
                <a:rPr>
                  <a:solidFill>
                    <a:srgbClr val="011B93"/>
                  </a:solidFill>
                </a:rPr>
                <a:t>&lt;/auteur&gt;</a:t>
              </a:r>
              <a:br>
                <a:rPr>
                  <a:solidFill>
                    <a:srgbClr val="011B93"/>
                  </a:solidFill>
                </a:rPr>
              </a:br>
              <a:r>
                <a:t>    </a:t>
              </a:r>
              <a:r>
                <a:rPr>
                  <a:solidFill>
                    <a:srgbClr val="011B93"/>
                  </a:solidFill>
                </a:rPr>
                <a:t>&lt;nb_tomes&gt;</a:t>
              </a:r>
              <a:r>
                <a:t>3</a:t>
              </a:r>
              <a:r>
                <a:rPr>
                  <a:solidFill>
                    <a:srgbClr val="011B93"/>
                  </a:solidFill>
                </a:rPr>
                <a:t>&lt;/nb_tomes&gt;</a:t>
              </a:r>
              <a:br>
                <a:rPr>
                  <a:solidFill>
                    <a:srgbClr val="011B93"/>
                  </a:solidFill>
                </a:rPr>
              </a:br>
              <a:r>
                <a:t>  </a:t>
              </a:r>
              <a:r>
                <a:rPr>
                  <a:solidFill>
                    <a:srgbClr val="011B93"/>
                  </a:solidFill>
                </a:rPr>
                <a:t>&lt;/livre&gt;</a:t>
              </a:r>
              <a:br>
                <a:rPr>
                  <a:solidFill>
                    <a:srgbClr val="011B93"/>
                  </a:solidFill>
                </a:rPr>
              </a:br>
              <a:r>
                <a:rPr>
                  <a:solidFill>
                    <a:srgbClr val="011B93"/>
                  </a:solidFill>
                </a:rPr>
                <a:t>&lt;/biblio&gt;</a:t>
              </a:r>
            </a:p>
          </p:txBody>
        </p:sp>
        <p:pic>
          <p:nvPicPr>
            <p:cNvPr id="559" name="&lt;?xml version=&quot;1.0&quot; encoding=&quot;iso-8859-1&quot; standalone=&quot;no&quot; ?&gt;… &lt;?xml version=&quot;1.0&quot; encoding=&quot;iso-8859-1&quot; standalone=&quot;no&quot; ?&gt; &lt;!DOCTYPE biblio SYSTEM &quot;sample.dtd&quot;&gt;&lt;!-- Ci-dessus le prologue : déclaration et DTD utilisé --&gt;&lt;!-- Élément racine --&gt; &lt;biblio&gt;   " descr="&lt;?xml version=&quot;1.0&quot; encoding=&quot;iso-8859-1&quot; standalone=&quot;no&quot; ?&gt;… &lt;?xml version=&quot;1.0&quot; encoding=&quot;iso-8859-1&quot; standalone=&quot;no&quot; ?&gt; &lt;!DOCTYPE biblio SYSTEM &quot;sample.dtd&quot;&gt;&lt;!-- Ci-dessus le prologue : déclaration et DTD utilisé --&gt;&lt;!-- Élément racine --&gt; &lt;biblio&gt;   &lt;!-- Premier enfant --&gt;   &lt;livre&gt;     &lt;!-- Élément enfant titre --&gt;     &lt;titre&gt;Les Misérables&lt;/titre&gt;     &lt;auteur&gt;Victor Hugo&lt;/auteur&gt;     &lt;nb_tomes&gt;3&lt;/nb_tomes&gt;   &lt;/livre&gt;   &lt;livre&gt;     &lt;titre&gt;Les Confessions&lt;/titre&gt;     &lt;auteur&gt;Jean-Jacques Rousseau&lt;/auteur&gt;     &lt;auteur&gt;Jacques Perrin&lt;/auteur&gt;  &lt;/livre&gt;   &lt;livre lang=&quot;en&quot;&gt;     &lt;titre&gt;David Copperfield&lt;/titre&gt;     &lt;auteur&gt;Charles Dickens&lt;/auteur&gt;     &lt;nb_tomes&gt;3&lt;/nb_tomes&gt;   &lt;/livre&gt; &lt;/biblio&gt;"/>
            <p:cNvPicPr>
              <a:picLocks noChangeAspect="0"/>
            </p:cNvPicPr>
            <p:nvPr/>
          </p:nvPicPr>
          <p:blipFill>
            <a:blip r:embed="rId3">
              <a:extLst/>
            </a:blip>
            <a:stretch>
              <a:fillRect/>
            </a:stretch>
          </p:blipFill>
          <p:spPr>
            <a:xfrm>
              <a:off x="0" y="-1"/>
              <a:ext cx="12405132" cy="7842124"/>
            </a:xfrm>
            <a:prstGeom prst="rect">
              <a:avLst/>
            </a:prstGeom>
            <a:effectLst/>
          </p:spPr>
        </p:pic>
      </p:grpSp>
      <p:sp>
        <p:nvSpPr>
          <p:cNvPr id="562" name="Fig 2.6 - Exemple de document XML"/>
          <p:cNvSpPr txBox="1"/>
          <p:nvPr/>
        </p:nvSpPr>
        <p:spPr>
          <a:xfrm>
            <a:off x="130633" y="9324898"/>
            <a:ext cx="3373835"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2.6 - Exemple de document XML</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4"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65" name="Il débute avec un prologue, composé d'une déclaration XML et, en option, d'une déclaration de type de document…"/>
          <p:cNvSpPr txBox="1"/>
          <p:nvPr>
            <p:ph type="body" idx="1"/>
          </p:nvPr>
        </p:nvSpPr>
        <p:spPr>
          <a:prstGeom prst="rect">
            <a:avLst/>
          </a:prstGeom>
        </p:spPr>
        <p:txBody>
          <a:bodyPr/>
          <a:lstStyle/>
          <a:p>
            <a:pPr lvl="1" marL="828842" indent="-320842">
              <a:buChar char="✤"/>
            </a:pPr>
            <a:r>
              <a:t>Il débute avec un prologue, composé d'une déclaration XML et, en option, d'une déclaration de type de document</a:t>
            </a:r>
          </a:p>
          <a:p>
            <a:pPr lvl="1" marL="828842" indent="-320842">
              <a:buChar char="✤"/>
            </a:pPr>
          </a:p>
          <a:p>
            <a:pPr lvl="1" marL="828842" indent="-320842">
              <a:buChar char="✤"/>
            </a:pPr>
          </a:p>
          <a:p>
            <a:pPr lvl="1" marL="828842" indent="-320842">
              <a:buChar char="✤"/>
            </a:pPr>
          </a:p>
          <a:p>
            <a:pPr lvl="1" marL="828842" indent="-320842">
              <a:buChar char="✤"/>
            </a:pPr>
          </a:p>
          <a:p>
            <a:pPr lvl="1" marL="828842" indent="-320842">
              <a:buChar char="✤"/>
            </a:pPr>
            <a:r>
              <a:t>La déclaration de type de document précise l'élément racine du document XML (</a:t>
            </a:r>
            <a:r>
              <a:rPr b="1"/>
              <a:t>biblio</a:t>
            </a:r>
            <a:r>
              <a:t> dans l'exemple) et indique un lien (sample.dtd) vers un document </a:t>
            </a:r>
            <a:r>
              <a:rPr b="1"/>
              <a:t>DTD, </a:t>
            </a:r>
            <a:r>
              <a:rPr i="1"/>
              <a:t>Document Type Definition</a:t>
            </a:r>
          </a:p>
        </p:txBody>
      </p:sp>
      <p:sp>
        <p:nvSpPr>
          <p:cNvPr id="566" name="2.3 - XML ; Extensible Markup Language"/>
          <p:cNvSpPr txBox="1"/>
          <p:nvPr>
            <p:ph type="body" idx="21"/>
          </p:nvPr>
        </p:nvSpPr>
        <p:spPr>
          <a:prstGeom prst="rect">
            <a:avLst/>
          </a:prstGeom>
        </p:spPr>
        <p:txBody>
          <a:bodyPr/>
          <a:lstStyle/>
          <a:p>
            <a:pPr/>
            <a:r>
              <a:t>2.3 - XML ; Extensible Markup Language</a:t>
            </a:r>
          </a:p>
        </p:txBody>
      </p:sp>
      <p:sp>
        <p:nvSpPr>
          <p:cNvPr id="56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570" name="&lt;?xml version=&quot;1.0&quot; encoding=&quot;iso-8859-1&quot; standalone=&quot;no&quot; ?&gt;…"/>
          <p:cNvGrpSpPr/>
          <p:nvPr/>
        </p:nvGrpSpPr>
        <p:grpSpPr>
          <a:xfrm>
            <a:off x="1118583" y="2605838"/>
            <a:ext cx="11578877" cy="1665368"/>
            <a:chOff x="0" y="0"/>
            <a:chExt cx="11578875" cy="1665367"/>
          </a:xfrm>
        </p:grpSpPr>
        <p:sp>
          <p:nvSpPr>
            <p:cNvPr id="569" name="&lt;?xml version=&quot;1.0&quot; encoding=&quot;iso-8859-1&quot; standalone=&quot;no&quot; ?&gt;…"/>
            <p:cNvSpPr txBox="1"/>
            <p:nvPr/>
          </p:nvSpPr>
          <p:spPr>
            <a:xfrm>
              <a:off x="38100" y="12700"/>
              <a:ext cx="11502676" cy="1563768"/>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lvl="4">
                <a:spcBef>
                  <a:spcPts val="0"/>
                </a:spcBef>
                <a:defRPr i="0" sz="2200">
                  <a:solidFill>
                    <a:srgbClr val="000000"/>
                  </a:solidFill>
                  <a:latin typeface="Menlo Regular"/>
                  <a:ea typeface="Menlo Regular"/>
                  <a:cs typeface="Menlo Regular"/>
                  <a:sym typeface="Menlo Regular"/>
                </a:defRPr>
              </a:pPr>
            </a:p>
            <a:p>
              <a:pPr lvl="1">
                <a:spcBef>
                  <a:spcPts val="600"/>
                </a:spcBef>
                <a:defRPr i="0" sz="2200">
                  <a:solidFill>
                    <a:srgbClr val="000000"/>
                  </a:solidFill>
                  <a:latin typeface="Menlo Regular"/>
                  <a:ea typeface="Menlo Regular"/>
                  <a:cs typeface="Menlo Regular"/>
                  <a:sym typeface="Menlo Regular"/>
                </a:defRPr>
              </a:pPr>
              <a:r>
                <a:t>&lt;?xml version="1.0" encoding="iso-8859-1" standalone="no" ?&gt;</a:t>
              </a:r>
            </a:p>
            <a:p>
              <a:pPr lvl="1">
                <a:spcBef>
                  <a:spcPts val="300"/>
                </a:spcBef>
                <a:defRPr i="0" sz="2200">
                  <a:solidFill>
                    <a:srgbClr val="000000"/>
                  </a:solidFill>
                  <a:latin typeface="Menlo Regular"/>
                  <a:ea typeface="Menlo Regular"/>
                  <a:cs typeface="Menlo Regular"/>
                  <a:sym typeface="Menlo Regular"/>
                </a:defRPr>
              </a:pPr>
              <a:r>
                <a:t>&lt;!DOCTYPE biblio SYSTEM « sample.dtd"&gt;</a:t>
              </a:r>
              <a:br/>
            </a:p>
          </p:txBody>
        </p:sp>
        <p:pic>
          <p:nvPicPr>
            <p:cNvPr id="568" name="&lt;?xml version=&quot;1.0&quot; encoding=&quot;iso-8859-1&quot; standalone=&quot;no&quot; ?&gt;… &lt;?xml version=&quot;1.0&quot; encoding=&quot;iso-8859-1&quot; standalone=&quot;no&quot; ?&gt;&lt;!DOCTYPE biblio SYSTEM « sample.dtd&quot;&gt; " descr="&lt;?xml version=&quot;1.0&quot; encoding=&quot;iso-8859-1&quot; standalone=&quot;no&quot; ?&gt;… &lt;?xml version=&quot;1.0&quot; encoding=&quot;iso-8859-1&quot; standalone=&quot;no&quot; ?&gt;&lt;!DOCTYPE biblio SYSTEM « sample.dtd&quot;&gt; "/>
            <p:cNvPicPr>
              <a:picLocks noChangeAspect="0"/>
            </p:cNvPicPr>
            <p:nvPr/>
          </p:nvPicPr>
          <p:blipFill>
            <a:blip r:embed="rId2">
              <a:extLst/>
            </a:blip>
            <a:stretch>
              <a:fillRect/>
            </a:stretch>
          </p:blipFill>
          <p:spPr>
            <a:xfrm>
              <a:off x="0" y="-1"/>
              <a:ext cx="11578876" cy="1665369"/>
            </a:xfrm>
            <a:prstGeom prst="rect">
              <a:avLst/>
            </a:prstGeom>
            <a:effectLst/>
          </p:spPr>
        </p:pic>
      </p:gr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2"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73" name="La ligne suivante est la balise d'ouverture de la racine du document XML ;  la racine (biblio) définit une structure (une liste de livres dans cet exemple) :…"/>
          <p:cNvSpPr txBox="1"/>
          <p:nvPr>
            <p:ph type="body" idx="1"/>
          </p:nvPr>
        </p:nvSpPr>
        <p:spPr>
          <a:prstGeom prst="rect">
            <a:avLst/>
          </a:prstGeom>
        </p:spPr>
        <p:txBody>
          <a:bodyPr/>
          <a:lstStyle/>
          <a:p>
            <a:pPr lvl="1" marL="828842" indent="-320842">
              <a:buChar char="✤"/>
            </a:pPr>
            <a:r>
              <a:t>La ligne suivante est la balise d'ouverture de la racine du document XML ;  la racine (biblio) définit une structure (une liste de livres dans cet exemple) :</a:t>
            </a:r>
          </a:p>
          <a:p>
            <a:pPr lvl="1" marL="828842" indent="-320842">
              <a:buChar char="✤"/>
            </a:pPr>
          </a:p>
          <a:p>
            <a:pPr lvl="1" marL="828842" indent="-320842">
              <a:buChar char="✤"/>
            </a:pPr>
          </a:p>
          <a:p>
            <a:pPr lvl="1" marL="828842" indent="-320842">
              <a:buChar char="✤"/>
            </a:pPr>
          </a:p>
          <a:p>
            <a:pPr lvl="1" marL="828842" indent="-320842">
              <a:buChar char="✤"/>
            </a:pPr>
          </a:p>
          <a:p>
            <a:pPr lvl="1" marL="828842" indent="-320842">
              <a:buChar char="✤"/>
            </a:pPr>
          </a:p>
          <a:p>
            <a:pPr lvl="1" marL="828842" indent="-320842">
              <a:buChar char="✤"/>
            </a:pPr>
          </a:p>
          <a:p>
            <a:pPr lvl="1" marL="828842" indent="-320842">
              <a:buChar char="✤"/>
            </a:pPr>
          </a:p>
          <a:p>
            <a:pPr lvl="1" marL="828842" indent="-320842">
              <a:buChar char="✤"/>
            </a:pPr>
            <a:r>
              <a:t>La racine peut admettre des attributs et contient un ensemble d'éléments fils (livre) ou petit fils (titre, auteur, etc.)</a:t>
            </a:r>
          </a:p>
        </p:txBody>
      </p:sp>
      <p:sp>
        <p:nvSpPr>
          <p:cNvPr id="574" name="2.3 - XML ; Extensible Markup Language"/>
          <p:cNvSpPr txBox="1"/>
          <p:nvPr>
            <p:ph type="body" idx="21"/>
          </p:nvPr>
        </p:nvSpPr>
        <p:spPr>
          <a:prstGeom prst="rect">
            <a:avLst/>
          </a:prstGeom>
        </p:spPr>
        <p:txBody>
          <a:bodyPr/>
          <a:lstStyle/>
          <a:p>
            <a:pPr/>
            <a:r>
              <a:t>2.3 - XML ; Extensible Markup Language</a:t>
            </a:r>
          </a:p>
        </p:txBody>
      </p:sp>
      <p:sp>
        <p:nvSpPr>
          <p:cNvPr id="575"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578" name="&lt;biblio&gt;…"/>
          <p:cNvGrpSpPr/>
          <p:nvPr/>
        </p:nvGrpSpPr>
        <p:grpSpPr>
          <a:xfrm>
            <a:off x="1142015" y="2690527"/>
            <a:ext cx="9385599" cy="2649677"/>
            <a:chOff x="0" y="0"/>
            <a:chExt cx="9385597" cy="2649675"/>
          </a:xfrm>
        </p:grpSpPr>
        <p:sp>
          <p:nvSpPr>
            <p:cNvPr id="577" name="&lt;biblio&gt;…"/>
            <p:cNvSpPr txBox="1"/>
            <p:nvPr/>
          </p:nvSpPr>
          <p:spPr>
            <a:xfrm>
              <a:off x="38100" y="12700"/>
              <a:ext cx="9309398" cy="2548076"/>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lvl="4">
                <a:spcBef>
                  <a:spcPts val="0"/>
                </a:spcBef>
                <a:defRPr i="0" sz="1600">
                  <a:solidFill>
                    <a:srgbClr val="000000"/>
                  </a:solidFill>
                  <a:latin typeface="Menlo Regular"/>
                  <a:ea typeface="Menlo Regular"/>
                  <a:cs typeface="Menlo Regular"/>
                  <a:sym typeface="Menlo Regular"/>
                </a:defRPr>
              </a:pPr>
            </a:p>
            <a:p>
              <a:pPr lvl="1">
                <a:spcBef>
                  <a:spcPts val="400"/>
                </a:spcBef>
                <a:defRPr i="0" sz="2200">
                  <a:solidFill>
                    <a:srgbClr val="000000"/>
                  </a:solidFill>
                  <a:latin typeface="Menlo Regular"/>
                  <a:ea typeface="Menlo Regular"/>
                  <a:cs typeface="Menlo Regular"/>
                  <a:sym typeface="Menlo Regular"/>
                </a:defRPr>
              </a:pPr>
              <a:r>
                <a:t>&lt;biblio&gt;</a:t>
              </a:r>
            </a:p>
            <a:p>
              <a:pPr lvl="1">
                <a:spcBef>
                  <a:spcPts val="400"/>
                </a:spcBef>
                <a:defRPr i="0" sz="2200">
                  <a:solidFill>
                    <a:srgbClr val="000000"/>
                  </a:solidFill>
                  <a:latin typeface="Menlo Regular"/>
                  <a:ea typeface="Menlo Regular"/>
                  <a:cs typeface="Menlo Regular"/>
                  <a:sym typeface="Menlo Regular"/>
                </a:defRPr>
              </a:pPr>
              <a:r>
                <a:t>	&lt;livre&gt; premier ouvrage &lt;/livre&gt;</a:t>
              </a:r>
            </a:p>
            <a:p>
              <a:pPr lvl="1">
                <a:spcBef>
                  <a:spcPts val="400"/>
                </a:spcBef>
                <a:defRPr i="0" sz="2200">
                  <a:solidFill>
                    <a:srgbClr val="000000"/>
                  </a:solidFill>
                  <a:latin typeface="Menlo Regular"/>
                  <a:ea typeface="Menlo Regular"/>
                  <a:cs typeface="Menlo Regular"/>
                  <a:sym typeface="Menlo Regular"/>
                </a:defRPr>
              </a:pPr>
              <a:r>
                <a:t>	&lt;livre&gt; deuxième ouvrage &lt;/livre&gt;</a:t>
              </a:r>
            </a:p>
            <a:p>
              <a:pPr lvl="1">
                <a:spcBef>
                  <a:spcPts val="400"/>
                </a:spcBef>
                <a:defRPr i="0" sz="2200">
                  <a:solidFill>
                    <a:srgbClr val="000000"/>
                  </a:solidFill>
                  <a:latin typeface="Menlo Regular"/>
                  <a:ea typeface="Menlo Regular"/>
                  <a:cs typeface="Menlo Regular"/>
                  <a:sym typeface="Menlo Regular"/>
                </a:defRPr>
              </a:pPr>
              <a:r>
                <a:t>	&lt;!-- etc. --&gt;</a:t>
              </a:r>
            </a:p>
            <a:p>
              <a:pPr lvl="1">
                <a:spcBef>
                  <a:spcPts val="400"/>
                </a:spcBef>
                <a:defRPr i="0" sz="2200">
                  <a:solidFill>
                    <a:srgbClr val="000000"/>
                  </a:solidFill>
                  <a:latin typeface="Menlo Regular"/>
                  <a:ea typeface="Menlo Regular"/>
                  <a:cs typeface="Menlo Regular"/>
                  <a:sym typeface="Menlo Regular"/>
                </a:defRPr>
              </a:pPr>
              <a:r>
                <a:t>&lt;/biblio&gt;</a:t>
              </a:r>
            </a:p>
          </p:txBody>
        </p:sp>
        <p:pic>
          <p:nvPicPr>
            <p:cNvPr id="576" name="&lt;biblio&gt;… &lt;biblio&gt;&lt;livre&gt; premier ouvrage &lt;/livre&gt;&lt;livre&gt; deuxième ouvrage &lt;/livre&gt;&lt;!-- etc. --&gt;&lt;/biblio&gt;" descr="&lt;biblio&gt;… &lt;biblio&gt;&lt;livre&gt; premier ouvrage &lt;/livre&gt;&lt;livre&gt; deuxième ouvrage &lt;/livre&gt;&lt;!-- etc. --&gt;&lt;/biblio&gt;"/>
            <p:cNvPicPr>
              <a:picLocks noChangeAspect="0"/>
            </p:cNvPicPr>
            <p:nvPr/>
          </p:nvPicPr>
          <p:blipFill>
            <a:blip r:embed="rId2">
              <a:extLst/>
            </a:blip>
            <a:stretch>
              <a:fillRect/>
            </a:stretch>
          </p:blipFill>
          <p:spPr>
            <a:xfrm>
              <a:off x="0" y="0"/>
              <a:ext cx="9385598" cy="2649676"/>
            </a:xfrm>
            <a:prstGeom prst="rect">
              <a:avLst/>
            </a:prstGeom>
            <a:effectLst/>
          </p:spPr>
        </p:pic>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1 - Introduction"/>
          <p:cNvSpPr txBox="1"/>
          <p:nvPr>
            <p:ph type="title"/>
          </p:nvPr>
        </p:nvSpPr>
        <p:spPr>
          <a:prstGeom prst="rect">
            <a:avLst/>
          </a:prstGeom>
        </p:spPr>
        <p:txBody>
          <a:bodyPr/>
          <a:lstStyle>
            <a:lvl1pPr defTabSz="432308">
              <a:defRPr spc="-68" sz="3404"/>
            </a:lvl1pPr>
          </a:lstStyle>
          <a:p>
            <a:pPr/>
            <a:r>
              <a:t>1 - Introduction</a:t>
            </a:r>
          </a:p>
        </p:txBody>
      </p:sp>
      <p:sp>
        <p:nvSpPr>
          <p:cNvPr id="169" name="1.1 - Définitions Client-serveur"/>
          <p:cNvSpPr txBox="1"/>
          <p:nvPr>
            <p:ph type="body" idx="21"/>
          </p:nvPr>
        </p:nvSpPr>
        <p:spPr>
          <a:prstGeom prst="rect">
            <a:avLst/>
          </a:prstGeom>
        </p:spPr>
        <p:txBody>
          <a:bodyPr/>
          <a:lstStyle>
            <a:lvl1pPr>
              <a:tabLst>
                <a:tab pos="12039600" algn="r"/>
              </a:tabLst>
            </a:lvl1pPr>
          </a:lstStyle>
          <a:p>
            <a:pPr/>
            <a:r>
              <a:t>1.1 - Définitions	Client-serveur</a:t>
            </a:r>
          </a:p>
        </p:txBody>
      </p:sp>
      <p:sp>
        <p:nvSpPr>
          <p:cNvPr id="170" name="Client-serveur…"/>
          <p:cNvSpPr txBox="1"/>
          <p:nvPr>
            <p:ph type="body" sz="half" idx="1"/>
          </p:nvPr>
        </p:nvSpPr>
        <p:spPr>
          <a:xfrm>
            <a:off x="355600" y="1684734"/>
            <a:ext cx="5822487" cy="7652389"/>
          </a:xfrm>
          <a:prstGeom prst="rect">
            <a:avLst/>
          </a:prstGeom>
        </p:spPr>
        <p:txBody>
          <a:bodyPr/>
          <a:lstStyle/>
          <a:p>
            <a:pPr/>
            <a:r>
              <a:t>Client-serveur</a:t>
            </a:r>
          </a:p>
          <a:p>
            <a:pPr lvl="1"/>
            <a:r>
              <a:t>Mode de communication à travers un réseau entre plusieurs programmes ou logiciels : </a:t>
            </a:r>
          </a:p>
          <a:p>
            <a:pPr lvl="2" marL="1295400" indent="-279400">
              <a:buChar char="★"/>
            </a:pPr>
            <a:r>
              <a:t>l'un, qualifié de </a:t>
            </a:r>
            <a:r>
              <a:rPr b="1"/>
              <a:t>client</a:t>
            </a:r>
            <a:r>
              <a:t>, envoie des requêtes ; </a:t>
            </a:r>
          </a:p>
          <a:p>
            <a:pPr lvl="2" marL="1295400" indent="-279400">
              <a:buChar char="★"/>
            </a:pPr>
            <a:r>
              <a:t>l'autre, qualifié de </a:t>
            </a:r>
            <a:r>
              <a:rPr b="1"/>
              <a:t>serveur</a:t>
            </a:r>
            <a:r>
              <a:t>, attend les requêtes des clients et y répond.</a:t>
            </a:r>
          </a:p>
          <a:p>
            <a:pPr lvl="1"/>
            <a:r>
              <a:t>Principales architectures </a:t>
            </a:r>
          </a:p>
          <a:p>
            <a:pPr lvl="2" marL="1295400" indent="-279400">
              <a:buChar char="★"/>
            </a:pPr>
            <a:r>
              <a:rPr b="1"/>
              <a:t>Architecture à deux niveaux</a:t>
            </a:r>
            <a:r>
              <a:t>, </a:t>
            </a:r>
            <a:r>
              <a:rPr i="1"/>
              <a:t>two-tier architecture. </a:t>
            </a:r>
            <a:r>
              <a:t>Cf. figure ci-contre.</a:t>
            </a:r>
            <a:endParaRPr i="1"/>
          </a:p>
          <a:p>
            <a:pPr lvl="2" marL="1295400" indent="-279400">
              <a:buChar char="★"/>
            </a:pPr>
            <a:r>
              <a:rPr b="1"/>
              <a:t>Architecture à 3 niveaux</a:t>
            </a:r>
            <a:r>
              <a:t>, </a:t>
            </a:r>
            <a:r>
              <a:rPr i="1"/>
              <a:t>three-tier architecture</a:t>
            </a:r>
            <a:r>
              <a:t>. </a:t>
            </a:r>
            <a:br/>
            <a:r>
              <a:t>Ex. : un client web demande une ressource à un serveur web associé à un serveur d’application qui est le client d’un serveur de données.</a:t>
            </a:r>
            <a:endParaRPr i="1"/>
          </a:p>
          <a:p>
            <a:pPr lvl="2" marL="1295400" indent="-279400">
              <a:buChar char="★"/>
            </a:pPr>
            <a:r>
              <a:rPr b="1" i="1"/>
              <a:t>A</a:t>
            </a:r>
            <a:r>
              <a:rPr b="1"/>
              <a:t>rchitecture pair à pair</a:t>
            </a:r>
            <a:r>
              <a:t>, </a:t>
            </a:r>
            <a:r>
              <a:rPr i="1"/>
              <a:t>peer-to-peer…</a:t>
            </a:r>
          </a:p>
        </p:txBody>
      </p:sp>
      <p:sp>
        <p:nvSpPr>
          <p:cNvPr id="171" name="Numéro de diapositive"/>
          <p:cNvSpPr txBox="1"/>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74" name="Client-server-model-01.png"/>
          <p:cNvGrpSpPr/>
          <p:nvPr/>
        </p:nvGrpSpPr>
        <p:grpSpPr>
          <a:xfrm>
            <a:off x="6405638" y="1595737"/>
            <a:ext cx="6244469" cy="6562126"/>
            <a:chOff x="0" y="0"/>
            <a:chExt cx="6244467" cy="6562125"/>
          </a:xfrm>
        </p:grpSpPr>
        <p:pic>
          <p:nvPicPr>
            <p:cNvPr id="173" name="Client-server-model-01.png" descr="Client-server-model-01.png"/>
            <p:cNvPicPr>
              <a:picLocks noChangeAspect="1"/>
            </p:cNvPicPr>
            <p:nvPr/>
          </p:nvPicPr>
          <p:blipFill>
            <a:blip r:embed="rId2">
              <a:extLst/>
            </a:blip>
            <a:stretch>
              <a:fillRect/>
            </a:stretch>
          </p:blipFill>
          <p:spPr>
            <a:xfrm>
              <a:off x="127000" y="88900"/>
              <a:ext cx="5990468" cy="6231926"/>
            </a:xfrm>
            <a:prstGeom prst="rect">
              <a:avLst/>
            </a:prstGeom>
            <a:ln>
              <a:noFill/>
            </a:ln>
            <a:effectLst/>
          </p:spPr>
        </p:pic>
        <p:pic>
          <p:nvPicPr>
            <p:cNvPr id="172" name="Client-server-model-01.png" descr="Client-server-model-01.png"/>
            <p:cNvPicPr>
              <a:picLocks noChangeAspect="0"/>
            </p:cNvPicPr>
            <p:nvPr/>
          </p:nvPicPr>
          <p:blipFill>
            <a:blip r:embed="rId3">
              <a:extLst/>
            </a:blip>
            <a:stretch>
              <a:fillRect/>
            </a:stretch>
          </p:blipFill>
          <p:spPr>
            <a:xfrm>
              <a:off x="0" y="0"/>
              <a:ext cx="6244468" cy="6562126"/>
            </a:xfrm>
            <a:prstGeom prst="rect">
              <a:avLst/>
            </a:prstGeom>
            <a:effectLst/>
          </p:spPr>
        </p:pic>
      </p:grpSp>
      <p:sp>
        <p:nvSpPr>
          <p:cNvPr id="175" name="Fig 1.1 - Architecture Client-Serveur ; Internet et Intranet"/>
          <p:cNvSpPr txBox="1"/>
          <p:nvPr/>
        </p:nvSpPr>
        <p:spPr>
          <a:xfrm>
            <a:off x="6431685" y="8227390"/>
            <a:ext cx="5410598"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1.1 - Architecture Client-Serveur ; Internet et Intranet</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0"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81" name="➁ Le document DTD, Document Type Definition…"/>
          <p:cNvSpPr txBox="1"/>
          <p:nvPr>
            <p:ph type="body" idx="1"/>
          </p:nvPr>
        </p:nvSpPr>
        <p:spPr>
          <a:xfrm>
            <a:off x="355600" y="1633625"/>
            <a:ext cx="12293600" cy="7445327"/>
          </a:xfrm>
          <a:prstGeom prst="rect">
            <a:avLst/>
          </a:prstGeom>
        </p:spPr>
        <p:txBody>
          <a:bodyPr/>
          <a:lstStyle/>
          <a:p>
            <a:pPr/>
            <a:r>
              <a:t>➁ Le document DTD, </a:t>
            </a:r>
            <a:r>
              <a:rPr i="1"/>
              <a:t>Document Type Definition</a:t>
            </a:r>
          </a:p>
          <a:p>
            <a:pPr lvl="1" marL="828842" indent="-320842">
              <a:buChar char="✤"/>
            </a:pPr>
            <a:r>
              <a:t>Ce 2</a:t>
            </a:r>
            <a:r>
              <a:rPr baseline="31999"/>
              <a:t>e</a:t>
            </a:r>
            <a:r>
              <a:t> type de document est celui indiqué le cas échéant avec la 2</a:t>
            </a:r>
            <a:r>
              <a:rPr baseline="31999"/>
              <a:t>e</a:t>
            </a:r>
            <a:r>
              <a:t> ligne du prologue du document XML principal.</a:t>
            </a:r>
          </a:p>
          <a:p>
            <a:pPr lvl="1" marL="828842" indent="-320842">
              <a:buChar char="✤"/>
            </a:pPr>
            <a:r>
              <a:t>Il spécifie les règles pour les éléments et les attributs présents dans le document XML.</a:t>
            </a:r>
          </a:p>
          <a:p>
            <a:pPr lvl="2" marL="1310105" indent="-294105">
              <a:buChar char="✤"/>
            </a:pPr>
            <a:r>
              <a:t>La DTD va permettre de vérifier la conformité du document XML.  </a:t>
            </a:r>
          </a:p>
          <a:p>
            <a:pPr lvl="2" marL="1310105" indent="-294105">
              <a:buChar char="✤"/>
            </a:pPr>
            <a:r>
              <a:t>Le document XML sera dit valide s'il respecte la DTD.</a:t>
            </a:r>
          </a:p>
          <a:p>
            <a:pPr lvl="2" marL="1310105" indent="-294105">
              <a:buChar char="✤"/>
            </a:pPr>
            <a:r>
              <a:t>Le DTD est optionnel. L'attribut standalone prendra dans la déclaration XML la valeur "yes" s'il n'y a pas à rechercher de DTD externe, "no" sinon.</a:t>
            </a:r>
            <a:br/>
          </a:p>
          <a:p>
            <a:pPr lvl="1" marL="828842" indent="-320842">
              <a:buChar char="✤"/>
            </a:pPr>
            <a:r>
              <a:t>XML Schema est une alternative plus sophistiquée à l'usage de DTD.</a:t>
            </a:r>
          </a:p>
          <a:p>
            <a:pPr lvl="2" marL="1310105" indent="-294105">
              <a:buChar char="✤"/>
            </a:pPr>
            <a:r>
              <a:t>C’est un langage de description de format de document XML permettant de définir la structure et le type de contenu d'un document XML. </a:t>
            </a:r>
          </a:p>
        </p:txBody>
      </p:sp>
      <p:sp>
        <p:nvSpPr>
          <p:cNvPr id="582" name="2.3 - XML ; Extensible Markup Language"/>
          <p:cNvSpPr txBox="1"/>
          <p:nvPr>
            <p:ph type="body" idx="21"/>
          </p:nvPr>
        </p:nvSpPr>
        <p:spPr>
          <a:prstGeom prst="rect">
            <a:avLst/>
          </a:prstGeom>
        </p:spPr>
        <p:txBody>
          <a:bodyPr/>
          <a:lstStyle/>
          <a:p>
            <a:pPr/>
            <a:r>
              <a:t>2.3 - XML ; Extensible Markup Language</a:t>
            </a:r>
          </a:p>
        </p:txBody>
      </p:sp>
      <p:sp>
        <p:nvSpPr>
          <p:cNvPr id="58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5"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86" name="➂ Une feuille de style XSL, eXtensible Stylesheet Language…"/>
          <p:cNvSpPr txBox="1"/>
          <p:nvPr>
            <p:ph type="body" idx="1"/>
          </p:nvPr>
        </p:nvSpPr>
        <p:spPr>
          <a:xfrm>
            <a:off x="355600" y="1581150"/>
            <a:ext cx="12293600" cy="7445326"/>
          </a:xfrm>
          <a:prstGeom prst="rect">
            <a:avLst/>
          </a:prstGeom>
        </p:spPr>
        <p:txBody>
          <a:bodyPr/>
          <a:lstStyle/>
          <a:p>
            <a:pPr/>
            <a:r>
              <a:t>➂ </a:t>
            </a:r>
            <a:r>
              <a:t>Une feuille de style XSL, </a:t>
            </a:r>
            <a:r>
              <a:rPr i="1"/>
              <a:t>eXtensible Stylesheet Language</a:t>
            </a:r>
          </a:p>
          <a:p>
            <a:pPr lvl="1" marL="828842" indent="-320842">
              <a:buChar char="✤"/>
            </a:pPr>
            <a:r>
              <a:t>Ce 3</a:t>
            </a:r>
            <a:r>
              <a:rPr baseline="31999"/>
              <a:t>e</a:t>
            </a:r>
            <a:r>
              <a:t> type de document, optionnel, est indiqué dans le document XML principal par une ligne du type </a:t>
            </a:r>
          </a:p>
          <a:p>
            <a:pPr lvl="1" marL="828842" indent="-320842">
              <a:buChar char="✤"/>
            </a:pPr>
          </a:p>
          <a:p>
            <a:pPr lvl="1" marL="828842" indent="-320842">
              <a:buChar char="✤"/>
            </a:pPr>
          </a:p>
          <a:p>
            <a:pPr lvl="1" marL="828842" indent="-320842">
              <a:buChar char="✤"/>
            </a:pPr>
          </a:p>
          <a:p>
            <a:pPr lvl="1" marL="828842" indent="-320842">
              <a:buChar char="✤"/>
            </a:pPr>
            <a:r>
              <a:t>Le document XSL :</a:t>
            </a:r>
          </a:p>
          <a:p>
            <a:pPr lvl="2" marL="1310105" indent="-294105">
              <a:buChar char="✤"/>
            </a:pPr>
            <a:r>
              <a:t>dicte le formatage des éléments lors de leur affichage ;</a:t>
            </a:r>
          </a:p>
          <a:p>
            <a:pPr lvl="2" marL="1310105" indent="-294105">
              <a:buChar char="✤"/>
            </a:pPr>
            <a:r>
              <a:t>il est composé au moins de 2 parties distinctes et complémentaires</a:t>
            </a:r>
          </a:p>
          <a:p>
            <a:pPr lvl="2" marL="1310105" indent="-294105">
              <a:buChar char="✤"/>
            </a:pPr>
            <a:r>
              <a:t>XSLT, un langage de transformation de documents (ex. génération d'une page HTML à partir d'un fichier XML et de la feuille de style)</a:t>
            </a:r>
          </a:p>
          <a:p>
            <a:pPr lvl="2" marL="1310105" indent="-294105">
              <a:buChar char="✤"/>
            </a:pPr>
            <a:r>
              <a:t>XSL-FO, un ensemble d'instructions de formatage XML dédié à la présentation (</a:t>
            </a:r>
            <a:r>
              <a:rPr i="1"/>
              <a:t>Formatting Objects</a:t>
            </a:r>
            <a:r>
              <a:t>) de documents en vue d'une impression. Il comporte un modèle de format et des propriétés de style basées sur CSS2.</a:t>
            </a:r>
          </a:p>
        </p:txBody>
      </p:sp>
      <p:sp>
        <p:nvSpPr>
          <p:cNvPr id="587" name="2.3 - XML ; Extensible Markup Language"/>
          <p:cNvSpPr txBox="1"/>
          <p:nvPr>
            <p:ph type="body" idx="21"/>
          </p:nvPr>
        </p:nvSpPr>
        <p:spPr>
          <a:prstGeom prst="rect">
            <a:avLst/>
          </a:prstGeom>
        </p:spPr>
        <p:txBody>
          <a:bodyPr/>
          <a:lstStyle/>
          <a:p>
            <a:pPr/>
            <a:r>
              <a:t>2.3 - XML ; Extensible Markup Language</a:t>
            </a:r>
          </a:p>
        </p:txBody>
      </p:sp>
      <p:sp>
        <p:nvSpPr>
          <p:cNvPr id="588"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591" name="&lt;?xml-stylesheet type=&quot;text/xml&quot; href=&quot;biblio.xsl&quot;?&gt;"/>
          <p:cNvGrpSpPr/>
          <p:nvPr/>
        </p:nvGrpSpPr>
        <p:grpSpPr>
          <a:xfrm>
            <a:off x="1121650" y="3135866"/>
            <a:ext cx="10761500" cy="1123469"/>
            <a:chOff x="0" y="0"/>
            <a:chExt cx="10761498" cy="1123468"/>
          </a:xfrm>
        </p:grpSpPr>
        <p:sp>
          <p:nvSpPr>
            <p:cNvPr id="590" name="&lt;?xml-stylesheet type=&quot;text/xml&quot; href=&quot;biblio.xsl&quot;?&gt;"/>
            <p:cNvSpPr txBox="1"/>
            <p:nvPr/>
          </p:nvSpPr>
          <p:spPr>
            <a:xfrm>
              <a:off x="38100" y="12700"/>
              <a:ext cx="10685299" cy="1021869"/>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lvl="4">
                <a:spcBef>
                  <a:spcPts val="0"/>
                </a:spcBef>
                <a:defRPr i="0" sz="1600">
                  <a:solidFill>
                    <a:srgbClr val="000000"/>
                  </a:solidFill>
                  <a:latin typeface="Courier"/>
                  <a:ea typeface="Courier"/>
                  <a:cs typeface="Courier"/>
                  <a:sym typeface="Courier"/>
                </a:defRPr>
              </a:pPr>
            </a:p>
            <a:p>
              <a:pPr lvl="1">
                <a:spcBef>
                  <a:spcPts val="0"/>
                </a:spcBef>
                <a:defRPr i="0" sz="2200">
                  <a:solidFill>
                    <a:srgbClr val="000000"/>
                  </a:solidFill>
                  <a:latin typeface="Menlo Regular"/>
                  <a:ea typeface="Menlo Regular"/>
                  <a:cs typeface="Menlo Regular"/>
                  <a:sym typeface="Menlo Regular"/>
                </a:defRPr>
              </a:pPr>
              <a:r>
                <a:t>&lt;?xml-stylesheet type="text/xml" href="biblio.xsl"?&gt;</a:t>
              </a:r>
            </a:p>
          </p:txBody>
        </p:sp>
        <p:pic>
          <p:nvPicPr>
            <p:cNvPr id="589" name="&lt;?xml-stylesheet type=&quot;text/xml&quot; href=&quot;biblio.xsl&quot;?&gt; &lt;?xml-stylesheet type=&quot;text/xml&quot; href=&quot;biblio.xsl&quot;?&gt;" descr="&lt;?xml-stylesheet type=&quot;text/xml&quot; href=&quot;biblio.xsl&quot;?&gt; &lt;?xml-stylesheet type=&quot;text/xml&quot; href=&quot;biblio.xsl&quot;?&gt;"/>
            <p:cNvPicPr>
              <a:picLocks noChangeAspect="0"/>
            </p:cNvPicPr>
            <p:nvPr/>
          </p:nvPicPr>
          <p:blipFill>
            <a:blip r:embed="rId2">
              <a:extLst/>
            </a:blip>
            <a:stretch>
              <a:fillRect/>
            </a:stretch>
          </p:blipFill>
          <p:spPr>
            <a:xfrm>
              <a:off x="0" y="0"/>
              <a:ext cx="10761499" cy="1123469"/>
            </a:xfrm>
            <a:prstGeom prst="rect">
              <a:avLst/>
            </a:prstGeom>
            <a:effectLst/>
          </p:spPr>
        </p:pic>
      </p:gr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3"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594" name="Exploitation de document  XML…"/>
          <p:cNvSpPr txBox="1"/>
          <p:nvPr>
            <p:ph type="body" idx="1"/>
          </p:nvPr>
        </p:nvSpPr>
        <p:spPr>
          <a:xfrm>
            <a:off x="355600" y="1581150"/>
            <a:ext cx="12293600" cy="7445326"/>
          </a:xfrm>
          <a:prstGeom prst="rect">
            <a:avLst/>
          </a:prstGeom>
        </p:spPr>
        <p:txBody>
          <a:bodyPr/>
          <a:lstStyle/>
          <a:p>
            <a:pPr/>
            <a:r>
              <a:t>Exploitation de document  XML</a:t>
            </a:r>
          </a:p>
          <a:p>
            <a:pPr lvl="1" marL="828842" indent="-320842">
              <a:buChar char="✤"/>
            </a:pPr>
            <a:r>
              <a:t>Pour l’exploitation d’un document XML, deux API sont couramment utilisées par les applications :</a:t>
            </a:r>
          </a:p>
          <a:p>
            <a:pPr lvl="1" marL="828842" indent="-320842">
              <a:buChar char="✤"/>
            </a:pPr>
            <a:r>
              <a:t>DOM (</a:t>
            </a:r>
            <a:r>
              <a:rPr i="1"/>
              <a:t>Document Object Model</a:t>
            </a:r>
            <a:r>
              <a:t>) est une API pour des objets de type document définis par une structure XML ; cela permet de naviguer dans le document (décrit par un arbre) et d’accéder à ses parties.</a:t>
            </a:r>
          </a:p>
          <a:p>
            <a:pPr lvl="2" marL="1310105" marR="25399" indent="-294105">
              <a:buChar char="✤"/>
            </a:pPr>
            <a:r>
              <a:t>La totalité du document XML est chargé en mémoire, sous forme d’objet.</a:t>
            </a:r>
          </a:p>
          <a:p>
            <a:pPr lvl="1" marL="828842" marR="7264400" indent="-320842">
              <a:buChar char="✤"/>
            </a:pPr>
            <a:r>
              <a:t>SAX : </a:t>
            </a:r>
            <a:r>
              <a:rPr i="1"/>
              <a:t>Simple API for XML</a:t>
            </a:r>
            <a:r>
              <a:t> est une interface plus simple, pour un même usage.</a:t>
            </a:r>
          </a:p>
          <a:p>
            <a:pPr lvl="2" marL="1310105" marR="7264400" indent="-294105">
              <a:buChar char="✤"/>
            </a:pPr>
            <a:r>
              <a:t>Le document est analysé avec une approche en flux.</a:t>
            </a:r>
          </a:p>
        </p:txBody>
      </p:sp>
      <p:sp>
        <p:nvSpPr>
          <p:cNvPr id="595" name="2.3 - XML ; Extensible Markup Language"/>
          <p:cNvSpPr txBox="1"/>
          <p:nvPr>
            <p:ph type="body" idx="21"/>
          </p:nvPr>
        </p:nvSpPr>
        <p:spPr>
          <a:prstGeom prst="rect">
            <a:avLst/>
          </a:prstGeom>
        </p:spPr>
        <p:txBody>
          <a:bodyPr/>
          <a:lstStyle/>
          <a:p>
            <a:pPr/>
            <a:r>
              <a:t>2.3 - XML ; Extensible Markup Language</a:t>
            </a:r>
          </a:p>
        </p:txBody>
      </p:sp>
      <p:sp>
        <p:nvSpPr>
          <p:cNvPr id="59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626" name="Grouper"/>
          <p:cNvGrpSpPr/>
          <p:nvPr/>
        </p:nvGrpSpPr>
        <p:grpSpPr>
          <a:xfrm>
            <a:off x="5414031" y="4849128"/>
            <a:ext cx="7336189" cy="3808344"/>
            <a:chOff x="0" y="0"/>
            <a:chExt cx="7336187" cy="3808342"/>
          </a:xfrm>
        </p:grpSpPr>
        <p:grpSp>
          <p:nvGrpSpPr>
            <p:cNvPr id="624" name="Grouper"/>
            <p:cNvGrpSpPr/>
            <p:nvPr/>
          </p:nvGrpSpPr>
          <p:grpSpPr>
            <a:xfrm>
              <a:off x="75534" y="97683"/>
              <a:ext cx="7185120" cy="3612977"/>
              <a:chOff x="0" y="0"/>
              <a:chExt cx="7185119" cy="3612976"/>
            </a:xfrm>
          </p:grpSpPr>
          <p:sp>
            <p:nvSpPr>
              <p:cNvPr id="597" name="biblio"/>
              <p:cNvSpPr txBox="1"/>
              <p:nvPr/>
            </p:nvSpPr>
            <p:spPr>
              <a:xfrm>
                <a:off x="4054765" y="0"/>
                <a:ext cx="787760" cy="370905"/>
              </a:xfrm>
              <a:prstGeom prst="rect">
                <a:avLst/>
              </a:prstGeom>
              <a:solidFill>
                <a:srgbClr val="56C1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i="0" sz="1200">
                    <a:solidFill>
                      <a:srgbClr val="011B93"/>
                    </a:solidFill>
                    <a:latin typeface="Helvetica Neue Medium"/>
                    <a:ea typeface="Helvetica Neue Medium"/>
                    <a:cs typeface="Helvetica Neue Medium"/>
                    <a:sym typeface="Helvetica Neue Medium"/>
                  </a:defRPr>
                </a:lvl1pPr>
              </a:lstStyle>
              <a:p>
                <a:pPr>
                  <a:defRPr>
                    <a:solidFill>
                      <a:srgbClr val="000000"/>
                    </a:solidFill>
                  </a:defRPr>
                </a:pPr>
                <a:r>
                  <a:rPr>
                    <a:solidFill>
                      <a:srgbClr val="011B93"/>
                    </a:solidFill>
                  </a:rPr>
                  <a:t>biblio</a:t>
                </a:r>
              </a:p>
            </p:txBody>
          </p:sp>
          <p:sp>
            <p:nvSpPr>
              <p:cNvPr id="598" name="livre"/>
              <p:cNvSpPr txBox="1"/>
              <p:nvPr/>
            </p:nvSpPr>
            <p:spPr>
              <a:xfrm>
                <a:off x="835097" y="1157326"/>
                <a:ext cx="789216" cy="370905"/>
              </a:xfrm>
              <a:prstGeom prst="rect">
                <a:avLst/>
              </a:prstGeom>
              <a:solidFill>
                <a:srgbClr val="56C1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i="0" sz="1200">
                    <a:solidFill>
                      <a:srgbClr val="011B93"/>
                    </a:solidFill>
                    <a:latin typeface="Helvetica Neue Medium"/>
                    <a:ea typeface="Helvetica Neue Medium"/>
                    <a:cs typeface="Helvetica Neue Medium"/>
                    <a:sym typeface="Helvetica Neue Medium"/>
                  </a:defRPr>
                </a:lvl1pPr>
              </a:lstStyle>
              <a:p>
                <a:pPr>
                  <a:defRPr>
                    <a:solidFill>
                      <a:srgbClr val="000000"/>
                    </a:solidFill>
                  </a:defRPr>
                </a:pPr>
                <a:r>
                  <a:rPr>
                    <a:solidFill>
                      <a:srgbClr val="011B93"/>
                    </a:solidFill>
                  </a:rPr>
                  <a:t>livre</a:t>
                </a:r>
              </a:p>
            </p:txBody>
          </p:sp>
          <p:sp>
            <p:nvSpPr>
              <p:cNvPr id="599" name="titre"/>
              <p:cNvSpPr txBox="1"/>
              <p:nvPr/>
            </p:nvSpPr>
            <p:spPr>
              <a:xfrm>
                <a:off x="0" y="1877419"/>
                <a:ext cx="789805" cy="370905"/>
              </a:xfrm>
              <a:prstGeom prst="rect">
                <a:avLst/>
              </a:prstGeom>
              <a:solidFill>
                <a:srgbClr val="56C1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i="0" sz="1200">
                    <a:solidFill>
                      <a:srgbClr val="011B93"/>
                    </a:solidFill>
                    <a:latin typeface="Helvetica Neue Medium"/>
                    <a:ea typeface="Helvetica Neue Medium"/>
                    <a:cs typeface="Helvetica Neue Medium"/>
                    <a:sym typeface="Helvetica Neue Medium"/>
                  </a:defRPr>
                </a:lvl1pPr>
              </a:lstStyle>
              <a:p>
                <a:pPr>
                  <a:defRPr>
                    <a:solidFill>
                      <a:srgbClr val="000000"/>
                    </a:solidFill>
                  </a:defRPr>
                </a:pPr>
                <a:r>
                  <a:rPr>
                    <a:solidFill>
                      <a:srgbClr val="011B93"/>
                    </a:solidFill>
                  </a:rPr>
                  <a:t>titre</a:t>
                </a:r>
              </a:p>
            </p:txBody>
          </p:sp>
          <p:sp>
            <p:nvSpPr>
              <p:cNvPr id="600" name="auteur"/>
              <p:cNvSpPr txBox="1"/>
              <p:nvPr/>
            </p:nvSpPr>
            <p:spPr>
              <a:xfrm>
                <a:off x="835097" y="1877419"/>
                <a:ext cx="787446" cy="370905"/>
              </a:xfrm>
              <a:prstGeom prst="rect">
                <a:avLst/>
              </a:prstGeom>
              <a:solidFill>
                <a:srgbClr val="56C1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i="0" sz="1200">
                    <a:solidFill>
                      <a:srgbClr val="011B93"/>
                    </a:solidFill>
                    <a:latin typeface="Helvetica Neue Medium"/>
                    <a:ea typeface="Helvetica Neue Medium"/>
                    <a:cs typeface="Helvetica Neue Medium"/>
                    <a:sym typeface="Helvetica Neue Medium"/>
                  </a:defRPr>
                </a:lvl1pPr>
              </a:lstStyle>
              <a:p>
                <a:pPr>
                  <a:defRPr>
                    <a:solidFill>
                      <a:srgbClr val="000000"/>
                    </a:solidFill>
                  </a:defRPr>
                </a:pPr>
                <a:r>
                  <a:rPr>
                    <a:solidFill>
                      <a:srgbClr val="011B93"/>
                    </a:solidFill>
                  </a:rPr>
                  <a:t>auteur</a:t>
                </a:r>
              </a:p>
            </p:txBody>
          </p:sp>
          <p:sp>
            <p:nvSpPr>
              <p:cNvPr id="601" name="nb_tomes"/>
              <p:cNvSpPr txBox="1"/>
              <p:nvPr/>
            </p:nvSpPr>
            <p:spPr>
              <a:xfrm>
                <a:off x="1665042" y="1877419"/>
                <a:ext cx="870926" cy="370905"/>
              </a:xfrm>
              <a:prstGeom prst="rect">
                <a:avLst/>
              </a:prstGeom>
              <a:solidFill>
                <a:srgbClr val="56C1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i="0" sz="1200">
                    <a:solidFill>
                      <a:srgbClr val="011B93"/>
                    </a:solidFill>
                    <a:latin typeface="Helvetica Neue Medium"/>
                    <a:ea typeface="Helvetica Neue Medium"/>
                    <a:cs typeface="Helvetica Neue Medium"/>
                    <a:sym typeface="Helvetica Neue Medium"/>
                  </a:defRPr>
                </a:lvl1pPr>
              </a:lstStyle>
              <a:p>
                <a:pPr>
                  <a:defRPr>
                    <a:solidFill>
                      <a:srgbClr val="000000"/>
                    </a:solidFill>
                  </a:defRPr>
                </a:pPr>
                <a:r>
                  <a:rPr>
                    <a:solidFill>
                      <a:srgbClr val="011B93"/>
                    </a:solidFill>
                  </a:rPr>
                  <a:t>nb_tomes</a:t>
                </a:r>
              </a:p>
            </p:txBody>
          </p:sp>
          <p:sp>
            <p:nvSpPr>
              <p:cNvPr id="602" name="livre"/>
              <p:cNvSpPr txBox="1"/>
              <p:nvPr/>
            </p:nvSpPr>
            <p:spPr>
              <a:xfrm>
                <a:off x="3739700" y="1157326"/>
                <a:ext cx="789215" cy="370905"/>
              </a:xfrm>
              <a:prstGeom prst="rect">
                <a:avLst/>
              </a:prstGeom>
              <a:solidFill>
                <a:srgbClr val="56C1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i="0" sz="1200">
                    <a:solidFill>
                      <a:srgbClr val="011B93"/>
                    </a:solidFill>
                    <a:latin typeface="Helvetica Neue Medium"/>
                    <a:ea typeface="Helvetica Neue Medium"/>
                    <a:cs typeface="Helvetica Neue Medium"/>
                    <a:sym typeface="Helvetica Neue Medium"/>
                  </a:defRPr>
                </a:lvl1pPr>
              </a:lstStyle>
              <a:p>
                <a:pPr>
                  <a:defRPr>
                    <a:solidFill>
                      <a:srgbClr val="000000"/>
                    </a:solidFill>
                  </a:defRPr>
                </a:pPr>
                <a:r>
                  <a:rPr>
                    <a:solidFill>
                      <a:srgbClr val="011B93"/>
                    </a:solidFill>
                  </a:rPr>
                  <a:t>livre</a:t>
                </a:r>
              </a:p>
            </p:txBody>
          </p:sp>
          <p:sp>
            <p:nvSpPr>
              <p:cNvPr id="603" name="titre"/>
              <p:cNvSpPr txBox="1"/>
              <p:nvPr/>
            </p:nvSpPr>
            <p:spPr>
              <a:xfrm>
                <a:off x="2892013" y="1877419"/>
                <a:ext cx="789806" cy="370905"/>
              </a:xfrm>
              <a:prstGeom prst="rect">
                <a:avLst/>
              </a:prstGeom>
              <a:solidFill>
                <a:srgbClr val="56C1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i="0" sz="1200">
                    <a:solidFill>
                      <a:srgbClr val="011B93"/>
                    </a:solidFill>
                    <a:latin typeface="Helvetica Neue Medium"/>
                    <a:ea typeface="Helvetica Neue Medium"/>
                    <a:cs typeface="Helvetica Neue Medium"/>
                    <a:sym typeface="Helvetica Neue Medium"/>
                  </a:defRPr>
                </a:lvl1pPr>
              </a:lstStyle>
              <a:p>
                <a:pPr>
                  <a:defRPr>
                    <a:solidFill>
                      <a:srgbClr val="000000"/>
                    </a:solidFill>
                  </a:defRPr>
                </a:pPr>
                <a:r>
                  <a:rPr>
                    <a:solidFill>
                      <a:srgbClr val="011B93"/>
                    </a:solidFill>
                  </a:rPr>
                  <a:t>titre</a:t>
                </a:r>
              </a:p>
            </p:txBody>
          </p:sp>
          <p:sp>
            <p:nvSpPr>
              <p:cNvPr id="604" name="auteur"/>
              <p:cNvSpPr txBox="1"/>
              <p:nvPr/>
            </p:nvSpPr>
            <p:spPr>
              <a:xfrm>
                <a:off x="3739700" y="1877419"/>
                <a:ext cx="787445" cy="370905"/>
              </a:xfrm>
              <a:prstGeom prst="rect">
                <a:avLst/>
              </a:prstGeom>
              <a:solidFill>
                <a:srgbClr val="56C1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i="0" sz="1200">
                    <a:solidFill>
                      <a:srgbClr val="011B93"/>
                    </a:solidFill>
                    <a:latin typeface="Helvetica Neue Medium"/>
                    <a:ea typeface="Helvetica Neue Medium"/>
                    <a:cs typeface="Helvetica Neue Medium"/>
                    <a:sym typeface="Helvetica Neue Medium"/>
                  </a:defRPr>
                </a:lvl1pPr>
              </a:lstStyle>
              <a:p>
                <a:pPr>
                  <a:defRPr>
                    <a:solidFill>
                      <a:srgbClr val="000000"/>
                    </a:solidFill>
                  </a:defRPr>
                </a:pPr>
                <a:r>
                  <a:rPr>
                    <a:solidFill>
                      <a:srgbClr val="011B93"/>
                    </a:solidFill>
                  </a:rPr>
                  <a:t>auteur</a:t>
                </a:r>
              </a:p>
            </p:txBody>
          </p:sp>
          <p:sp>
            <p:nvSpPr>
              <p:cNvPr id="605" name="auteur"/>
              <p:cNvSpPr txBox="1"/>
              <p:nvPr/>
            </p:nvSpPr>
            <p:spPr>
              <a:xfrm>
                <a:off x="4586207" y="1877419"/>
                <a:ext cx="787445" cy="370905"/>
              </a:xfrm>
              <a:prstGeom prst="rect">
                <a:avLst/>
              </a:prstGeom>
              <a:solidFill>
                <a:srgbClr val="56C1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i="0" sz="1200">
                    <a:solidFill>
                      <a:srgbClr val="011B93"/>
                    </a:solidFill>
                    <a:latin typeface="Helvetica Neue Medium"/>
                    <a:ea typeface="Helvetica Neue Medium"/>
                    <a:cs typeface="Helvetica Neue Medium"/>
                    <a:sym typeface="Helvetica Neue Medium"/>
                  </a:defRPr>
                </a:lvl1pPr>
              </a:lstStyle>
              <a:p>
                <a:pPr>
                  <a:defRPr>
                    <a:solidFill>
                      <a:srgbClr val="000000"/>
                    </a:solidFill>
                  </a:defRPr>
                </a:pPr>
                <a:r>
                  <a:rPr>
                    <a:solidFill>
                      <a:srgbClr val="011B93"/>
                    </a:solidFill>
                  </a:rPr>
                  <a:t>auteur</a:t>
                </a:r>
              </a:p>
            </p:txBody>
          </p:sp>
          <p:sp>
            <p:nvSpPr>
              <p:cNvPr id="606" name="livre"/>
              <p:cNvSpPr txBox="1"/>
              <p:nvPr/>
            </p:nvSpPr>
            <p:spPr>
              <a:xfrm>
                <a:off x="5484249" y="2562263"/>
                <a:ext cx="789216" cy="370905"/>
              </a:xfrm>
              <a:prstGeom prst="rect">
                <a:avLst/>
              </a:prstGeom>
              <a:solidFill>
                <a:srgbClr val="56C1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i="0" sz="1200">
                    <a:solidFill>
                      <a:srgbClr val="011B93"/>
                    </a:solidFill>
                    <a:latin typeface="Helvetica Neue Medium"/>
                    <a:ea typeface="Helvetica Neue Medium"/>
                    <a:cs typeface="Helvetica Neue Medium"/>
                    <a:sym typeface="Helvetica Neue Medium"/>
                  </a:defRPr>
                </a:lvl1pPr>
              </a:lstStyle>
              <a:p>
                <a:pPr>
                  <a:defRPr>
                    <a:solidFill>
                      <a:srgbClr val="000000"/>
                    </a:solidFill>
                  </a:defRPr>
                </a:pPr>
                <a:r>
                  <a:rPr>
                    <a:solidFill>
                      <a:srgbClr val="011B93"/>
                    </a:solidFill>
                  </a:rPr>
                  <a:t>livre</a:t>
                </a:r>
              </a:p>
            </p:txBody>
          </p:sp>
          <p:sp>
            <p:nvSpPr>
              <p:cNvPr id="607" name="titre"/>
              <p:cNvSpPr txBox="1"/>
              <p:nvPr/>
            </p:nvSpPr>
            <p:spPr>
              <a:xfrm>
                <a:off x="4649152" y="3242071"/>
                <a:ext cx="789806" cy="370906"/>
              </a:xfrm>
              <a:prstGeom prst="rect">
                <a:avLst/>
              </a:prstGeom>
              <a:solidFill>
                <a:srgbClr val="56C1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i="0" sz="1200">
                    <a:solidFill>
                      <a:srgbClr val="011B93"/>
                    </a:solidFill>
                    <a:latin typeface="Helvetica Neue Medium"/>
                    <a:ea typeface="Helvetica Neue Medium"/>
                    <a:cs typeface="Helvetica Neue Medium"/>
                    <a:sym typeface="Helvetica Neue Medium"/>
                  </a:defRPr>
                </a:lvl1pPr>
              </a:lstStyle>
              <a:p>
                <a:pPr>
                  <a:defRPr>
                    <a:solidFill>
                      <a:srgbClr val="000000"/>
                    </a:solidFill>
                  </a:defRPr>
                </a:pPr>
                <a:r>
                  <a:rPr>
                    <a:solidFill>
                      <a:srgbClr val="011B93"/>
                    </a:solidFill>
                  </a:rPr>
                  <a:t>titre</a:t>
                </a:r>
              </a:p>
            </p:txBody>
          </p:sp>
          <p:sp>
            <p:nvSpPr>
              <p:cNvPr id="608" name="auteur"/>
              <p:cNvSpPr txBox="1"/>
              <p:nvPr/>
            </p:nvSpPr>
            <p:spPr>
              <a:xfrm>
                <a:off x="5484249" y="3242071"/>
                <a:ext cx="787446" cy="370906"/>
              </a:xfrm>
              <a:prstGeom prst="rect">
                <a:avLst/>
              </a:prstGeom>
              <a:solidFill>
                <a:srgbClr val="56C1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i="0" sz="1200">
                    <a:solidFill>
                      <a:srgbClr val="011B93"/>
                    </a:solidFill>
                    <a:latin typeface="Helvetica Neue Medium"/>
                    <a:ea typeface="Helvetica Neue Medium"/>
                    <a:cs typeface="Helvetica Neue Medium"/>
                    <a:sym typeface="Helvetica Neue Medium"/>
                  </a:defRPr>
                </a:lvl1pPr>
              </a:lstStyle>
              <a:p>
                <a:pPr>
                  <a:defRPr>
                    <a:solidFill>
                      <a:srgbClr val="000000"/>
                    </a:solidFill>
                  </a:defRPr>
                </a:pPr>
                <a:r>
                  <a:rPr>
                    <a:solidFill>
                      <a:srgbClr val="011B93"/>
                    </a:solidFill>
                  </a:rPr>
                  <a:t>auteur</a:t>
                </a:r>
              </a:p>
            </p:txBody>
          </p:sp>
          <p:sp>
            <p:nvSpPr>
              <p:cNvPr id="609" name="nb_tomes"/>
              <p:cNvSpPr txBox="1"/>
              <p:nvPr/>
            </p:nvSpPr>
            <p:spPr>
              <a:xfrm>
                <a:off x="6314194" y="3242071"/>
                <a:ext cx="870926" cy="370906"/>
              </a:xfrm>
              <a:prstGeom prst="rect">
                <a:avLst/>
              </a:prstGeom>
              <a:solidFill>
                <a:srgbClr val="56C1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i="0" sz="1200">
                    <a:solidFill>
                      <a:srgbClr val="011B93"/>
                    </a:solidFill>
                    <a:latin typeface="Helvetica Neue Medium"/>
                    <a:ea typeface="Helvetica Neue Medium"/>
                    <a:cs typeface="Helvetica Neue Medium"/>
                    <a:sym typeface="Helvetica Neue Medium"/>
                  </a:defRPr>
                </a:lvl1pPr>
              </a:lstStyle>
              <a:p>
                <a:pPr>
                  <a:defRPr>
                    <a:solidFill>
                      <a:srgbClr val="000000"/>
                    </a:solidFill>
                  </a:defRPr>
                </a:pPr>
                <a:r>
                  <a:rPr>
                    <a:solidFill>
                      <a:srgbClr val="011B93"/>
                    </a:solidFill>
                  </a:rPr>
                  <a:t>nb_tomes</a:t>
                </a:r>
              </a:p>
            </p:txBody>
          </p:sp>
          <p:sp>
            <p:nvSpPr>
              <p:cNvPr id="610" name="lang"/>
              <p:cNvSpPr/>
              <p:nvPr/>
            </p:nvSpPr>
            <p:spPr>
              <a:xfrm>
                <a:off x="6273465" y="2248324"/>
                <a:ext cx="792441" cy="370905"/>
              </a:xfrm>
              <a:prstGeom prst="roundRect">
                <a:avLst>
                  <a:gd name="adj" fmla="val 50000"/>
                </a:avLst>
              </a:prstGeom>
              <a:solidFill>
                <a:srgbClr val="73FDEA"/>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i="0" sz="1200">
                    <a:solidFill>
                      <a:srgbClr val="000000"/>
                    </a:solidFill>
                    <a:latin typeface="Helvetica Neue Medium"/>
                    <a:ea typeface="Helvetica Neue Medium"/>
                    <a:cs typeface="Helvetica Neue Medium"/>
                    <a:sym typeface="Helvetica Neue Medium"/>
                  </a:defRPr>
                </a:lvl1pPr>
              </a:lstStyle>
              <a:p>
                <a:pPr/>
                <a:r>
                  <a:t>lang</a:t>
                </a:r>
              </a:p>
            </p:txBody>
          </p:sp>
          <p:sp>
            <p:nvSpPr>
              <p:cNvPr id="611" name="Ligne"/>
              <p:cNvSpPr/>
              <p:nvPr/>
            </p:nvSpPr>
            <p:spPr>
              <a:xfrm flipH="1">
                <a:off x="1229705" y="383127"/>
                <a:ext cx="3215925" cy="78456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t">
                <a:noAutofit/>
              </a:bodyPr>
              <a:lstStyle/>
              <a:p>
                <a:pPr defTabSz="457200">
                  <a:spcBef>
                    <a:spcPts val="0"/>
                  </a:spcBef>
                  <a:defRPr i="0" sz="1100">
                    <a:solidFill>
                      <a:srgbClr val="000000"/>
                    </a:solidFill>
                    <a:latin typeface="Helvetica Neue"/>
                    <a:ea typeface="Helvetica Neue"/>
                    <a:cs typeface="Helvetica Neue"/>
                    <a:sym typeface="Helvetica Neue"/>
                  </a:defRPr>
                </a:pPr>
              </a:p>
            </p:txBody>
          </p:sp>
          <p:sp>
            <p:nvSpPr>
              <p:cNvPr id="612" name="Ligne"/>
              <p:cNvSpPr/>
              <p:nvPr/>
            </p:nvSpPr>
            <p:spPr>
              <a:xfrm flipH="1">
                <a:off x="394902" y="1532671"/>
                <a:ext cx="823024" cy="34209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t">
                <a:noAutofit/>
              </a:bodyPr>
              <a:lstStyle/>
              <a:p>
                <a:pPr defTabSz="457200">
                  <a:spcBef>
                    <a:spcPts val="0"/>
                  </a:spcBef>
                  <a:defRPr i="0" sz="1100">
                    <a:solidFill>
                      <a:srgbClr val="000000"/>
                    </a:solidFill>
                    <a:latin typeface="Helvetica Neue"/>
                    <a:ea typeface="Helvetica Neue"/>
                    <a:cs typeface="Helvetica Neue"/>
                    <a:sym typeface="Helvetica Neue"/>
                  </a:defRPr>
                </a:pPr>
              </a:p>
            </p:txBody>
          </p:sp>
          <p:sp>
            <p:nvSpPr>
              <p:cNvPr id="613" name="Ligne"/>
              <p:cNvSpPr/>
              <p:nvPr/>
            </p:nvSpPr>
            <p:spPr>
              <a:xfrm>
                <a:off x="1223179" y="1538996"/>
                <a:ext cx="1" cy="327232"/>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t">
                <a:noAutofit/>
              </a:bodyPr>
              <a:lstStyle/>
              <a:p>
                <a:pPr defTabSz="457200">
                  <a:spcBef>
                    <a:spcPts val="0"/>
                  </a:spcBef>
                  <a:defRPr i="0" sz="1100">
                    <a:solidFill>
                      <a:srgbClr val="000000"/>
                    </a:solidFill>
                    <a:latin typeface="Helvetica Neue"/>
                    <a:ea typeface="Helvetica Neue"/>
                    <a:cs typeface="Helvetica Neue"/>
                    <a:sym typeface="Helvetica Neue"/>
                  </a:defRPr>
                </a:pPr>
              </a:p>
            </p:txBody>
          </p:sp>
          <p:sp>
            <p:nvSpPr>
              <p:cNvPr id="614" name="Ligne"/>
              <p:cNvSpPr/>
              <p:nvPr/>
            </p:nvSpPr>
            <p:spPr>
              <a:xfrm>
                <a:off x="1255946" y="1539855"/>
                <a:ext cx="823024" cy="34209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t">
                <a:noAutofit/>
              </a:bodyPr>
              <a:lstStyle/>
              <a:p>
                <a:pPr defTabSz="457200">
                  <a:spcBef>
                    <a:spcPts val="0"/>
                  </a:spcBef>
                  <a:defRPr i="0" sz="1100">
                    <a:solidFill>
                      <a:srgbClr val="000000"/>
                    </a:solidFill>
                    <a:latin typeface="Helvetica Neue"/>
                    <a:ea typeface="Helvetica Neue"/>
                    <a:cs typeface="Helvetica Neue"/>
                    <a:sym typeface="Helvetica Neue"/>
                  </a:defRPr>
                </a:pPr>
              </a:p>
            </p:txBody>
          </p:sp>
          <p:sp>
            <p:nvSpPr>
              <p:cNvPr id="615" name="Ligne"/>
              <p:cNvSpPr/>
              <p:nvPr/>
            </p:nvSpPr>
            <p:spPr>
              <a:xfrm flipH="1">
                <a:off x="3286915" y="1539855"/>
                <a:ext cx="823024" cy="34209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t">
                <a:noAutofit/>
              </a:bodyPr>
              <a:lstStyle/>
              <a:p>
                <a:pPr defTabSz="457200">
                  <a:spcBef>
                    <a:spcPts val="0"/>
                  </a:spcBef>
                  <a:defRPr i="0" sz="1100">
                    <a:solidFill>
                      <a:srgbClr val="000000"/>
                    </a:solidFill>
                    <a:latin typeface="Helvetica Neue"/>
                    <a:ea typeface="Helvetica Neue"/>
                    <a:cs typeface="Helvetica Neue"/>
                    <a:sym typeface="Helvetica Neue"/>
                  </a:defRPr>
                </a:pPr>
              </a:p>
            </p:txBody>
          </p:sp>
          <p:sp>
            <p:nvSpPr>
              <p:cNvPr id="616" name="Ligne"/>
              <p:cNvSpPr/>
              <p:nvPr/>
            </p:nvSpPr>
            <p:spPr>
              <a:xfrm>
                <a:off x="4115192" y="1546180"/>
                <a:ext cx="1" cy="327232"/>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t">
                <a:noAutofit/>
              </a:bodyPr>
              <a:lstStyle/>
              <a:p>
                <a:pPr defTabSz="457200">
                  <a:spcBef>
                    <a:spcPts val="0"/>
                  </a:spcBef>
                  <a:defRPr i="0" sz="1100">
                    <a:solidFill>
                      <a:srgbClr val="000000"/>
                    </a:solidFill>
                    <a:latin typeface="Helvetica Neue"/>
                    <a:ea typeface="Helvetica Neue"/>
                    <a:cs typeface="Helvetica Neue"/>
                    <a:sym typeface="Helvetica Neue"/>
                  </a:defRPr>
                </a:pPr>
              </a:p>
            </p:txBody>
          </p:sp>
          <p:sp>
            <p:nvSpPr>
              <p:cNvPr id="617" name="Ligne"/>
              <p:cNvSpPr/>
              <p:nvPr/>
            </p:nvSpPr>
            <p:spPr>
              <a:xfrm>
                <a:off x="4147959" y="1547039"/>
                <a:ext cx="823024" cy="34209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t">
                <a:noAutofit/>
              </a:bodyPr>
              <a:lstStyle/>
              <a:p>
                <a:pPr defTabSz="457200">
                  <a:spcBef>
                    <a:spcPts val="0"/>
                  </a:spcBef>
                  <a:defRPr i="0" sz="1100">
                    <a:solidFill>
                      <a:srgbClr val="000000"/>
                    </a:solidFill>
                    <a:latin typeface="Helvetica Neue"/>
                    <a:ea typeface="Helvetica Neue"/>
                    <a:cs typeface="Helvetica Neue"/>
                    <a:sym typeface="Helvetica Neue"/>
                  </a:defRPr>
                </a:pPr>
              </a:p>
            </p:txBody>
          </p:sp>
          <p:sp>
            <p:nvSpPr>
              <p:cNvPr id="618" name="Ligne"/>
              <p:cNvSpPr/>
              <p:nvPr/>
            </p:nvSpPr>
            <p:spPr>
              <a:xfrm flipH="1">
                <a:off x="5065590" y="2917470"/>
                <a:ext cx="823024" cy="34209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t">
                <a:noAutofit/>
              </a:bodyPr>
              <a:lstStyle/>
              <a:p>
                <a:pPr defTabSz="457200">
                  <a:spcBef>
                    <a:spcPts val="0"/>
                  </a:spcBef>
                  <a:defRPr i="0" sz="1100">
                    <a:solidFill>
                      <a:srgbClr val="000000"/>
                    </a:solidFill>
                    <a:latin typeface="Helvetica Neue"/>
                    <a:ea typeface="Helvetica Neue"/>
                    <a:cs typeface="Helvetica Neue"/>
                    <a:sym typeface="Helvetica Neue"/>
                  </a:defRPr>
                </a:pPr>
              </a:p>
            </p:txBody>
          </p:sp>
          <p:sp>
            <p:nvSpPr>
              <p:cNvPr id="619" name="Ligne"/>
              <p:cNvSpPr/>
              <p:nvPr/>
            </p:nvSpPr>
            <p:spPr>
              <a:xfrm>
                <a:off x="5893867" y="2923794"/>
                <a:ext cx="1" cy="327232"/>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t">
                <a:noAutofit/>
              </a:bodyPr>
              <a:lstStyle/>
              <a:p>
                <a:pPr defTabSz="457200">
                  <a:spcBef>
                    <a:spcPts val="0"/>
                  </a:spcBef>
                  <a:defRPr i="0" sz="1100">
                    <a:solidFill>
                      <a:srgbClr val="000000"/>
                    </a:solidFill>
                    <a:latin typeface="Helvetica Neue"/>
                    <a:ea typeface="Helvetica Neue"/>
                    <a:cs typeface="Helvetica Neue"/>
                    <a:sym typeface="Helvetica Neue"/>
                  </a:defRPr>
                </a:pPr>
              </a:p>
            </p:txBody>
          </p:sp>
          <p:sp>
            <p:nvSpPr>
              <p:cNvPr id="620" name="Ligne"/>
              <p:cNvSpPr/>
              <p:nvPr/>
            </p:nvSpPr>
            <p:spPr>
              <a:xfrm>
                <a:off x="5926634" y="2924654"/>
                <a:ext cx="823024" cy="34209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t">
                <a:noAutofit/>
              </a:bodyPr>
              <a:lstStyle/>
              <a:p>
                <a:pPr defTabSz="457200">
                  <a:spcBef>
                    <a:spcPts val="0"/>
                  </a:spcBef>
                  <a:defRPr i="0" sz="1100">
                    <a:solidFill>
                      <a:srgbClr val="000000"/>
                    </a:solidFill>
                    <a:latin typeface="Helvetica Neue"/>
                    <a:ea typeface="Helvetica Neue"/>
                    <a:cs typeface="Helvetica Neue"/>
                    <a:sym typeface="Helvetica Neue"/>
                  </a:defRPr>
                </a:pPr>
              </a:p>
            </p:txBody>
          </p:sp>
          <p:sp>
            <p:nvSpPr>
              <p:cNvPr id="621" name="Ligne"/>
              <p:cNvSpPr/>
              <p:nvPr/>
            </p:nvSpPr>
            <p:spPr>
              <a:xfrm flipH="1">
                <a:off x="6121995" y="2448181"/>
                <a:ext cx="243812" cy="251090"/>
              </a:xfrm>
              <a:prstGeom prst="line">
                <a:avLst/>
              </a:prstGeom>
              <a:noFill/>
              <a:ln w="25400" cap="flat">
                <a:solidFill>
                  <a:srgbClr val="5E5E5E"/>
                </a:solidFill>
                <a:prstDash val="solid"/>
                <a:miter lim="400000"/>
              </a:ln>
              <a:effectLst/>
            </p:spPr>
            <p:txBody>
              <a:bodyPr wrap="square" lIns="50800" tIns="50800" rIns="50800" bIns="50800" numCol="1" anchor="t">
                <a:noAutofit/>
              </a:bodyPr>
              <a:lstStyle/>
              <a:p>
                <a:pPr defTabSz="457200">
                  <a:spcBef>
                    <a:spcPts val="0"/>
                  </a:spcBef>
                  <a:defRPr i="0" sz="1100">
                    <a:solidFill>
                      <a:srgbClr val="000000"/>
                    </a:solidFill>
                    <a:latin typeface="Helvetica Neue"/>
                    <a:ea typeface="Helvetica Neue"/>
                    <a:cs typeface="Helvetica Neue"/>
                    <a:sym typeface="Helvetica Neue"/>
                  </a:defRPr>
                </a:pPr>
              </a:p>
            </p:txBody>
          </p:sp>
          <p:sp>
            <p:nvSpPr>
              <p:cNvPr id="622" name="Ligne"/>
              <p:cNvSpPr/>
              <p:nvPr/>
            </p:nvSpPr>
            <p:spPr>
              <a:xfrm flipH="1">
                <a:off x="4114905" y="460677"/>
                <a:ext cx="322077" cy="74517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t">
                <a:noAutofit/>
              </a:bodyPr>
              <a:lstStyle/>
              <a:p>
                <a:pPr defTabSz="457200">
                  <a:spcBef>
                    <a:spcPts val="0"/>
                  </a:spcBef>
                  <a:defRPr i="0" sz="1100">
                    <a:solidFill>
                      <a:srgbClr val="000000"/>
                    </a:solidFill>
                    <a:latin typeface="Helvetica Neue"/>
                    <a:ea typeface="Helvetica Neue"/>
                    <a:cs typeface="Helvetica Neue"/>
                    <a:sym typeface="Helvetica Neue"/>
                  </a:defRPr>
                </a:pPr>
              </a:p>
            </p:txBody>
          </p:sp>
          <p:sp>
            <p:nvSpPr>
              <p:cNvPr id="623" name="Ligne"/>
              <p:cNvSpPr/>
              <p:nvPr/>
            </p:nvSpPr>
            <p:spPr>
              <a:xfrm>
                <a:off x="4456989" y="380330"/>
                <a:ext cx="1464814" cy="219339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t">
                <a:noAutofit/>
              </a:bodyPr>
              <a:lstStyle/>
              <a:p>
                <a:pPr defTabSz="457200">
                  <a:spcBef>
                    <a:spcPts val="0"/>
                  </a:spcBef>
                  <a:defRPr i="0" sz="1100">
                    <a:solidFill>
                      <a:srgbClr val="000000"/>
                    </a:solidFill>
                    <a:latin typeface="Helvetica Neue"/>
                    <a:ea typeface="Helvetica Neue"/>
                    <a:cs typeface="Helvetica Neue"/>
                    <a:sym typeface="Helvetica Neue"/>
                  </a:defRPr>
                </a:pPr>
              </a:p>
            </p:txBody>
          </p:sp>
        </p:grpSp>
        <p:sp>
          <p:nvSpPr>
            <p:cNvPr id="625" name="Rectangle"/>
            <p:cNvSpPr/>
            <p:nvPr/>
          </p:nvSpPr>
          <p:spPr>
            <a:xfrm>
              <a:off x="0" y="0"/>
              <a:ext cx="7336188" cy="3808343"/>
            </a:xfrm>
            <a:prstGeom prst="rect">
              <a:avLst/>
            </a:prstGeom>
            <a:noFill/>
            <a:ln w="25400" cap="flat">
              <a:solidFill>
                <a:srgbClr val="FFD932"/>
              </a:solidFill>
              <a:prstDash val="solid"/>
              <a:miter lim="400000"/>
            </a:ln>
            <a:effectLst/>
          </p:spPr>
          <p:txBody>
            <a:bodyPr wrap="square" lIns="50800" tIns="50800" rIns="50800" bIns="50800" numCol="1" anchor="ctr">
              <a:noAutofit/>
            </a:bodyPr>
            <a:lstStyle/>
            <a:p>
              <a:pPr algn="ctr">
                <a:spcBef>
                  <a:spcPts val="0"/>
                </a:spcBef>
                <a:defRPr i="0" sz="1200">
                  <a:solidFill>
                    <a:srgbClr val="000000"/>
                  </a:solidFill>
                  <a:latin typeface="Helvetica Neue Medium"/>
                  <a:ea typeface="Helvetica Neue Medium"/>
                  <a:cs typeface="Helvetica Neue Medium"/>
                  <a:sym typeface="Helvetica Neue Medium"/>
                </a:defRPr>
              </a:pPr>
            </a:p>
          </p:txBody>
        </p:sp>
      </p:grpSp>
      <p:sp>
        <p:nvSpPr>
          <p:cNvPr id="627" name="Fig 2.7 - Arbre du DOM d’un document XML"/>
          <p:cNvSpPr txBox="1"/>
          <p:nvPr/>
        </p:nvSpPr>
        <p:spPr>
          <a:xfrm>
            <a:off x="5624749" y="8683575"/>
            <a:ext cx="4028580"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2.7 - Arbre du DOM d’un document XML</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9"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630" name="Principales applications de XML…"/>
          <p:cNvSpPr txBox="1"/>
          <p:nvPr>
            <p:ph type="body" idx="1"/>
          </p:nvPr>
        </p:nvSpPr>
        <p:spPr>
          <a:xfrm>
            <a:off x="355600" y="1581150"/>
            <a:ext cx="12293600" cy="7445326"/>
          </a:xfrm>
          <a:prstGeom prst="rect">
            <a:avLst/>
          </a:prstGeom>
        </p:spPr>
        <p:txBody>
          <a:bodyPr/>
          <a:lstStyle/>
          <a:p>
            <a:pPr/>
            <a:r>
              <a:t>Principales applications de XML</a:t>
            </a:r>
          </a:p>
          <a:p>
            <a:pPr lvl="1" marL="828842" indent="-320842">
              <a:buChar char="✤"/>
            </a:pPr>
            <a:r>
              <a:t>Un document XML sert dès qu’on a besoin d’échanger ou stocker des données structurées de façon standardisée et lisible par des machines.</a:t>
            </a:r>
          </a:p>
          <a:p>
            <a:pPr lvl="2" marL="1310105" indent="-294105">
              <a:buChar char="✤"/>
            </a:pPr>
            <a:r>
              <a:t>Échange de données entre applications ;</a:t>
            </a:r>
          </a:p>
          <a:p>
            <a:pPr lvl="2" marL="1310105" indent="-294105">
              <a:buChar char="✤"/>
            </a:pPr>
            <a:r>
              <a:t>Formats de fichiers applicatifs. Ex. les documents MS Office (docx, xlsx, pptx).</a:t>
            </a:r>
          </a:p>
          <a:p>
            <a:pPr lvl="2" marL="1310105" indent="-294105">
              <a:buChar char="✤"/>
            </a:pPr>
            <a:r>
              <a:t>Fichiers de configuration d’applications, de serveurs, de frameworks</a:t>
            </a:r>
          </a:p>
          <a:p>
            <a:pPr lvl="2" marL="1310105" indent="-294105">
              <a:buChar char="✤"/>
            </a:pPr>
            <a:r>
              <a:t>Formats de domaines spécialisés. Par ex. SVG (</a:t>
            </a:r>
            <a:r>
              <a:rPr i="1"/>
              <a:t>Scalable Vector Graphics</a:t>
            </a:r>
            <a:r>
              <a:t>), MathML (formules mathématiques), GML (données géographiques)…</a:t>
            </a:r>
          </a:p>
          <a:p>
            <a:pPr lvl="2" marL="1310105" indent="-294105">
              <a:buChar char="✤"/>
            </a:pPr>
            <a:r>
              <a:t>Format d’échange pour les services web (SOAP et parfois REST).</a:t>
            </a:r>
          </a:p>
          <a:p>
            <a:pPr lvl="2" marL="1310105" indent="-294105">
              <a:buChar char="✤"/>
            </a:pPr>
          </a:p>
          <a:p>
            <a:pPr lvl="2" marL="1310105" indent="-294105">
              <a:buChar char="✤"/>
            </a:pPr>
          </a:p>
          <a:p>
            <a:pPr lvl="1" marL="508000" indent="-508000">
              <a:spcBef>
                <a:spcPts val="1200"/>
              </a:spcBef>
              <a:buChar char="✤"/>
              <a:defRPr b="1" sz="2800"/>
            </a:pPr>
            <a:r>
              <a:t>À voir :</a:t>
            </a:r>
          </a:p>
          <a:p>
            <a:pPr lvl="1"/>
            <a:r>
              <a:rPr u="sng">
                <a:solidFill>
                  <a:schemeClr val="accent5">
                    <a:satOff val="8112"/>
                    <a:lumOff val="-14630"/>
                  </a:schemeClr>
                </a:solidFill>
                <a:hlinkClick r:id="rId2" invalidUrl="" action="" tgtFrame="" tooltip="" history="1" highlightClick="0" endSnd="0"/>
              </a:rPr>
              <a:t>https://developer.mozilla.org/fr/docs/Web/XML/XML_introduction </a:t>
            </a:r>
            <a:endParaRPr u="sng">
              <a:solidFill>
                <a:schemeClr val="accent4">
                  <a:satOff val="8299"/>
                  <a:lumOff val="-11818"/>
                </a:schemeClr>
              </a:solidFill>
            </a:endParaRPr>
          </a:p>
          <a:p>
            <a:pPr lvl="1"/>
            <a:r>
              <a:rPr u="sng">
                <a:solidFill>
                  <a:schemeClr val="accent5">
                    <a:satOff val="8112"/>
                    <a:lumOff val="-14630"/>
                  </a:schemeClr>
                </a:solidFill>
                <a:hlinkClick r:id="rId3" invalidUrl="" action="" tgtFrame="" tooltip="" history="1" highlightClick="0" endSnd="0"/>
              </a:rPr>
              <a:t>https://www.w3schools.com/xml/</a:t>
            </a:r>
          </a:p>
        </p:txBody>
      </p:sp>
      <p:sp>
        <p:nvSpPr>
          <p:cNvPr id="631" name="2.3 - XML ; Extensible Markup Language"/>
          <p:cNvSpPr txBox="1"/>
          <p:nvPr>
            <p:ph type="body" idx="21"/>
          </p:nvPr>
        </p:nvSpPr>
        <p:spPr>
          <a:prstGeom prst="rect">
            <a:avLst/>
          </a:prstGeom>
        </p:spPr>
        <p:txBody>
          <a:bodyPr/>
          <a:lstStyle/>
          <a:p>
            <a:pPr/>
            <a:r>
              <a:t>2.3 - XML ; Extensible Markup Language</a:t>
            </a:r>
          </a:p>
        </p:txBody>
      </p:sp>
      <p:sp>
        <p:nvSpPr>
          <p:cNvPr id="632"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4"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635" name="Comme XML, JSON est un langage de description adapté à la représentation structurée de données.…"/>
          <p:cNvSpPr txBox="1"/>
          <p:nvPr>
            <p:ph type="body" idx="1"/>
          </p:nvPr>
        </p:nvSpPr>
        <p:spPr>
          <a:xfrm>
            <a:off x="355600" y="1581150"/>
            <a:ext cx="12293600" cy="7445326"/>
          </a:xfrm>
          <a:prstGeom prst="rect">
            <a:avLst/>
          </a:prstGeom>
        </p:spPr>
        <p:txBody>
          <a:bodyPr/>
          <a:lstStyle/>
          <a:p>
            <a:pPr/>
            <a:r>
              <a:t>Comme XML, JSON est un langage de description adapté à la représentation structurée de données.</a:t>
            </a:r>
            <a:br/>
            <a:br/>
            <a:br/>
            <a:br/>
            <a:br/>
            <a:br/>
            <a:br/>
            <a:br/>
            <a:br/>
            <a:br/>
            <a:br/>
            <a:br/>
            <a:br/>
          </a:p>
          <a:p>
            <a:pPr marL="0" indent="0">
              <a:spcBef>
                <a:spcPts val="0"/>
              </a:spcBef>
              <a:buClrTx/>
              <a:buSzTx/>
              <a:buFontTx/>
              <a:buNone/>
              <a:defRPr b="0" sz="3000">
                <a:solidFill>
                  <a:srgbClr val="324863"/>
                </a:solidFill>
                <a:latin typeface="+mn-lt"/>
                <a:ea typeface="+mn-ea"/>
                <a:cs typeface="+mn-cs"/>
                <a:sym typeface="Trebuchet MS"/>
              </a:defRPr>
            </a:pPr>
            <a:r>
              <a:t>	</a:t>
            </a:r>
            <a:r>
              <a:rPr i="1"/>
              <a:t>menubar.json		</a:t>
            </a:r>
            <a:r>
              <a:t>				</a:t>
            </a:r>
            <a:r>
              <a:rPr i="1"/>
              <a:t>menubar.xml</a:t>
            </a:r>
          </a:p>
        </p:txBody>
      </p:sp>
      <p:sp>
        <p:nvSpPr>
          <p:cNvPr id="636" name="2.4 - JSON ; JavaScript Object Notation"/>
          <p:cNvSpPr txBox="1"/>
          <p:nvPr>
            <p:ph type="body" idx="21"/>
          </p:nvPr>
        </p:nvSpPr>
        <p:spPr>
          <a:prstGeom prst="rect">
            <a:avLst/>
          </a:prstGeom>
        </p:spPr>
        <p:txBody>
          <a:bodyPr/>
          <a:lstStyle/>
          <a:p>
            <a:pPr/>
            <a:r>
              <a:t>2.4 - JSON ; JavaScript Object Notation</a:t>
            </a:r>
          </a:p>
        </p:txBody>
      </p:sp>
      <p:sp>
        <p:nvSpPr>
          <p:cNvPr id="63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640" name="{…"/>
          <p:cNvGrpSpPr/>
          <p:nvPr/>
        </p:nvGrpSpPr>
        <p:grpSpPr>
          <a:xfrm>
            <a:off x="615089" y="2684739"/>
            <a:ext cx="4749168" cy="5689940"/>
            <a:chOff x="0" y="0"/>
            <a:chExt cx="4749167" cy="5689938"/>
          </a:xfrm>
        </p:grpSpPr>
        <p:sp>
          <p:nvSpPr>
            <p:cNvPr id="639" name="{…"/>
            <p:cNvSpPr txBox="1"/>
            <p:nvPr/>
          </p:nvSpPr>
          <p:spPr>
            <a:xfrm>
              <a:off x="215900" y="139700"/>
              <a:ext cx="4317368" cy="5131139"/>
            </a:xfrm>
            <a:prstGeom prst="rect">
              <a:avLst/>
            </a:prstGeom>
            <a:solidFill>
              <a:srgbClr val="E0E0E0"/>
            </a:solidFill>
            <a:ln>
              <a:noFill/>
            </a:ln>
            <a:effectLst/>
            <a:extLst>
              <a:ext uri="{C572A759-6A51-4108-AA02-DFA0A04FC94B}">
                <ma14:wrappingTextBoxFlag xmlns:ma14="http://schemas.microsoft.com/office/mac/drawingml/2011/main" val="1"/>
              </a:ext>
            </a:extLst>
          </p:spPr>
          <p:txBody>
            <a:bodyPr wrap="square" lIns="76200" tIns="76200" rIns="76200" bIns="76200" numCol="1" anchor="t">
              <a:normAutofit fontScale="100000" lnSpcReduction="0"/>
            </a:bodyPr>
            <a:lstStyle/>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"menu": "File",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"commands": [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"value": "New",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"action":"CreateDoc"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"value": "Open",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"action":"OpenDoc"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"value": "Close",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"action":"CloseDoc"</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t>
              </a:r>
              <a:endParaRPr>
                <a:solidFill>
                  <a:srgbClr val="000000"/>
                </a:solidFill>
              </a:endParaRPr>
            </a:p>
            <a:p>
              <a:pPr defTabSz="457200">
                <a:spcBef>
                  <a:spcPts val="0"/>
                </a:spcBef>
                <a:tabLst>
                  <a:tab pos="228600" algn="l"/>
                  <a:tab pos="584200" algn="l"/>
                  <a:tab pos="952500" algn="l"/>
                  <a:tab pos="1308100" algn="l"/>
                  <a:tab pos="1663700" algn="l"/>
                </a:tabLst>
                <a:defRPr i="0" sz="1900">
                  <a:solidFill>
                    <a:srgbClr val="323333"/>
                  </a:solidFill>
                  <a:latin typeface="Menlo Regular"/>
                  <a:ea typeface="Menlo Regular"/>
                  <a:cs typeface="Menlo Regular"/>
                  <a:sym typeface="Menlo Regular"/>
                </a:defRPr>
              </a:pPr>
              <a:r>
                <a:rPr>
                  <a:solidFill>
                    <a:srgbClr val="000000"/>
                  </a:solidFill>
                </a:rPr>
                <a:t> }</a:t>
              </a:r>
            </a:p>
          </p:txBody>
        </p:sp>
        <p:pic>
          <p:nvPicPr>
            <p:cNvPr id="638" name="{… { &quot;menu&quot;: &quot;File&quot;, &quot;commands&quot;: [  {  &quot;value&quot;: &quot;New&quot;,  &quot;action&quot;:&quot;CreateDoc&quot;      },{    &quot;value&quot;: &quot;Open&quot;,     &quot;action&quot;:&quot;OpenDoc&quot; }, { &quot;value&quot;: &quot;Close&quot;, &quot;action&quot;:&quot;CloseDoc&quot; }] }" descr="{… { &quot;menu&quot;: &quot;File&quot;, &quot;commands&quot;: [  {  &quot;value&quot;: &quot;New&quot;,  &quot;action&quot;:&quot;CreateDoc&quot;      },{    &quot;value&quot;: &quot;Open&quot;,     &quot;action&quot;:&quot;OpenDoc&quot; }, { &quot;value&quot;: &quot;Close&quot;, &quot;action&quot;:&quot;CloseDoc&quot; }] }"/>
            <p:cNvPicPr>
              <a:picLocks noChangeAspect="0"/>
            </p:cNvPicPr>
            <p:nvPr/>
          </p:nvPicPr>
          <p:blipFill>
            <a:blip r:embed="rId2">
              <a:extLst/>
            </a:blip>
            <a:stretch>
              <a:fillRect/>
            </a:stretch>
          </p:blipFill>
          <p:spPr>
            <a:xfrm>
              <a:off x="0" y="-1"/>
              <a:ext cx="4749168" cy="5689940"/>
            </a:xfrm>
            <a:prstGeom prst="rect">
              <a:avLst/>
            </a:prstGeom>
            <a:effectLst/>
          </p:spPr>
        </p:pic>
      </p:grpSp>
      <p:grpSp>
        <p:nvGrpSpPr>
          <p:cNvPr id="643" name="&lt;?xml version=&quot;1.0&quot; ?&gt;…"/>
          <p:cNvGrpSpPr/>
          <p:nvPr/>
        </p:nvGrpSpPr>
        <p:grpSpPr>
          <a:xfrm>
            <a:off x="5452617" y="2683064"/>
            <a:ext cx="7524441" cy="5241498"/>
            <a:chOff x="0" y="0"/>
            <a:chExt cx="7524439" cy="5241497"/>
          </a:xfrm>
        </p:grpSpPr>
        <p:sp>
          <p:nvSpPr>
            <p:cNvPr id="642" name="&lt;?xml version=&quot;1.0&quot; ?&gt;…"/>
            <p:cNvSpPr txBox="1"/>
            <p:nvPr/>
          </p:nvSpPr>
          <p:spPr>
            <a:xfrm>
              <a:off x="215900" y="139700"/>
              <a:ext cx="7092640" cy="4682698"/>
            </a:xfrm>
            <a:prstGeom prst="rect">
              <a:avLst/>
            </a:prstGeom>
            <a:solidFill>
              <a:srgbClr val="E0E0E0"/>
            </a:solidFill>
            <a:ln>
              <a:noFill/>
            </a:ln>
            <a:effectLst/>
            <a:extLst>
              <a:ext uri="{C572A759-6A51-4108-AA02-DFA0A04FC94B}">
                <ma14:wrappingTextBoxFlag xmlns:ma14="http://schemas.microsoft.com/office/mac/drawingml/2011/main" val="1"/>
              </a:ext>
            </a:extLst>
          </p:spPr>
          <p:txBody>
            <a:bodyPr wrap="square" lIns="76200" tIns="76200" rIns="76200" bIns="76200" numCol="1" anchor="t">
              <a:normAutofit fontScale="100000" lnSpcReduction="0"/>
            </a:bodyPr>
            <a:lstStyle/>
            <a:p>
              <a:pPr defTabSz="457200">
                <a:lnSpc>
                  <a:spcPct val="120000"/>
                </a:lnSpc>
                <a:spcBef>
                  <a:spcPts val="0"/>
                </a:spcBef>
                <a:tabLst>
                  <a:tab pos="177800" algn="l"/>
                  <a:tab pos="482600" algn="l"/>
                  <a:tab pos="838200" algn="l"/>
                  <a:tab pos="1206500" algn="l"/>
                  <a:tab pos="1562100" algn="l"/>
                </a:tabLst>
                <a:defRPr i="0" sz="1900">
                  <a:solidFill>
                    <a:srgbClr val="323333"/>
                  </a:solidFill>
                  <a:latin typeface="Menlo Regular"/>
                  <a:ea typeface="Menlo Regular"/>
                  <a:cs typeface="Menlo Regular"/>
                  <a:sym typeface="Menlo Regular"/>
                </a:defRPr>
              </a:pPr>
              <a:r>
                <a:rPr>
                  <a:solidFill>
                    <a:srgbClr val="000000"/>
                  </a:solidFill>
                </a:rPr>
                <a:t>&lt;?xml version="1.0" ?&gt;</a:t>
              </a:r>
              <a:endParaRPr>
                <a:solidFill>
                  <a:srgbClr val="000000"/>
                </a:solidFill>
              </a:endParaRPr>
            </a:p>
            <a:p>
              <a:pPr defTabSz="457200">
                <a:lnSpc>
                  <a:spcPct val="120000"/>
                </a:lnSpc>
                <a:spcBef>
                  <a:spcPts val="0"/>
                </a:spcBef>
                <a:tabLst>
                  <a:tab pos="177800" algn="l"/>
                  <a:tab pos="482600" algn="l"/>
                  <a:tab pos="838200" algn="l"/>
                  <a:tab pos="1206500" algn="l"/>
                  <a:tab pos="1562100" algn="l"/>
                </a:tabLst>
                <a:defRPr i="0" sz="1900">
                  <a:solidFill>
                    <a:srgbClr val="323333"/>
                  </a:solidFill>
                  <a:latin typeface="Menlo Regular"/>
                  <a:ea typeface="Menlo Regular"/>
                  <a:cs typeface="Menlo Regular"/>
                  <a:sym typeface="Menlo Regular"/>
                </a:defRPr>
              </a:pPr>
              <a:r>
                <a:rPr>
                  <a:solidFill>
                    <a:srgbClr val="000000"/>
                  </a:solidFill>
                </a:rPr>
                <a:t>&lt;menubar&gt;</a:t>
              </a:r>
              <a:endParaRPr>
                <a:solidFill>
                  <a:srgbClr val="000000"/>
                </a:solidFill>
              </a:endParaRPr>
            </a:p>
            <a:p>
              <a:pPr defTabSz="457200">
                <a:lnSpc>
                  <a:spcPct val="120000"/>
                </a:lnSpc>
                <a:spcBef>
                  <a:spcPts val="0"/>
                </a:spcBef>
                <a:tabLst>
                  <a:tab pos="177800" algn="l"/>
                  <a:tab pos="482600" algn="l"/>
                  <a:tab pos="838200" algn="l"/>
                  <a:tab pos="1206500" algn="l"/>
                  <a:tab pos="1562100" algn="l"/>
                </a:tabLst>
                <a:defRPr i="0" sz="1900">
                  <a:solidFill>
                    <a:srgbClr val="323333"/>
                  </a:solidFill>
                  <a:latin typeface="Menlo Regular"/>
                  <a:ea typeface="Menlo Regular"/>
                  <a:cs typeface="Menlo Regular"/>
                  <a:sym typeface="Menlo Regular"/>
                </a:defRPr>
              </a:pPr>
              <a:r>
                <a:rPr>
                  <a:solidFill>
                    <a:srgbClr val="000000"/>
                  </a:solidFill>
                </a:rPr>
                <a:t> &lt;menu name="File"&gt;</a:t>
              </a:r>
              <a:endParaRPr>
                <a:solidFill>
                  <a:srgbClr val="000000"/>
                </a:solidFill>
              </a:endParaRPr>
            </a:p>
            <a:p>
              <a:pPr defTabSz="457200">
                <a:lnSpc>
                  <a:spcPct val="120000"/>
                </a:lnSpc>
                <a:spcBef>
                  <a:spcPts val="0"/>
                </a:spcBef>
                <a:tabLst>
                  <a:tab pos="177800" algn="l"/>
                  <a:tab pos="482600" algn="l"/>
                  <a:tab pos="838200" algn="l"/>
                  <a:tab pos="1206500" algn="l"/>
                  <a:tab pos="1562100" algn="l"/>
                </a:tabLst>
                <a:defRPr i="0" sz="1900">
                  <a:solidFill>
                    <a:srgbClr val="323333"/>
                  </a:solidFill>
                  <a:latin typeface="Menlo Regular"/>
                  <a:ea typeface="Menlo Regular"/>
                  <a:cs typeface="Menlo Regular"/>
                  <a:sym typeface="Menlo Regular"/>
                </a:defRPr>
              </a:pPr>
              <a:r>
                <a:rPr>
                  <a:solidFill>
                    <a:srgbClr val="000000"/>
                  </a:solidFill>
                </a:rPr>
                <a:t>  &lt;command value="New" action="CreateDoc" /&gt;</a:t>
              </a:r>
              <a:endParaRPr>
                <a:solidFill>
                  <a:srgbClr val="000000"/>
                </a:solidFill>
              </a:endParaRPr>
            </a:p>
            <a:p>
              <a:pPr defTabSz="457200">
                <a:lnSpc>
                  <a:spcPct val="120000"/>
                </a:lnSpc>
                <a:spcBef>
                  <a:spcPts val="0"/>
                </a:spcBef>
                <a:tabLst>
                  <a:tab pos="177800" algn="l"/>
                  <a:tab pos="482600" algn="l"/>
                  <a:tab pos="838200" algn="l"/>
                  <a:tab pos="1206500" algn="l"/>
                  <a:tab pos="1562100" algn="l"/>
                </a:tabLst>
                <a:defRPr i="0" sz="1900">
                  <a:solidFill>
                    <a:srgbClr val="323333"/>
                  </a:solidFill>
                  <a:latin typeface="Menlo Regular"/>
                  <a:ea typeface="Menlo Regular"/>
                  <a:cs typeface="Menlo Regular"/>
                  <a:sym typeface="Menlo Regular"/>
                </a:defRPr>
              </a:pPr>
              <a:r>
                <a:rPr>
                  <a:solidFill>
                    <a:srgbClr val="000000"/>
                  </a:solidFill>
                </a:rPr>
                <a:t>  &lt;command value="Open" action="OpenDoc" /&gt;    </a:t>
              </a:r>
              <a:endParaRPr>
                <a:solidFill>
                  <a:srgbClr val="000000"/>
                </a:solidFill>
              </a:endParaRPr>
            </a:p>
            <a:p>
              <a:pPr defTabSz="457200">
                <a:lnSpc>
                  <a:spcPct val="120000"/>
                </a:lnSpc>
                <a:spcBef>
                  <a:spcPts val="0"/>
                </a:spcBef>
                <a:tabLst>
                  <a:tab pos="177800" algn="l"/>
                  <a:tab pos="482600" algn="l"/>
                  <a:tab pos="838200" algn="l"/>
                  <a:tab pos="1206500" algn="l"/>
                  <a:tab pos="1562100" algn="l"/>
                </a:tabLst>
                <a:defRPr i="0" sz="1900">
                  <a:solidFill>
                    <a:srgbClr val="323333"/>
                  </a:solidFill>
                  <a:latin typeface="Menlo Regular"/>
                  <a:ea typeface="Menlo Regular"/>
                  <a:cs typeface="Menlo Regular"/>
                  <a:sym typeface="Menlo Regular"/>
                </a:defRPr>
              </a:pPr>
              <a:r>
                <a:rPr>
                  <a:solidFill>
                    <a:srgbClr val="000000"/>
                  </a:solidFill>
                </a:rPr>
                <a:t>  &lt;command value="Close" action="CloseDoc" /&gt;</a:t>
              </a:r>
              <a:endParaRPr>
                <a:solidFill>
                  <a:srgbClr val="000000"/>
                </a:solidFill>
              </a:endParaRPr>
            </a:p>
            <a:p>
              <a:pPr defTabSz="457200">
                <a:lnSpc>
                  <a:spcPct val="120000"/>
                </a:lnSpc>
                <a:spcBef>
                  <a:spcPts val="0"/>
                </a:spcBef>
                <a:tabLst>
                  <a:tab pos="177800" algn="l"/>
                  <a:tab pos="482600" algn="l"/>
                  <a:tab pos="838200" algn="l"/>
                  <a:tab pos="1206500" algn="l"/>
                  <a:tab pos="1562100" algn="l"/>
                </a:tabLst>
                <a:defRPr i="0" sz="1900">
                  <a:solidFill>
                    <a:srgbClr val="323333"/>
                  </a:solidFill>
                  <a:latin typeface="Menlo Regular"/>
                  <a:ea typeface="Menlo Regular"/>
                  <a:cs typeface="Menlo Regular"/>
                  <a:sym typeface="Menlo Regular"/>
                </a:defRPr>
              </a:pPr>
              <a:r>
                <a:rPr>
                  <a:solidFill>
                    <a:srgbClr val="000000"/>
                  </a:solidFill>
                </a:rPr>
                <a:t>	&lt;/menu&gt;</a:t>
              </a:r>
              <a:endParaRPr>
                <a:solidFill>
                  <a:srgbClr val="000000"/>
                </a:solidFill>
              </a:endParaRPr>
            </a:p>
            <a:p>
              <a:pPr defTabSz="457200">
                <a:lnSpc>
                  <a:spcPct val="120000"/>
                </a:lnSpc>
                <a:spcBef>
                  <a:spcPts val="0"/>
                </a:spcBef>
                <a:tabLst>
                  <a:tab pos="177800" algn="l"/>
                  <a:tab pos="482600" algn="l"/>
                  <a:tab pos="838200" algn="l"/>
                  <a:tab pos="1206500" algn="l"/>
                  <a:tab pos="1562100" algn="l"/>
                </a:tabLst>
                <a:defRPr i="0" sz="1900">
                  <a:solidFill>
                    <a:srgbClr val="323333"/>
                  </a:solidFill>
                  <a:latin typeface="Menlo Regular"/>
                  <a:ea typeface="Menlo Regular"/>
                  <a:cs typeface="Menlo Regular"/>
                  <a:sym typeface="Menlo Regular"/>
                </a:defRPr>
              </a:pPr>
              <a:r>
                <a:rPr>
                  <a:solidFill>
                    <a:srgbClr val="000000"/>
                  </a:solidFill>
                </a:rPr>
                <a:t>&lt;/menubar&gt;</a:t>
              </a:r>
            </a:p>
          </p:txBody>
        </p:sp>
        <p:pic>
          <p:nvPicPr>
            <p:cNvPr id="641" name="&lt;?xml version=&quot;1.0&quot; ?&gt;… &lt;?xml version=&quot;1.0&quot; ?&gt;&lt;menubar&gt; &lt;menu name=&quot;File&quot;&gt;  &lt;command value=&quot;New&quot; action=&quot;CreateDoc&quot; /&gt;  &lt;command value=&quot;Open&quot; action=&quot;OpenDoc&quot; /&gt;      &lt;command value=&quot;Close&quot; action=&quot;CloseDoc&quot; /&gt;&lt;/menu&gt;&lt;/menubar&gt;" descr="&lt;?xml version=&quot;1.0&quot; ?&gt;… &lt;?xml version=&quot;1.0&quot; ?&gt;&lt;menubar&gt; &lt;menu name=&quot;File&quot;&gt;  &lt;command value=&quot;New&quot; action=&quot;CreateDoc&quot; /&gt;  &lt;command value=&quot;Open&quot; action=&quot;OpenDoc&quot; /&gt;      &lt;command value=&quot;Close&quot; action=&quot;CloseDoc&quot; /&gt;&lt;/menu&gt;&lt;/menubar&gt;"/>
            <p:cNvPicPr>
              <a:picLocks noChangeAspect="0"/>
            </p:cNvPicPr>
            <p:nvPr/>
          </p:nvPicPr>
          <p:blipFill>
            <a:blip r:embed="rId3">
              <a:extLst/>
            </a:blip>
            <a:stretch>
              <a:fillRect/>
            </a:stretch>
          </p:blipFill>
          <p:spPr>
            <a:xfrm>
              <a:off x="0" y="0"/>
              <a:ext cx="7524440" cy="5241498"/>
            </a:xfrm>
            <a:prstGeom prst="rect">
              <a:avLst/>
            </a:prstGeom>
            <a:effectLst/>
          </p:spPr>
        </p:pic>
      </p:grpSp>
      <p:sp>
        <p:nvSpPr>
          <p:cNvPr id="644" name="Fig 2.8 - Comparaison d’un document Json et XML"/>
          <p:cNvSpPr txBox="1"/>
          <p:nvPr/>
        </p:nvSpPr>
        <p:spPr>
          <a:xfrm>
            <a:off x="657784" y="9226549"/>
            <a:ext cx="4663778"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2.8 - Comparaison d’un document Json et XML</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6"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647" name="JSON, JavaScript Object Notation…"/>
          <p:cNvSpPr txBox="1"/>
          <p:nvPr>
            <p:ph type="body" idx="1"/>
          </p:nvPr>
        </p:nvSpPr>
        <p:spPr>
          <a:xfrm>
            <a:off x="355600" y="1581150"/>
            <a:ext cx="12293600" cy="7445326"/>
          </a:xfrm>
          <a:prstGeom prst="rect">
            <a:avLst/>
          </a:prstGeom>
        </p:spPr>
        <p:txBody>
          <a:bodyPr/>
          <a:lstStyle/>
          <a:p>
            <a:pPr marL="497839" indent="-497839" defTabSz="572516">
              <a:spcBef>
                <a:spcPts val="1100"/>
              </a:spcBef>
              <a:defRPr sz="2744"/>
            </a:pPr>
            <a:r>
              <a:t>JSON, </a:t>
            </a:r>
            <a:r>
              <a:rPr i="1"/>
              <a:t>JavaScript Object Notation</a:t>
            </a:r>
            <a:endParaRPr i="1"/>
          </a:p>
          <a:p>
            <a:pPr lvl="1" marL="812265" indent="-314425" defTabSz="572516">
              <a:spcBef>
                <a:spcPts val="700"/>
              </a:spcBef>
              <a:buChar char="✤"/>
              <a:defRPr sz="2352"/>
            </a:pPr>
            <a:r>
              <a:t>est un format de données d’abord dédié aux échanges entre le navigateur et le serveur </a:t>
            </a:r>
          </a:p>
          <a:p>
            <a:pPr lvl="1" marL="812265" indent="-314425" defTabSz="572516">
              <a:spcBef>
                <a:spcPts val="700"/>
              </a:spcBef>
              <a:buChar char="✤"/>
              <a:defRPr sz="2352"/>
            </a:pPr>
            <a:r>
              <a:t>est très facile à utiliser en </a:t>
            </a:r>
            <a:r>
              <a:rPr b="1"/>
              <a:t>JavaScript</a:t>
            </a:r>
            <a:r>
              <a:t> ; il fait partie du langage</a:t>
            </a:r>
          </a:p>
          <a:p>
            <a:pPr lvl="1" marL="812265" indent="-314425" defTabSz="572516">
              <a:spcBef>
                <a:spcPts val="700"/>
              </a:spcBef>
              <a:buChar char="✤"/>
              <a:defRPr sz="2352"/>
            </a:pPr>
            <a:r>
              <a:t>est un format texte complètement indépendant de tout langage</a:t>
            </a:r>
          </a:p>
          <a:p>
            <a:pPr lvl="1" marL="812265" indent="-314425" defTabSz="572516">
              <a:spcBef>
                <a:spcPts val="700"/>
              </a:spcBef>
              <a:buChar char="✤"/>
              <a:defRPr sz="2352"/>
            </a:pPr>
            <a:r>
              <a:t>il se base sur deux structures :</a:t>
            </a:r>
          </a:p>
          <a:p>
            <a:pPr lvl="2" marL="1283903" indent="-288223" defTabSz="572516">
              <a:spcBef>
                <a:spcPts val="500"/>
              </a:spcBef>
              <a:buChar char="✤"/>
              <a:defRPr sz="2156"/>
            </a:pPr>
            <a:r>
              <a:t> Un </a:t>
            </a:r>
            <a:r>
              <a:rPr u="sng">
                <a:solidFill>
                  <a:schemeClr val="accent5">
                    <a:satOff val="8112"/>
                    <a:lumOff val="-14630"/>
                  </a:schemeClr>
                </a:solidFill>
                <a:hlinkClick r:id="rId2" invalidUrl="" action="" tgtFrame="" tooltip="" history="1" highlightClick="0" endSnd="0"/>
              </a:rPr>
              <a:t>tableau associatif de JavaScript</a:t>
            </a:r>
            <a:r>
              <a:t>  (</a:t>
            </a:r>
            <a:r>
              <a:rPr u="sng">
                <a:solidFill>
                  <a:schemeClr val="accent5">
                    <a:satOff val="8112"/>
                    <a:lumOff val="-14630"/>
                  </a:schemeClr>
                </a:solidFill>
                <a:hlinkClick r:id="rId2" invalidUrl="" action="" tgtFrame="" tooltip="" history="1" highlightClick="0" endSnd="0"/>
              </a:rPr>
              <a:t>www.xul.fr/ecmascript/associatif.php</a:t>
            </a:r>
            <a:r>
              <a:t>)</a:t>
            </a:r>
          </a:p>
          <a:p>
            <a:pPr lvl="2" marL="1283903" indent="-288223" defTabSz="572516">
              <a:spcBef>
                <a:spcPts val="500"/>
              </a:spcBef>
              <a:buChar char="✤"/>
              <a:defRPr sz="2156"/>
            </a:pPr>
            <a:r>
              <a:t> Un </a:t>
            </a:r>
            <a:r>
              <a:rPr u="sng">
                <a:solidFill>
                  <a:schemeClr val="accent5">
                    <a:satOff val="8112"/>
                    <a:lumOff val="-14630"/>
                  </a:schemeClr>
                </a:solidFill>
                <a:hlinkClick r:id="rId3" invalidUrl="" action="" tgtFrame="" tooltip="" history="1" highlightClick="0" endSnd="0"/>
              </a:rPr>
              <a:t>tableau</a:t>
            </a:r>
            <a:r>
              <a:t>, donc une liste de valeurs ordonnées</a:t>
            </a:r>
          </a:p>
          <a:p>
            <a:pPr lvl="1" marL="812265" indent="-314425" defTabSz="572516">
              <a:spcBef>
                <a:spcPts val="700"/>
              </a:spcBef>
              <a:buChar char="✤"/>
              <a:defRPr sz="2352"/>
            </a:pPr>
            <a:r>
              <a:t>il date de 2002 et est devenu populaire lorsqu'Ajax à commencé à être largement utilisé</a:t>
            </a:r>
          </a:p>
          <a:p>
            <a:pPr lvl="1" marL="812265" indent="-314425" defTabSz="572516">
              <a:spcBef>
                <a:spcPts val="700"/>
              </a:spcBef>
              <a:buChar char="✤"/>
              <a:defRPr sz="2352"/>
            </a:pPr>
            <a:r>
              <a:t>il est même devenu un type de donnée dans PostgreSQL</a:t>
            </a:r>
          </a:p>
          <a:p>
            <a:pPr marL="497839" indent="-497839" defTabSz="572516">
              <a:spcBef>
                <a:spcPts val="1100"/>
              </a:spcBef>
              <a:defRPr sz="2744"/>
            </a:pPr>
            <a:r>
              <a:t>Le format JSON reconnaît les même types de données que JavaScript</a:t>
            </a:r>
          </a:p>
          <a:p>
            <a:pPr lvl="1" marL="812265" indent="-314425" defTabSz="572516">
              <a:spcBef>
                <a:spcPts val="700"/>
              </a:spcBef>
              <a:buChar char="✤"/>
              <a:defRPr sz="2352"/>
            </a:pPr>
            <a:r>
              <a:rPr b="1"/>
              <a:t>Number, String, Boolean</a:t>
            </a:r>
            <a:r>
              <a:t> et </a:t>
            </a:r>
            <a:r>
              <a:rPr b="1"/>
              <a:t>null</a:t>
            </a:r>
            <a:r>
              <a:t> sont des primitives que l'on peut assigner à une clé qui doit être une chaîne</a:t>
            </a:r>
          </a:p>
          <a:p>
            <a:pPr lvl="1" marL="812265" indent="-314425" defTabSz="572516">
              <a:spcBef>
                <a:spcPts val="700"/>
              </a:spcBef>
              <a:buChar char="✤"/>
              <a:defRPr sz="2352"/>
            </a:pPr>
            <a:r>
              <a:rPr b="1"/>
              <a:t>Array</a:t>
            </a:r>
            <a:r>
              <a:t> est une liste de clé-valeurs placées entre crochets</a:t>
            </a:r>
          </a:p>
          <a:p>
            <a:pPr lvl="1" marL="812265" indent="-314425" defTabSz="572516">
              <a:spcBef>
                <a:spcPts val="700"/>
              </a:spcBef>
              <a:buChar char="✤"/>
              <a:defRPr sz="2352"/>
            </a:pPr>
            <a:r>
              <a:rPr b="1"/>
              <a:t>Object</a:t>
            </a:r>
            <a:r>
              <a:t> est une liste de clé-valeurs placées entre accolades</a:t>
            </a:r>
          </a:p>
          <a:p>
            <a:pPr marL="497839" indent="-497839" defTabSz="572516">
              <a:spcBef>
                <a:spcPts val="1100"/>
              </a:spcBef>
              <a:defRPr sz="2744"/>
            </a:pPr>
            <a:r>
              <a:t>Pour en savoir plus : </a:t>
            </a:r>
            <a:r>
              <a:rPr u="sng">
                <a:solidFill>
                  <a:schemeClr val="accent5">
                    <a:satOff val="8112"/>
                    <a:lumOff val="-14630"/>
                  </a:schemeClr>
                </a:solidFill>
                <a:hlinkClick r:id="rId4" invalidUrl="" action="" tgtFrame="" tooltip="" history="1" highlightClick="0" endSnd="0"/>
              </a:rPr>
              <a:t>http://json.org</a:t>
            </a:r>
          </a:p>
        </p:txBody>
      </p:sp>
      <p:sp>
        <p:nvSpPr>
          <p:cNvPr id="648" name="2.4 - JSON ; JavaScript Object Notation"/>
          <p:cNvSpPr txBox="1"/>
          <p:nvPr>
            <p:ph type="body" idx="21"/>
          </p:nvPr>
        </p:nvSpPr>
        <p:spPr>
          <a:prstGeom prst="rect">
            <a:avLst/>
          </a:prstGeom>
        </p:spPr>
        <p:txBody>
          <a:bodyPr/>
          <a:lstStyle/>
          <a:p>
            <a:pPr/>
            <a:r>
              <a:t>2.4 - JSON ; JavaScript Object Notation</a:t>
            </a:r>
          </a:p>
        </p:txBody>
      </p:sp>
      <p:sp>
        <p:nvSpPr>
          <p:cNvPr id="649"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1"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652" name="Exemple d’échange entre client et serveur web"/>
          <p:cNvSpPr txBox="1"/>
          <p:nvPr>
            <p:ph type="body" idx="1"/>
          </p:nvPr>
        </p:nvSpPr>
        <p:spPr>
          <a:xfrm>
            <a:off x="355600" y="1581150"/>
            <a:ext cx="12293600" cy="7445326"/>
          </a:xfrm>
          <a:prstGeom prst="rect">
            <a:avLst/>
          </a:prstGeom>
        </p:spPr>
        <p:txBody>
          <a:bodyPr/>
          <a:lstStyle/>
          <a:p>
            <a:pPr/>
            <a:r>
              <a:t>Exemple d’échange entre client et serveur web</a:t>
            </a:r>
          </a:p>
        </p:txBody>
      </p:sp>
      <p:sp>
        <p:nvSpPr>
          <p:cNvPr id="653" name="2.4 - JSON ; JavaScript Object Notation"/>
          <p:cNvSpPr txBox="1"/>
          <p:nvPr>
            <p:ph type="body" idx="21"/>
          </p:nvPr>
        </p:nvSpPr>
        <p:spPr>
          <a:prstGeom prst="rect">
            <a:avLst/>
          </a:prstGeom>
        </p:spPr>
        <p:txBody>
          <a:bodyPr/>
          <a:lstStyle/>
          <a:p>
            <a:pPr/>
            <a:r>
              <a:t>2.4 - JSON ; JavaScript Object Notation</a:t>
            </a:r>
          </a:p>
        </p:txBody>
      </p:sp>
      <p:sp>
        <p:nvSpPr>
          <p:cNvPr id="654"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693" name="Grouper"/>
          <p:cNvGrpSpPr/>
          <p:nvPr/>
        </p:nvGrpSpPr>
        <p:grpSpPr>
          <a:xfrm>
            <a:off x="443822" y="2682698"/>
            <a:ext cx="12117156" cy="5774180"/>
            <a:chOff x="-215900" y="-139700"/>
            <a:chExt cx="12117155" cy="5774178"/>
          </a:xfrm>
        </p:grpSpPr>
        <p:grpSp>
          <p:nvGrpSpPr>
            <p:cNvPr id="657" name="Rectangle aux angles arrondis"/>
            <p:cNvGrpSpPr/>
            <p:nvPr/>
          </p:nvGrpSpPr>
          <p:grpSpPr>
            <a:xfrm>
              <a:off x="-215900" y="-139700"/>
              <a:ext cx="12117156" cy="5774179"/>
              <a:chOff x="0" y="0"/>
              <a:chExt cx="12117155" cy="5774178"/>
            </a:xfrm>
          </p:grpSpPr>
          <p:sp>
            <p:nvSpPr>
              <p:cNvPr id="656" name="Rectangle aux angles arrondis"/>
              <p:cNvSpPr/>
              <p:nvPr/>
            </p:nvSpPr>
            <p:spPr>
              <a:xfrm>
                <a:off x="215900" y="139700"/>
                <a:ext cx="11685356" cy="5215379"/>
              </a:xfrm>
              <a:prstGeom prst="roundRect">
                <a:avLst>
                  <a:gd name="adj" fmla="val 2545"/>
                </a:avLst>
              </a:prstGeom>
              <a:solidFill>
                <a:srgbClr val="F5F5F5"/>
              </a:solidFill>
              <a:ln>
                <a:noFill/>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pic>
            <p:nvPicPr>
              <p:cNvPr id="655" name="Rectangle aux angles arrondis Rectangle aux angles arrondis" descr="Rectangle aux angles arrondis Rectangle aux angles arrondis"/>
              <p:cNvPicPr>
                <a:picLocks noChangeAspect="0"/>
              </p:cNvPicPr>
              <p:nvPr/>
            </p:nvPicPr>
            <p:blipFill>
              <a:blip r:embed="rId3">
                <a:extLst/>
              </a:blip>
              <a:stretch>
                <a:fillRect/>
              </a:stretch>
            </p:blipFill>
            <p:spPr>
              <a:xfrm>
                <a:off x="0" y="0"/>
                <a:ext cx="12117156" cy="5774179"/>
              </a:xfrm>
              <a:prstGeom prst="rect">
                <a:avLst/>
              </a:prstGeom>
              <a:effectLst/>
            </p:spPr>
          </p:pic>
        </p:grpSp>
        <p:grpSp>
          <p:nvGrpSpPr>
            <p:cNvPr id="660" name="Grouper"/>
            <p:cNvGrpSpPr/>
            <p:nvPr/>
          </p:nvGrpSpPr>
          <p:grpSpPr>
            <a:xfrm>
              <a:off x="920240" y="903084"/>
              <a:ext cx="1268987" cy="925153"/>
              <a:chOff x="0" y="0"/>
              <a:chExt cx="1268985" cy="925152"/>
            </a:xfrm>
          </p:grpSpPr>
          <p:sp>
            <p:nvSpPr>
              <p:cNvPr id="658" name="Rectangle aux angles arrondis"/>
              <p:cNvSpPr/>
              <p:nvPr/>
            </p:nvSpPr>
            <p:spPr>
              <a:xfrm>
                <a:off x="297353" y="0"/>
                <a:ext cx="971633" cy="585739"/>
              </a:xfrm>
              <a:prstGeom prst="roundRect">
                <a:avLst>
                  <a:gd name="adj" fmla="val 16136"/>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659" name="Figure"/>
              <p:cNvSpPr/>
              <p:nvPr/>
            </p:nvSpPr>
            <p:spPr>
              <a:xfrm>
                <a:off x="0" y="606309"/>
                <a:ext cx="1256033" cy="3188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12700" cap="flat">
                <a:solidFill>
                  <a:srgbClr val="000000"/>
                </a:solidFill>
                <a:prstDash val="solid"/>
                <a:miter lim="400000"/>
              </a:ln>
              <a:effectLst/>
            </p:spPr>
            <p:txBody>
              <a:bodyPr wrap="square" lIns="0" tIns="0" rIns="0" bIns="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661" name="Client web"/>
            <p:cNvSpPr txBox="1"/>
            <p:nvPr/>
          </p:nvSpPr>
          <p:spPr>
            <a:xfrm>
              <a:off x="724819" y="1987574"/>
              <a:ext cx="1729365" cy="4092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i="0" sz="1600">
                  <a:solidFill>
                    <a:srgbClr val="000000"/>
                  </a:solidFill>
                  <a:latin typeface="Helvetica Neue Medium"/>
                  <a:ea typeface="Helvetica Neue Medium"/>
                  <a:cs typeface="Helvetica Neue Medium"/>
                  <a:sym typeface="Helvetica Neue Medium"/>
                </a:defRPr>
              </a:lvl1pPr>
            </a:lstStyle>
            <a:p>
              <a:pPr/>
              <a:r>
                <a:t>Client web</a:t>
              </a:r>
            </a:p>
          </p:txBody>
        </p:sp>
        <p:sp>
          <p:nvSpPr>
            <p:cNvPr id="662" name="Javascript"/>
            <p:cNvSpPr/>
            <p:nvPr/>
          </p:nvSpPr>
          <p:spPr>
            <a:xfrm>
              <a:off x="335766" y="2579816"/>
              <a:ext cx="2983099" cy="2170540"/>
            </a:xfrm>
            <a:prstGeom prst="rect">
              <a:avLst/>
            </a:prstGeom>
            <a:solidFill>
              <a:srgbClr val="B5D7DA"/>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ctr" defTabSz="457200">
                <a:spcBef>
                  <a:spcPts val="0"/>
                </a:spcBef>
                <a:defRPr i="0" sz="1800">
                  <a:solidFill>
                    <a:srgbClr val="000000"/>
                  </a:solidFill>
                  <a:latin typeface="Helvetica Neue Light"/>
                  <a:ea typeface="Helvetica Neue Light"/>
                  <a:cs typeface="Helvetica Neue Light"/>
                  <a:sym typeface="Helvetica Neue Light"/>
                </a:defRPr>
              </a:lvl1pPr>
            </a:lstStyle>
            <a:p>
              <a:pPr/>
              <a:r>
                <a:t>Javascript</a:t>
              </a:r>
            </a:p>
          </p:txBody>
        </p:sp>
        <p:grpSp>
          <p:nvGrpSpPr>
            <p:cNvPr id="666" name="Grouper"/>
            <p:cNvGrpSpPr/>
            <p:nvPr/>
          </p:nvGrpSpPr>
          <p:grpSpPr>
            <a:xfrm>
              <a:off x="9015857" y="359516"/>
              <a:ext cx="462505" cy="1305685"/>
              <a:chOff x="0" y="0"/>
              <a:chExt cx="462504" cy="1305684"/>
            </a:xfrm>
          </p:grpSpPr>
          <p:sp>
            <p:nvSpPr>
              <p:cNvPr id="663" name="Rectangle aux angles arrondis"/>
              <p:cNvSpPr/>
              <p:nvPr/>
            </p:nvSpPr>
            <p:spPr>
              <a:xfrm>
                <a:off x="0" y="0"/>
                <a:ext cx="462505" cy="1305685"/>
              </a:xfrm>
              <a:prstGeom prst="roundRect">
                <a:avLst>
                  <a:gd name="adj" fmla="val 21739"/>
                </a:avLst>
              </a:prstGeom>
              <a:solidFill>
                <a:srgbClr val="9ABF76"/>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664" name="Ligne"/>
              <p:cNvSpPr/>
              <p:nvPr/>
            </p:nvSpPr>
            <p:spPr>
              <a:xfrm flipV="1">
                <a:off x="71154" y="339137"/>
                <a:ext cx="319563"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665" name="Cercle"/>
              <p:cNvSpPr/>
              <p:nvPr/>
            </p:nvSpPr>
            <p:spPr>
              <a:xfrm>
                <a:off x="266829" y="1068287"/>
                <a:ext cx="88944" cy="84786"/>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670" name="Grouper"/>
            <p:cNvGrpSpPr/>
            <p:nvPr/>
          </p:nvGrpSpPr>
          <p:grpSpPr>
            <a:xfrm>
              <a:off x="10544133" y="359516"/>
              <a:ext cx="462505" cy="1305685"/>
              <a:chOff x="0" y="0"/>
              <a:chExt cx="462504" cy="1305684"/>
            </a:xfrm>
          </p:grpSpPr>
          <p:sp>
            <p:nvSpPr>
              <p:cNvPr id="667" name="Rectangle aux angles arrondis"/>
              <p:cNvSpPr/>
              <p:nvPr/>
            </p:nvSpPr>
            <p:spPr>
              <a:xfrm>
                <a:off x="0" y="0"/>
                <a:ext cx="462505" cy="1305685"/>
              </a:xfrm>
              <a:prstGeom prst="roundRect">
                <a:avLst>
                  <a:gd name="adj" fmla="val 21739"/>
                </a:avLst>
              </a:prstGeom>
              <a:solidFill>
                <a:srgbClr val="BAC39B"/>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668" name="Ligne"/>
              <p:cNvSpPr/>
              <p:nvPr/>
            </p:nvSpPr>
            <p:spPr>
              <a:xfrm flipV="1">
                <a:off x="71154" y="339137"/>
                <a:ext cx="319563"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669" name="Cercle"/>
              <p:cNvSpPr/>
              <p:nvPr/>
            </p:nvSpPr>
            <p:spPr>
              <a:xfrm>
                <a:off x="266829" y="1068287"/>
                <a:ext cx="88944" cy="84786"/>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674" name="Grouper"/>
            <p:cNvGrpSpPr/>
            <p:nvPr/>
          </p:nvGrpSpPr>
          <p:grpSpPr>
            <a:xfrm>
              <a:off x="9639233" y="1275444"/>
              <a:ext cx="723920" cy="643100"/>
              <a:chOff x="0" y="0"/>
              <a:chExt cx="723919" cy="643098"/>
            </a:xfrm>
          </p:grpSpPr>
          <p:sp>
            <p:nvSpPr>
              <p:cNvPr id="671" name="Ovale"/>
              <p:cNvSpPr/>
              <p:nvPr/>
            </p:nvSpPr>
            <p:spPr>
              <a:xfrm>
                <a:off x="0" y="345665"/>
                <a:ext cx="723920" cy="297434"/>
              </a:xfrm>
              <a:prstGeom prst="ellipse">
                <a:avLst/>
              </a:prstGeom>
              <a:solidFill>
                <a:srgbClr val="88AB72"/>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672" name="Rectangle"/>
              <p:cNvSpPr/>
              <p:nvPr/>
            </p:nvSpPr>
            <p:spPr>
              <a:xfrm>
                <a:off x="0" y="160774"/>
                <a:ext cx="723920" cy="345667"/>
              </a:xfrm>
              <a:prstGeom prst="rect">
                <a:avLst/>
              </a:prstGeom>
              <a:solidFill>
                <a:srgbClr val="88AB72"/>
              </a:solidFill>
              <a:ln w="12700" cap="flat">
                <a:noFill/>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673" name="Ovale"/>
              <p:cNvSpPr/>
              <p:nvPr/>
            </p:nvSpPr>
            <p:spPr>
              <a:xfrm>
                <a:off x="0" y="0"/>
                <a:ext cx="723920" cy="297434"/>
              </a:xfrm>
              <a:prstGeom prst="ellipse">
                <a:avLst/>
              </a:prstGeom>
              <a:solidFill>
                <a:srgbClr val="88AB72"/>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675" name="Serveur HTTP"/>
            <p:cNvSpPr txBox="1"/>
            <p:nvPr/>
          </p:nvSpPr>
          <p:spPr>
            <a:xfrm>
              <a:off x="8808588" y="2067544"/>
              <a:ext cx="2385212" cy="5122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i="0" sz="1600">
                  <a:solidFill>
                    <a:srgbClr val="000000"/>
                  </a:solidFill>
                  <a:latin typeface="Helvetica Neue Medium"/>
                  <a:ea typeface="Helvetica Neue Medium"/>
                  <a:cs typeface="Helvetica Neue Medium"/>
                  <a:sym typeface="Helvetica Neue Medium"/>
                </a:defRPr>
              </a:lvl1pPr>
            </a:lstStyle>
            <a:p>
              <a:pPr/>
              <a:r>
                <a:t>Serveur HTTP</a:t>
              </a:r>
            </a:p>
          </p:txBody>
        </p:sp>
        <p:sp>
          <p:nvSpPr>
            <p:cNvPr id="676" name="Ligne"/>
            <p:cNvSpPr/>
            <p:nvPr/>
          </p:nvSpPr>
          <p:spPr>
            <a:xfrm flipH="1" flipV="1">
              <a:off x="9522616" y="519316"/>
              <a:ext cx="965200" cy="2"/>
            </a:xfrm>
            <a:prstGeom prst="line">
              <a:avLst/>
            </a:prstGeom>
            <a:noFill/>
            <a:ln w="25400" cap="rnd">
              <a:solidFill>
                <a:srgbClr val="929292"/>
              </a:solidFill>
              <a:custDash>
                <a:ds d="100000" sp="200000"/>
              </a:custDash>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677" name="Ligne"/>
            <p:cNvSpPr/>
            <p:nvPr/>
          </p:nvSpPr>
          <p:spPr>
            <a:xfrm flipH="1" flipV="1">
              <a:off x="9513184" y="521312"/>
              <a:ext cx="368970" cy="748357"/>
            </a:xfrm>
            <a:prstGeom prst="line">
              <a:avLst/>
            </a:prstGeom>
            <a:noFill/>
            <a:ln w="25400" cap="rnd">
              <a:solidFill>
                <a:srgbClr val="929292"/>
              </a:solidFill>
              <a:custDash>
                <a:ds d="100000" sp="200000"/>
              </a:custDash>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678" name="PHP"/>
            <p:cNvSpPr/>
            <p:nvPr/>
          </p:nvSpPr>
          <p:spPr>
            <a:xfrm>
              <a:off x="8201656" y="2579816"/>
              <a:ext cx="3027910" cy="2170540"/>
            </a:xfrm>
            <a:prstGeom prst="rect">
              <a:avLst/>
            </a:prstGeom>
            <a:solidFill>
              <a:srgbClr val="C9DAB5"/>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ctr" defTabSz="457200">
                <a:spcBef>
                  <a:spcPts val="0"/>
                </a:spcBef>
                <a:defRPr i="0" sz="1800">
                  <a:solidFill>
                    <a:srgbClr val="000000"/>
                  </a:solidFill>
                  <a:latin typeface="Helvetica Neue Light"/>
                  <a:ea typeface="Helvetica Neue Light"/>
                  <a:cs typeface="Helvetica Neue Light"/>
                  <a:sym typeface="Helvetica Neue Light"/>
                </a:defRPr>
              </a:lvl1pPr>
            </a:lstStyle>
            <a:p>
              <a:pPr/>
              <a:r>
                <a:t>PHP</a:t>
              </a:r>
            </a:p>
          </p:txBody>
        </p:sp>
        <p:sp>
          <p:nvSpPr>
            <p:cNvPr id="679" name="Objet"/>
            <p:cNvSpPr/>
            <p:nvPr/>
          </p:nvSpPr>
          <p:spPr>
            <a:xfrm>
              <a:off x="724819" y="3372273"/>
              <a:ext cx="1604872" cy="832457"/>
            </a:xfrm>
            <a:prstGeom prst="ellipse">
              <a:avLst/>
            </a:prstGeom>
            <a:gradFill flip="none" rotWithShape="1">
              <a:gsLst>
                <a:gs pos="0">
                  <a:srgbClr val="FFB7B3"/>
                </a:gs>
                <a:gs pos="100000">
                  <a:srgbClr val="AE9797"/>
                </a:gs>
              </a:gsLst>
              <a:lin ang="5400000" scaled="0"/>
            </a:gra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457200">
                <a:spcBef>
                  <a:spcPts val="0"/>
                </a:spcBef>
                <a:defRPr i="0" sz="1600">
                  <a:solidFill>
                    <a:srgbClr val="000000"/>
                  </a:solidFill>
                  <a:latin typeface="Helvetica Neue Medium"/>
                  <a:ea typeface="Helvetica Neue Medium"/>
                  <a:cs typeface="Helvetica Neue Medium"/>
                  <a:sym typeface="Helvetica Neue Medium"/>
                </a:defRPr>
              </a:lvl1pPr>
            </a:lstStyle>
            <a:p>
              <a:pPr/>
              <a:r>
                <a:t>Objet</a:t>
              </a:r>
            </a:p>
          </p:txBody>
        </p:sp>
        <p:sp>
          <p:nvSpPr>
            <p:cNvPr id="680" name="JSON.stringify"/>
            <p:cNvSpPr/>
            <p:nvPr/>
          </p:nvSpPr>
          <p:spPr>
            <a:xfrm>
              <a:off x="2394490" y="2993103"/>
              <a:ext cx="2052642" cy="530930"/>
            </a:xfrm>
            <a:prstGeom prst="rect">
              <a:avLst/>
            </a:prstGeom>
            <a:solidFill>
              <a:srgbClr val="BFBFB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457200">
                <a:spcBef>
                  <a:spcPts val="0"/>
                </a:spcBef>
                <a:defRPr i="0" sz="1600">
                  <a:solidFill>
                    <a:srgbClr val="000000"/>
                  </a:solidFill>
                  <a:latin typeface="Helvetica Neue Medium"/>
                  <a:ea typeface="Helvetica Neue Medium"/>
                  <a:cs typeface="Helvetica Neue Medium"/>
                  <a:sym typeface="Helvetica Neue Medium"/>
                </a:defRPr>
              </a:lvl1pPr>
            </a:lstStyle>
            <a:p>
              <a:pPr/>
              <a:r>
                <a:t>JSON.stringify</a:t>
              </a:r>
            </a:p>
          </p:txBody>
        </p:sp>
        <p:sp>
          <p:nvSpPr>
            <p:cNvPr id="681" name="eval"/>
            <p:cNvSpPr/>
            <p:nvPr/>
          </p:nvSpPr>
          <p:spPr>
            <a:xfrm>
              <a:off x="2435543" y="4020449"/>
              <a:ext cx="2005551" cy="530930"/>
            </a:xfrm>
            <a:prstGeom prst="rect">
              <a:avLst/>
            </a:prstGeom>
            <a:solidFill>
              <a:srgbClr val="BFBFB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457200">
                <a:spcBef>
                  <a:spcPts val="0"/>
                </a:spcBef>
                <a:defRPr i="0" sz="1600">
                  <a:solidFill>
                    <a:srgbClr val="000000"/>
                  </a:solidFill>
                  <a:latin typeface="Helvetica Neue Medium"/>
                  <a:ea typeface="Helvetica Neue Medium"/>
                  <a:cs typeface="Helvetica Neue Medium"/>
                  <a:sym typeface="Helvetica Neue Medium"/>
                </a:defRPr>
              </a:lvl1pPr>
            </a:lstStyle>
            <a:p>
              <a:pPr/>
              <a:r>
                <a:t>eval</a:t>
              </a:r>
            </a:p>
          </p:txBody>
        </p:sp>
        <p:sp>
          <p:nvSpPr>
            <p:cNvPr id="682" name="JSON.decode"/>
            <p:cNvSpPr/>
            <p:nvPr/>
          </p:nvSpPr>
          <p:spPr>
            <a:xfrm>
              <a:off x="7041039" y="2993103"/>
              <a:ext cx="2052642" cy="530930"/>
            </a:xfrm>
            <a:prstGeom prst="rect">
              <a:avLst/>
            </a:prstGeom>
            <a:solidFill>
              <a:srgbClr val="BFBFB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457200">
                <a:spcBef>
                  <a:spcPts val="0"/>
                </a:spcBef>
                <a:defRPr i="0" sz="1600">
                  <a:solidFill>
                    <a:srgbClr val="000000"/>
                  </a:solidFill>
                  <a:latin typeface="Helvetica Neue Medium"/>
                  <a:ea typeface="Helvetica Neue Medium"/>
                  <a:cs typeface="Helvetica Neue Medium"/>
                  <a:sym typeface="Helvetica Neue Medium"/>
                </a:defRPr>
              </a:lvl1pPr>
            </a:lstStyle>
            <a:p>
              <a:pPr/>
              <a:r>
                <a:t>JSON.decode</a:t>
              </a:r>
            </a:p>
          </p:txBody>
        </p:sp>
        <p:sp>
          <p:nvSpPr>
            <p:cNvPr id="683" name="JSON.encode"/>
            <p:cNvSpPr/>
            <p:nvPr/>
          </p:nvSpPr>
          <p:spPr>
            <a:xfrm>
              <a:off x="7041039" y="4020449"/>
              <a:ext cx="2052642" cy="530930"/>
            </a:xfrm>
            <a:prstGeom prst="rect">
              <a:avLst/>
            </a:prstGeom>
            <a:solidFill>
              <a:srgbClr val="BFBFB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457200">
                <a:spcBef>
                  <a:spcPts val="0"/>
                </a:spcBef>
                <a:defRPr i="0" sz="1600">
                  <a:solidFill>
                    <a:srgbClr val="000000"/>
                  </a:solidFill>
                  <a:latin typeface="Helvetica Neue Medium"/>
                  <a:ea typeface="Helvetica Neue Medium"/>
                  <a:cs typeface="Helvetica Neue Medium"/>
                  <a:sym typeface="Helvetica Neue Medium"/>
                </a:defRPr>
              </a:lvl1pPr>
            </a:lstStyle>
            <a:p>
              <a:pPr/>
              <a:r>
                <a:t>JSON.encode</a:t>
              </a:r>
            </a:p>
          </p:txBody>
        </p:sp>
        <p:sp>
          <p:nvSpPr>
            <p:cNvPr id="684" name="Objet"/>
            <p:cNvSpPr/>
            <p:nvPr/>
          </p:nvSpPr>
          <p:spPr>
            <a:xfrm>
              <a:off x="9340059" y="3372553"/>
              <a:ext cx="1604872" cy="832456"/>
            </a:xfrm>
            <a:prstGeom prst="ellipse">
              <a:avLst/>
            </a:prstGeom>
            <a:gradFill flip="none" rotWithShape="1">
              <a:gsLst>
                <a:gs pos="0">
                  <a:srgbClr val="FFB7B3"/>
                </a:gs>
                <a:gs pos="100000">
                  <a:srgbClr val="AE9797"/>
                </a:gs>
              </a:gsLst>
              <a:lin ang="5400000" scaled="0"/>
            </a:gra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457200">
                <a:spcBef>
                  <a:spcPts val="0"/>
                </a:spcBef>
                <a:defRPr i="0" sz="1600">
                  <a:solidFill>
                    <a:srgbClr val="000000"/>
                  </a:solidFill>
                  <a:latin typeface="Helvetica Neue Medium"/>
                  <a:ea typeface="Helvetica Neue Medium"/>
                  <a:cs typeface="Helvetica Neue Medium"/>
                  <a:sym typeface="Helvetica Neue Medium"/>
                </a:defRPr>
              </a:lvl1pPr>
            </a:lstStyle>
            <a:p>
              <a:pPr/>
              <a:r>
                <a:t>Objet</a:t>
              </a:r>
            </a:p>
          </p:txBody>
        </p:sp>
        <p:sp>
          <p:nvSpPr>
            <p:cNvPr id="685" name="Ajax POST"/>
            <p:cNvSpPr txBox="1"/>
            <p:nvPr/>
          </p:nvSpPr>
          <p:spPr>
            <a:xfrm>
              <a:off x="4815827" y="2669858"/>
              <a:ext cx="1864762" cy="6464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algn="ctr" defTabSz="457200">
                <a:spcBef>
                  <a:spcPts val="0"/>
                </a:spcBef>
                <a:defRPr i="0" sz="1600">
                  <a:solidFill>
                    <a:srgbClr val="000000"/>
                  </a:solidFill>
                  <a:latin typeface="Helvetica Neue Medium"/>
                  <a:ea typeface="Helvetica Neue Medium"/>
                  <a:cs typeface="Helvetica Neue Medium"/>
                  <a:sym typeface="Helvetica Neue Medium"/>
                </a:defRPr>
              </a:lvl1pPr>
            </a:lstStyle>
            <a:p>
              <a:pPr/>
              <a:r>
                <a:t>Ajax POST</a:t>
              </a:r>
            </a:p>
          </p:txBody>
        </p:sp>
        <p:sp>
          <p:nvSpPr>
            <p:cNvPr id="686" name="Ajax GET"/>
            <p:cNvSpPr txBox="1"/>
            <p:nvPr/>
          </p:nvSpPr>
          <p:spPr>
            <a:xfrm>
              <a:off x="4850833" y="3685613"/>
              <a:ext cx="1864762" cy="6464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algn="ctr" defTabSz="457200">
                <a:spcBef>
                  <a:spcPts val="0"/>
                </a:spcBef>
                <a:defRPr i="0" sz="1600">
                  <a:solidFill>
                    <a:srgbClr val="000000"/>
                  </a:solidFill>
                  <a:latin typeface="Helvetica Neue Medium"/>
                  <a:ea typeface="Helvetica Neue Medium"/>
                  <a:cs typeface="Helvetica Neue Medium"/>
                  <a:sym typeface="Helvetica Neue Medium"/>
                </a:defRPr>
              </a:lvl1pPr>
            </a:lstStyle>
            <a:p>
              <a:pPr/>
              <a:r>
                <a:t>Ajax GET</a:t>
              </a:r>
            </a:p>
          </p:txBody>
        </p:sp>
        <p:sp>
          <p:nvSpPr>
            <p:cNvPr id="687" name="Ligne"/>
            <p:cNvSpPr/>
            <p:nvPr/>
          </p:nvSpPr>
          <p:spPr>
            <a:xfrm flipH="1">
              <a:off x="2003317" y="3280431"/>
              <a:ext cx="451777" cy="189497"/>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688" name="Ligne"/>
            <p:cNvSpPr/>
            <p:nvPr/>
          </p:nvSpPr>
          <p:spPr>
            <a:xfrm flipH="1" flipV="1">
              <a:off x="9094957" y="3387137"/>
              <a:ext cx="428478" cy="179724"/>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689" name="Ligne"/>
            <p:cNvSpPr/>
            <p:nvPr/>
          </p:nvSpPr>
          <p:spPr>
            <a:xfrm flipV="1">
              <a:off x="8982575" y="3963789"/>
              <a:ext cx="469274" cy="196837"/>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690" name="Ligne"/>
            <p:cNvSpPr/>
            <p:nvPr/>
          </p:nvSpPr>
          <p:spPr>
            <a:xfrm>
              <a:off x="2025690" y="4093000"/>
              <a:ext cx="420659" cy="176445"/>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691" name="Ligne"/>
            <p:cNvSpPr/>
            <p:nvPr/>
          </p:nvSpPr>
          <p:spPr>
            <a:xfrm>
              <a:off x="4452787" y="3289337"/>
              <a:ext cx="2594959"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lgn="ctr" defTabSz="457200">
                <a:spcBef>
                  <a:spcPts val="0"/>
                </a:spcBef>
                <a:defRPr i="0" sz="1200">
                  <a:solidFill>
                    <a:srgbClr val="000000"/>
                  </a:solidFill>
                  <a:latin typeface="Helvetica Light"/>
                  <a:ea typeface="Helvetica Light"/>
                  <a:cs typeface="Helvetica Light"/>
                  <a:sym typeface="Helvetica Light"/>
                </a:defRPr>
              </a:pPr>
            </a:p>
          </p:txBody>
        </p:sp>
        <p:sp>
          <p:nvSpPr>
            <p:cNvPr id="692" name="Ligne"/>
            <p:cNvSpPr/>
            <p:nvPr/>
          </p:nvSpPr>
          <p:spPr>
            <a:xfrm flipH="1">
              <a:off x="4429028" y="4278892"/>
              <a:ext cx="2594958"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lgn="ctr" defTabSz="457200">
                <a:spcBef>
                  <a:spcPts val="0"/>
                </a:spcBef>
                <a:defRPr i="0" sz="1200">
                  <a:solidFill>
                    <a:srgbClr val="000000"/>
                  </a:solidFill>
                  <a:latin typeface="Helvetica Light"/>
                  <a:ea typeface="Helvetica Light"/>
                  <a:cs typeface="Helvetica Light"/>
                  <a:sym typeface="Helvetica Light"/>
                </a:defRPr>
              </a:pPr>
            </a:p>
          </p:txBody>
        </p:sp>
      </p:grpSp>
      <p:sp>
        <p:nvSpPr>
          <p:cNvPr id="694" name="Fig 2.9 - Échange via Json entre client et serveur web"/>
          <p:cNvSpPr txBox="1"/>
          <p:nvPr/>
        </p:nvSpPr>
        <p:spPr>
          <a:xfrm>
            <a:off x="530288" y="8625712"/>
            <a:ext cx="5022058"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2.9 - Échange via Json entre client et serveur web</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8"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699" name="Front-End, Back-End, Data Base"/>
          <p:cNvSpPr txBox="1"/>
          <p:nvPr>
            <p:ph type="body" idx="1"/>
          </p:nvPr>
        </p:nvSpPr>
        <p:spPr>
          <a:xfrm>
            <a:off x="355600" y="1581150"/>
            <a:ext cx="12293600" cy="7445326"/>
          </a:xfrm>
          <a:prstGeom prst="rect">
            <a:avLst/>
          </a:prstGeom>
        </p:spPr>
        <p:txBody>
          <a:bodyPr/>
          <a:lstStyle/>
          <a:p>
            <a:pPr/>
            <a:r>
              <a:t>Front-End, Back-End, Data Base</a:t>
            </a:r>
            <a:endParaRPr i="1"/>
          </a:p>
        </p:txBody>
      </p:sp>
      <p:sp>
        <p:nvSpPr>
          <p:cNvPr id="700" name="2.5 - Architectures web 3 tiers"/>
          <p:cNvSpPr txBox="1"/>
          <p:nvPr>
            <p:ph type="body" idx="21"/>
          </p:nvPr>
        </p:nvSpPr>
        <p:spPr>
          <a:prstGeom prst="rect">
            <a:avLst/>
          </a:prstGeom>
        </p:spPr>
        <p:txBody>
          <a:bodyPr/>
          <a:lstStyle/>
          <a:p>
            <a:pPr/>
            <a:r>
              <a:t>2.5 - Architectures web 3 tiers</a:t>
            </a:r>
          </a:p>
        </p:txBody>
      </p:sp>
      <p:sp>
        <p:nvSpPr>
          <p:cNvPr id="70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02" name="f2.6-Front_backend.png" descr="f2.6-Front_backend.png"/>
          <p:cNvPicPr>
            <a:picLocks noChangeAspect="1"/>
          </p:cNvPicPr>
          <p:nvPr/>
        </p:nvPicPr>
        <p:blipFill>
          <a:blip r:embed="rId2">
            <a:extLst/>
          </a:blip>
          <a:stretch>
            <a:fillRect/>
          </a:stretch>
        </p:blipFill>
        <p:spPr>
          <a:xfrm>
            <a:off x="1652934" y="2176142"/>
            <a:ext cx="10131956" cy="6814327"/>
          </a:xfrm>
          <a:prstGeom prst="rect">
            <a:avLst/>
          </a:prstGeom>
          <a:ln w="12700">
            <a:miter lim="400000"/>
          </a:ln>
        </p:spPr>
      </p:pic>
      <p:sp>
        <p:nvSpPr>
          <p:cNvPr id="703" name="Fig 2.10 - Architectures web 3 tiers"/>
          <p:cNvSpPr txBox="1"/>
          <p:nvPr/>
        </p:nvSpPr>
        <p:spPr>
          <a:xfrm>
            <a:off x="855980" y="9123337"/>
            <a:ext cx="3322340"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2.10 - Architectures web 3 tiers</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5"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706" name="Introduction…"/>
          <p:cNvSpPr txBox="1"/>
          <p:nvPr>
            <p:ph type="body" idx="1"/>
          </p:nvPr>
        </p:nvSpPr>
        <p:spPr>
          <a:xfrm>
            <a:off x="355600" y="1581150"/>
            <a:ext cx="12293600" cy="7445326"/>
          </a:xfrm>
          <a:prstGeom prst="rect">
            <a:avLst/>
          </a:prstGeom>
        </p:spPr>
        <p:txBody>
          <a:bodyPr/>
          <a:lstStyle/>
          <a:p>
            <a:pPr marL="497839" indent="-497839" defTabSz="572516">
              <a:spcBef>
                <a:spcPts val="1100"/>
              </a:spcBef>
              <a:defRPr sz="2744"/>
            </a:pPr>
            <a:r>
              <a:t>Introduction</a:t>
            </a:r>
          </a:p>
          <a:p>
            <a:pPr lvl="1" marL="812265" indent="-314425" defTabSz="572516">
              <a:spcBef>
                <a:spcPts val="700"/>
              </a:spcBef>
              <a:buChar char="✤"/>
              <a:defRPr sz="2352"/>
            </a:pPr>
            <a:r>
              <a:t>Les services web constituent un système d’échange de données entre applications et systèmes hétérogènes dans des environnements distribués. </a:t>
            </a:r>
          </a:p>
          <a:p>
            <a:pPr lvl="1" marL="812265" indent="-314425" defTabSz="572516">
              <a:spcBef>
                <a:spcPts val="700"/>
              </a:spcBef>
              <a:buChar char="✤"/>
              <a:defRPr sz="2352"/>
            </a:pPr>
            <a:r>
              <a:t>Généralement, les services web sont adaptés :</a:t>
            </a:r>
          </a:p>
          <a:p>
            <a:pPr lvl="2" marL="1283903" indent="-288223" defTabSz="572516">
              <a:spcBef>
                <a:spcPts val="500"/>
              </a:spcBef>
              <a:buChar char="✤"/>
              <a:defRPr sz="2156"/>
            </a:pPr>
            <a:r>
              <a:t>lorsque les applications distantes sont conçues indépendamment, </a:t>
            </a:r>
          </a:p>
          <a:p>
            <a:pPr lvl="2" marL="1283903" indent="-288223" defTabSz="572516">
              <a:spcBef>
                <a:spcPts val="500"/>
              </a:spcBef>
              <a:buChar char="✤"/>
              <a:defRPr sz="2156"/>
            </a:pPr>
            <a:r>
              <a:t>ou avec des applications hétérogènes (modèles, plates-formes, langages).</a:t>
            </a:r>
          </a:p>
          <a:p>
            <a:pPr lvl="1" marL="812265" indent="-314425" defTabSz="572516">
              <a:spcBef>
                <a:spcPts val="700"/>
              </a:spcBef>
              <a:buChar char="✤"/>
              <a:defRPr sz="2352"/>
            </a:pPr>
            <a:r>
              <a:t>Les services web utilisent un ensemble de protocoles standardisés et ouverts comme :</a:t>
            </a:r>
          </a:p>
          <a:p>
            <a:pPr lvl="2" marL="1283903" indent="-288223" defTabSz="572516">
              <a:spcBef>
                <a:spcPts val="500"/>
              </a:spcBef>
              <a:buChar char="✤"/>
              <a:defRPr sz="2156"/>
            </a:pPr>
            <a:r>
              <a:rPr b="1"/>
              <a:t>XML</a:t>
            </a:r>
            <a:r>
              <a:t> pour les données échangées entre un serveur et une application cliente</a:t>
            </a:r>
          </a:p>
          <a:p>
            <a:pPr lvl="2" marL="1283903" indent="-288223" defTabSz="572516">
              <a:spcBef>
                <a:spcPts val="500"/>
              </a:spcBef>
              <a:buChar char="✤"/>
              <a:defRPr sz="2156"/>
            </a:pPr>
            <a:r>
              <a:rPr b="1"/>
              <a:t>XML-RPC, </a:t>
            </a:r>
            <a:r>
              <a:rPr i="1"/>
              <a:t>XML-Remote Procedure Call</a:t>
            </a:r>
            <a:r>
              <a:t> ou </a:t>
            </a:r>
            <a:r>
              <a:rPr b="1"/>
              <a:t>SOAP</a:t>
            </a:r>
            <a:r>
              <a:t>, </a:t>
            </a:r>
            <a:r>
              <a:rPr i="1"/>
              <a:t>Simple Object Access Protocol,</a:t>
            </a:r>
            <a:r>
              <a:t> pour le codage en XML des données constituant les appels de procédure distance</a:t>
            </a:r>
          </a:p>
          <a:p>
            <a:pPr lvl="2" marL="1283903" indent="-288223" defTabSz="572516">
              <a:spcBef>
                <a:spcPts val="500"/>
              </a:spcBef>
              <a:buChar char="✤"/>
              <a:defRPr sz="2156"/>
            </a:pPr>
            <a:r>
              <a:rPr b="1"/>
              <a:t>HTTP</a:t>
            </a:r>
            <a:r>
              <a:t>, FTP, SMTP ou XMPP, </a:t>
            </a:r>
            <a:r>
              <a:rPr i="1"/>
              <a:t>eXtensible Messaging &amp; Presence Protocol,</a:t>
            </a:r>
            <a:r>
              <a:t> pour le transport des données</a:t>
            </a:r>
          </a:p>
          <a:p>
            <a:pPr lvl="2" marL="1283903" indent="-288223" defTabSz="572516">
              <a:spcBef>
                <a:spcPts val="500"/>
              </a:spcBef>
              <a:buChar char="✤"/>
              <a:defRPr sz="2156"/>
            </a:pPr>
            <a:r>
              <a:rPr b="1"/>
              <a:t>WSDL</a:t>
            </a:r>
            <a:r>
              <a:t>, </a:t>
            </a:r>
            <a:r>
              <a:rPr i="1"/>
              <a:t>Web Services Description Language</a:t>
            </a:r>
            <a:r>
              <a:t>, une description XML de la façon de communiquer en utilisant le service web</a:t>
            </a:r>
          </a:p>
          <a:p>
            <a:pPr lvl="2" marL="1283903" indent="-288223" defTabSz="572516">
              <a:spcBef>
                <a:spcPts val="500"/>
              </a:spcBef>
              <a:buChar char="✤"/>
              <a:defRPr sz="2156"/>
            </a:pPr>
            <a:r>
              <a:rPr b="1"/>
              <a:t>UDDI</a:t>
            </a:r>
            <a:r>
              <a:t>, </a:t>
            </a:r>
            <a:r>
              <a:rPr i="1"/>
              <a:t>Universal Description Discovery &amp; Integration</a:t>
            </a:r>
            <a:r>
              <a:t>, un annuaire mondial pour faire connaitre le service web aux applications qui recherche le service web dont elles ont besoin.</a:t>
            </a:r>
          </a:p>
          <a:p>
            <a:pPr lvl="1" marL="812265" indent="-314425" defTabSz="572516">
              <a:spcBef>
                <a:spcPts val="700"/>
              </a:spcBef>
              <a:buChar char="✤"/>
              <a:defRPr sz="2352"/>
            </a:pPr>
            <a:r>
              <a:t>Deux architectures sont très utilisées : </a:t>
            </a:r>
            <a:r>
              <a:rPr b="1"/>
              <a:t>SOAP</a:t>
            </a:r>
            <a:r>
              <a:t> et </a:t>
            </a:r>
            <a:r>
              <a:rPr b="1"/>
              <a:t>REST</a:t>
            </a:r>
            <a:r>
              <a:t>.</a:t>
            </a:r>
          </a:p>
        </p:txBody>
      </p:sp>
      <p:sp>
        <p:nvSpPr>
          <p:cNvPr id="707" name="2.6 - Services web Introduction"/>
          <p:cNvSpPr txBox="1"/>
          <p:nvPr>
            <p:ph type="body" idx="21"/>
          </p:nvPr>
        </p:nvSpPr>
        <p:spPr>
          <a:prstGeom prst="rect">
            <a:avLst/>
          </a:prstGeom>
        </p:spPr>
        <p:txBody>
          <a:bodyPr/>
          <a:lstStyle>
            <a:lvl1pPr>
              <a:tabLst>
                <a:tab pos="12039600" algn="r"/>
              </a:tabLst>
            </a:lvl1pPr>
          </a:lstStyle>
          <a:p>
            <a:pPr/>
            <a:r>
              <a:t>2.6 - Services web	Introduction</a:t>
            </a:r>
          </a:p>
        </p:txBody>
      </p:sp>
      <p:sp>
        <p:nvSpPr>
          <p:cNvPr id="708"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0"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711" name="SOAP (Simple Object Access Protocol)…"/>
          <p:cNvSpPr txBox="1"/>
          <p:nvPr>
            <p:ph type="body" idx="1"/>
          </p:nvPr>
        </p:nvSpPr>
        <p:spPr>
          <a:xfrm>
            <a:off x="355600" y="1581150"/>
            <a:ext cx="12293600" cy="7445326"/>
          </a:xfrm>
          <a:prstGeom prst="rect">
            <a:avLst/>
          </a:prstGeom>
        </p:spPr>
        <p:txBody>
          <a:bodyPr/>
          <a:lstStyle/>
          <a:p>
            <a:pPr marL="482599" indent="-482599" defTabSz="554990">
              <a:spcBef>
                <a:spcPts val="1100"/>
              </a:spcBef>
              <a:defRPr sz="2660"/>
            </a:pPr>
            <a:r>
              <a:t>SOAP (</a:t>
            </a:r>
            <a:r>
              <a:rPr i="1"/>
              <a:t>Simple Object Access Protocol</a:t>
            </a:r>
            <a:r>
              <a:t>)</a:t>
            </a:r>
          </a:p>
          <a:p>
            <a:pPr lvl="1" marL="787400" indent="-304800" defTabSz="554990">
              <a:spcBef>
                <a:spcPts val="700"/>
              </a:spcBef>
              <a:buChar char="✤"/>
              <a:defRPr sz="2280"/>
            </a:pPr>
            <a:r>
              <a:t>Protocole de </a:t>
            </a:r>
            <a:r>
              <a:rPr b="1"/>
              <a:t>RPC</a:t>
            </a:r>
            <a:r>
              <a:t> orienté objet. </a:t>
            </a:r>
          </a:p>
          <a:p>
            <a:pPr lvl="2" marL="1244600" indent="-279400" defTabSz="554990">
              <a:spcBef>
                <a:spcPts val="500"/>
              </a:spcBef>
              <a:buChar char="✤"/>
              <a:defRPr sz="2090"/>
            </a:pPr>
            <a:r>
              <a:t>Il définit la structure des messages échangés par les applications via internet ;</a:t>
            </a:r>
          </a:p>
          <a:p>
            <a:pPr lvl="2" marL="1244600" indent="-279400" defTabSz="554990">
              <a:spcBef>
                <a:spcPts val="500"/>
              </a:spcBef>
              <a:buChar char="✤"/>
              <a:defRPr sz="2090"/>
            </a:pPr>
            <a:r>
              <a:t>Il permet la transmission de messages en XML entre objets distants ;</a:t>
            </a:r>
          </a:p>
          <a:p>
            <a:pPr lvl="2" marL="1244600" indent="-279400" defTabSz="554990">
              <a:spcBef>
                <a:spcPts val="500"/>
              </a:spcBef>
              <a:buChar char="✤"/>
              <a:defRPr sz="2090"/>
            </a:pPr>
            <a:r>
              <a:t>Si HTTP est souvent utilisé pour le transfert, d’autres protocoles peuvent être utilisés, comme SMTP, FTP, POP3, etc.</a:t>
            </a:r>
          </a:p>
          <a:p>
            <a:pPr lvl="1" marL="787400" indent="-304800" defTabSz="554990">
              <a:spcBef>
                <a:spcPts val="700"/>
              </a:spcBef>
              <a:buChar char="✤"/>
              <a:defRPr sz="2280"/>
            </a:pPr>
            <a:r>
              <a:t>Avantages de SOAP :</a:t>
            </a:r>
          </a:p>
          <a:p>
            <a:pPr lvl="2" marL="1244600" indent="-279400" defTabSz="554990">
              <a:spcBef>
                <a:spcPts val="500"/>
              </a:spcBef>
              <a:buChar char="✤"/>
              <a:defRPr sz="2090"/>
            </a:pPr>
            <a:r>
              <a:t>Il repose souvent sur deux standards, XML et HTTP. </a:t>
            </a:r>
          </a:p>
          <a:p>
            <a:pPr lvl="3" marL="1701800" indent="-253999" defTabSz="554990">
              <a:spcBef>
                <a:spcPts val="500"/>
              </a:spcBef>
              <a:buSzPct val="70000"/>
              <a:buChar char="✤"/>
              <a:defRPr sz="1900"/>
            </a:pPr>
            <a:r>
              <a:t>HTTP (avec la méthode POST) permet alors un transport entre sites distants sans reconfigurer les pare-feux et proxys.</a:t>
            </a:r>
          </a:p>
          <a:p>
            <a:pPr lvl="2" marL="1244600" indent="-279400" defTabSz="554990">
              <a:spcBef>
                <a:spcPts val="500"/>
              </a:spcBef>
              <a:buChar char="✤"/>
              <a:defRPr sz="2090"/>
            </a:pPr>
            <a:r>
              <a:t>Indépendant de la plate-forme et du langage.</a:t>
            </a:r>
          </a:p>
          <a:p>
            <a:pPr lvl="1" marL="787400" indent="-304800" defTabSz="554990">
              <a:spcBef>
                <a:spcPts val="700"/>
              </a:spcBef>
              <a:buChar char="✤"/>
              <a:defRPr sz="2280"/>
            </a:pPr>
            <a:r>
              <a:t>Inconvénients de SOAP :</a:t>
            </a:r>
          </a:p>
          <a:p>
            <a:pPr lvl="2" marL="1244600" indent="-279400" defTabSz="554990">
              <a:spcBef>
                <a:spcPts val="500"/>
              </a:spcBef>
              <a:buChar char="✤"/>
              <a:defRPr sz="2090"/>
            </a:pPr>
            <a:r>
              <a:t>Verbeux, à cause de XML ;</a:t>
            </a:r>
          </a:p>
          <a:p>
            <a:pPr lvl="2" marL="1244600" indent="-279400" defTabSz="554990">
              <a:spcBef>
                <a:spcPts val="500"/>
              </a:spcBef>
              <a:buChar char="✤"/>
              <a:defRPr sz="2090"/>
            </a:pPr>
            <a:r>
              <a:t>Le couplage reste fort entre le serveur et ses clients.</a:t>
            </a:r>
          </a:p>
          <a:p>
            <a:pPr lvl="2" marL="1244600" indent="-279400" defTabSz="554990">
              <a:spcBef>
                <a:spcPts val="500"/>
              </a:spcBef>
              <a:buChar char="✤"/>
              <a:defRPr sz="2090"/>
            </a:pPr>
            <a:r>
              <a:t>Plus utilisés dans les nouveaux développements, mais ils persistent dans les systèmes existants.</a:t>
            </a:r>
          </a:p>
          <a:p>
            <a:pPr lvl="1" marL="787400" indent="-304800" defTabSz="554990">
              <a:spcBef>
                <a:spcPts val="700"/>
              </a:spcBef>
              <a:buChar char="✤"/>
              <a:defRPr spc="-68" sz="2280"/>
            </a:pPr>
            <a:r>
              <a:rPr b="1"/>
              <a:t>WSDL</a:t>
            </a:r>
            <a:r>
              <a:t>, </a:t>
            </a:r>
            <a:r>
              <a:rPr i="1"/>
              <a:t>Web Services Description Language,</a:t>
            </a:r>
            <a:r>
              <a:t> décrit une interface publique d'accès à un service web, notamment dans le cadre d'architectures de type SOA, </a:t>
            </a:r>
            <a:r>
              <a:rPr i="1"/>
              <a:t>Service Oriented Architecture.</a:t>
            </a:r>
            <a:endParaRPr i="1"/>
          </a:p>
          <a:p>
            <a:pPr lvl="2" marL="1244600" indent="-279400" defTabSz="554990">
              <a:spcBef>
                <a:spcPts val="500"/>
              </a:spcBef>
              <a:buChar char="✤"/>
              <a:defRPr sz="2090"/>
            </a:pPr>
            <a:r>
              <a:t>Description écrite en XML qui indique « comment communiquer pour utiliser le service »</a:t>
            </a:r>
          </a:p>
        </p:txBody>
      </p:sp>
      <p:sp>
        <p:nvSpPr>
          <p:cNvPr id="712" name="2.6 - Services web SOAP"/>
          <p:cNvSpPr txBox="1"/>
          <p:nvPr>
            <p:ph type="body" idx="21"/>
          </p:nvPr>
        </p:nvSpPr>
        <p:spPr>
          <a:prstGeom prst="rect">
            <a:avLst/>
          </a:prstGeom>
        </p:spPr>
        <p:txBody>
          <a:bodyPr/>
          <a:lstStyle>
            <a:lvl1pPr>
              <a:tabLst>
                <a:tab pos="12039600" algn="r"/>
              </a:tabLst>
            </a:lvl1pPr>
          </a:lstStyle>
          <a:p>
            <a:pPr/>
            <a:r>
              <a:t>2.6 - Services web	SOAP</a:t>
            </a:r>
          </a:p>
        </p:txBody>
      </p:sp>
      <p:sp>
        <p:nvSpPr>
          <p:cNvPr id="71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1 - Introduction"/>
          <p:cNvSpPr txBox="1"/>
          <p:nvPr>
            <p:ph type="title"/>
          </p:nvPr>
        </p:nvSpPr>
        <p:spPr>
          <a:prstGeom prst="rect">
            <a:avLst/>
          </a:prstGeom>
        </p:spPr>
        <p:txBody>
          <a:bodyPr/>
          <a:lstStyle>
            <a:lvl1pPr defTabSz="432308">
              <a:defRPr spc="-68" sz="3404"/>
            </a:lvl1pPr>
          </a:lstStyle>
          <a:p>
            <a:pPr/>
            <a:r>
              <a:t>1 - Introduction</a:t>
            </a:r>
          </a:p>
        </p:txBody>
      </p:sp>
      <p:sp>
        <p:nvSpPr>
          <p:cNvPr id="178" name="1.1 - Définitions P2P"/>
          <p:cNvSpPr txBox="1"/>
          <p:nvPr>
            <p:ph type="body" idx="21"/>
          </p:nvPr>
        </p:nvSpPr>
        <p:spPr>
          <a:prstGeom prst="rect">
            <a:avLst/>
          </a:prstGeom>
        </p:spPr>
        <p:txBody>
          <a:bodyPr/>
          <a:lstStyle>
            <a:lvl1pPr>
              <a:tabLst>
                <a:tab pos="12039600" algn="r"/>
              </a:tabLst>
            </a:lvl1pPr>
          </a:lstStyle>
          <a:p>
            <a:pPr/>
            <a:r>
              <a:t>1.1 - Définitions	P2P</a:t>
            </a:r>
          </a:p>
        </p:txBody>
      </p:sp>
      <p:sp>
        <p:nvSpPr>
          <p:cNvPr id="179" name="P2P…"/>
          <p:cNvSpPr txBox="1"/>
          <p:nvPr>
            <p:ph type="body" idx="1"/>
          </p:nvPr>
        </p:nvSpPr>
        <p:spPr>
          <a:xfrm>
            <a:off x="355600" y="1684734"/>
            <a:ext cx="12204701" cy="7652389"/>
          </a:xfrm>
          <a:prstGeom prst="rect">
            <a:avLst/>
          </a:prstGeom>
        </p:spPr>
        <p:txBody>
          <a:bodyPr/>
          <a:lstStyle/>
          <a:p>
            <a:pPr/>
            <a:r>
              <a:t>P2P</a:t>
            </a:r>
          </a:p>
          <a:p>
            <a:pPr lvl="1"/>
            <a:r>
              <a:t>Une architecture </a:t>
            </a:r>
            <a:r>
              <a:rPr b="1"/>
              <a:t>pair à pair</a:t>
            </a:r>
            <a:r>
              <a:t> </a:t>
            </a:r>
            <a:br/>
            <a:r>
              <a:t>(</a:t>
            </a:r>
            <a:r>
              <a:rPr b="1" i="1"/>
              <a:t>peer-to-peer</a:t>
            </a:r>
            <a:r>
              <a:t> ou P2P en anglais) </a:t>
            </a:r>
            <a:br/>
            <a:r>
              <a:t>est un environnement client–serveur</a:t>
            </a:r>
            <a:br/>
            <a:r>
              <a:t>où chaque programme connecté </a:t>
            </a:r>
            <a:br/>
            <a:r>
              <a:t>est susceptible de jouer </a:t>
            </a:r>
            <a:r>
              <a:rPr b="1"/>
              <a:t>tour à tour</a:t>
            </a:r>
            <a:r>
              <a:t> </a:t>
            </a:r>
            <a:br/>
            <a:r>
              <a:t>ou </a:t>
            </a:r>
            <a:r>
              <a:rPr b="1"/>
              <a:t>à la fois</a:t>
            </a:r>
            <a:r>
              <a:t> le rôle de client et celui</a:t>
            </a:r>
            <a:br/>
            <a:r>
              <a:t>de serveur.</a:t>
            </a:r>
          </a:p>
          <a:p>
            <a:pPr lvl="1"/>
            <a:r>
              <a:t>Les composants d’un système P2P </a:t>
            </a:r>
            <a:br/>
            <a:r>
              <a:t>sont appelés </a:t>
            </a:r>
            <a:r>
              <a:rPr b="1"/>
              <a:t>nœuds</a:t>
            </a:r>
            <a:r>
              <a:t>, </a:t>
            </a:r>
            <a:r>
              <a:rPr b="1"/>
              <a:t>pairs</a:t>
            </a:r>
            <a:r>
              <a:t> ou </a:t>
            </a:r>
            <a:br/>
            <a:r>
              <a:rPr b="1"/>
              <a:t>utilisateurs</a:t>
            </a:r>
            <a:r>
              <a:t>.</a:t>
            </a:r>
          </a:p>
          <a:p>
            <a:pPr lvl="1"/>
            <a:r>
              <a:t>Certains systèmes sont :</a:t>
            </a:r>
          </a:p>
          <a:p>
            <a:pPr lvl="2" marL="1295400" indent="-279400">
              <a:buChar char="★"/>
            </a:pPr>
            <a:r>
              <a:t>partiellement centralisés ; un </a:t>
            </a:r>
            <a:br/>
            <a:r>
              <a:t>serveur intermédiaire gère une </a:t>
            </a:r>
            <a:br/>
            <a:r>
              <a:t>partie des échanges</a:t>
            </a:r>
          </a:p>
          <a:p>
            <a:pPr lvl="2" marL="1295400" indent="-279400">
              <a:buChar char="★"/>
            </a:pPr>
            <a:r>
              <a:t>totalement décentralisés ; sans </a:t>
            </a:r>
            <a:br/>
            <a:r>
              <a:t>infrastructure particulière</a:t>
            </a:r>
          </a:p>
        </p:txBody>
      </p:sp>
      <p:sp>
        <p:nvSpPr>
          <p:cNvPr id="180" name="Numéro de diapositive"/>
          <p:cNvSpPr txBox="1"/>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83" name="580px-P2P-network.svg.png"/>
          <p:cNvGrpSpPr/>
          <p:nvPr/>
        </p:nvGrpSpPr>
        <p:grpSpPr>
          <a:xfrm>
            <a:off x="6105493" y="2150742"/>
            <a:ext cx="6769101" cy="6096001"/>
            <a:chOff x="0" y="0"/>
            <a:chExt cx="6769100" cy="6096000"/>
          </a:xfrm>
        </p:grpSpPr>
        <p:pic>
          <p:nvPicPr>
            <p:cNvPr id="182" name="580px-P2P-network.svg.png" descr="580px-P2P-network.svg.png"/>
            <p:cNvPicPr>
              <a:picLocks noChangeAspect="1"/>
            </p:cNvPicPr>
            <p:nvPr/>
          </p:nvPicPr>
          <p:blipFill>
            <a:blip r:embed="rId2">
              <a:extLst/>
            </a:blip>
            <a:srcRect l="0" t="0" r="0" b="0"/>
            <a:stretch>
              <a:fillRect/>
            </a:stretch>
          </p:blipFill>
          <p:spPr>
            <a:xfrm>
              <a:off x="127000" y="88900"/>
              <a:ext cx="6515100" cy="5765800"/>
            </a:xfrm>
            <a:prstGeom prst="rect">
              <a:avLst/>
            </a:prstGeom>
            <a:ln>
              <a:noFill/>
            </a:ln>
            <a:effectLst/>
          </p:spPr>
        </p:pic>
        <p:pic>
          <p:nvPicPr>
            <p:cNvPr id="181" name="580px-P2P-network.svg.png" descr="580px-P2P-network.svg.png"/>
            <p:cNvPicPr>
              <a:picLocks noChangeAspect="0"/>
            </p:cNvPicPr>
            <p:nvPr/>
          </p:nvPicPr>
          <p:blipFill>
            <a:blip r:embed="rId3">
              <a:extLst/>
            </a:blip>
            <a:stretch>
              <a:fillRect/>
            </a:stretch>
          </p:blipFill>
          <p:spPr>
            <a:xfrm>
              <a:off x="0" y="0"/>
              <a:ext cx="6769100" cy="6096000"/>
            </a:xfrm>
            <a:prstGeom prst="rect">
              <a:avLst/>
            </a:prstGeom>
            <a:effectLst/>
          </p:spPr>
        </p:pic>
      </p:grpSp>
      <p:sp>
        <p:nvSpPr>
          <p:cNvPr id="184" name="Fig 1.2 - Architecture P2P ou pair à pair"/>
          <p:cNvSpPr txBox="1"/>
          <p:nvPr/>
        </p:nvSpPr>
        <p:spPr>
          <a:xfrm>
            <a:off x="6059694" y="8272029"/>
            <a:ext cx="3733702"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1.2 - Architecture P2P ou pair à pair</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7"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718" name="REST, REpresentational State Transfer…"/>
          <p:cNvSpPr txBox="1"/>
          <p:nvPr>
            <p:ph type="body" idx="1"/>
          </p:nvPr>
        </p:nvSpPr>
        <p:spPr>
          <a:xfrm>
            <a:off x="355600" y="1581150"/>
            <a:ext cx="12293600" cy="7445326"/>
          </a:xfrm>
          <a:prstGeom prst="rect">
            <a:avLst/>
          </a:prstGeom>
        </p:spPr>
        <p:txBody>
          <a:bodyPr/>
          <a:lstStyle/>
          <a:p>
            <a:pPr/>
            <a:r>
              <a:t>REST, </a:t>
            </a:r>
            <a:r>
              <a:rPr i="1"/>
              <a:t>REpresentational State Transfer</a:t>
            </a:r>
          </a:p>
          <a:p>
            <a:pPr lvl="1" marL="828842" indent="-320842">
              <a:buChar char="✤"/>
            </a:pPr>
            <a:r>
              <a:t>Il utilise des fonctions HTTP classiques (GET, POST, PUT ou DELETE) pour respectivement </a:t>
            </a:r>
            <a:r>
              <a:rPr b="1"/>
              <a:t>lire</a:t>
            </a:r>
            <a:r>
              <a:t>, </a:t>
            </a:r>
            <a:r>
              <a:rPr b="1"/>
              <a:t>déposer</a:t>
            </a:r>
            <a:r>
              <a:t>, </a:t>
            </a:r>
            <a:r>
              <a:rPr b="1"/>
              <a:t>modifier</a:t>
            </a:r>
            <a:r>
              <a:t> ou </a:t>
            </a:r>
            <a:r>
              <a:rPr b="1"/>
              <a:t>effacer</a:t>
            </a:r>
            <a:r>
              <a:t> des ressources. </a:t>
            </a:r>
          </a:p>
          <a:p>
            <a:pPr lvl="1" marL="828842" indent="-320842">
              <a:buChar char="✤"/>
            </a:pPr>
            <a:r>
              <a:t>URI, </a:t>
            </a:r>
            <a:r>
              <a:rPr i="1"/>
              <a:t>Uniform Resource Identifier</a:t>
            </a:r>
            <a:r>
              <a:t>, permet l’identification de ressources exposées par un fournisseur de services.</a:t>
            </a:r>
          </a:p>
        </p:txBody>
      </p:sp>
      <p:sp>
        <p:nvSpPr>
          <p:cNvPr id="719" name="2.6 - Services web REST"/>
          <p:cNvSpPr txBox="1"/>
          <p:nvPr>
            <p:ph type="body" idx="21"/>
          </p:nvPr>
        </p:nvSpPr>
        <p:spPr>
          <a:prstGeom prst="rect">
            <a:avLst/>
          </a:prstGeom>
        </p:spPr>
        <p:txBody>
          <a:bodyPr/>
          <a:lstStyle>
            <a:lvl1pPr>
              <a:tabLst>
                <a:tab pos="12039600" algn="r"/>
              </a:tabLst>
            </a:lvl1pPr>
          </a:lstStyle>
          <a:p>
            <a:pPr/>
            <a:r>
              <a:t>2.6 - Services web	REST</a:t>
            </a:r>
          </a:p>
        </p:txBody>
      </p:sp>
      <p:sp>
        <p:nvSpPr>
          <p:cNvPr id="72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736" name="Grouper"/>
          <p:cNvGrpSpPr/>
          <p:nvPr/>
        </p:nvGrpSpPr>
        <p:grpSpPr>
          <a:xfrm>
            <a:off x="1138298" y="3828647"/>
            <a:ext cx="10507954" cy="5121127"/>
            <a:chOff x="-215900" y="-139700"/>
            <a:chExt cx="10507953" cy="5121126"/>
          </a:xfrm>
        </p:grpSpPr>
        <p:grpSp>
          <p:nvGrpSpPr>
            <p:cNvPr id="723" name="Rectangle aux angles arrondis"/>
            <p:cNvGrpSpPr/>
            <p:nvPr/>
          </p:nvGrpSpPr>
          <p:grpSpPr>
            <a:xfrm>
              <a:off x="-215900" y="-139700"/>
              <a:ext cx="10507954" cy="5121127"/>
              <a:chOff x="0" y="0"/>
              <a:chExt cx="10507953" cy="5121126"/>
            </a:xfrm>
          </p:grpSpPr>
          <p:sp>
            <p:nvSpPr>
              <p:cNvPr id="722" name="Rectangle aux angles arrondis"/>
              <p:cNvSpPr/>
              <p:nvPr/>
            </p:nvSpPr>
            <p:spPr>
              <a:xfrm>
                <a:off x="215900" y="139700"/>
                <a:ext cx="10076154" cy="4562327"/>
              </a:xfrm>
              <a:prstGeom prst="roundRect">
                <a:avLst>
                  <a:gd name="adj" fmla="val 3209"/>
                </a:avLst>
              </a:prstGeom>
              <a:solidFill>
                <a:srgbClr val="F5F5F5"/>
              </a:solidFill>
              <a:ln>
                <a:noFill/>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pic>
            <p:nvPicPr>
              <p:cNvPr id="721" name="Rectangle aux angles arrondis Rectangle aux angles arrondis" descr="Rectangle aux angles arrondis Rectangle aux angles arrondis"/>
              <p:cNvPicPr>
                <a:picLocks noChangeAspect="0"/>
              </p:cNvPicPr>
              <p:nvPr/>
            </p:nvPicPr>
            <p:blipFill>
              <a:blip r:embed="rId2">
                <a:extLst/>
              </a:blip>
              <a:stretch>
                <a:fillRect/>
              </a:stretch>
            </p:blipFill>
            <p:spPr>
              <a:xfrm>
                <a:off x="0" y="0"/>
                <a:ext cx="10507954" cy="5121127"/>
              </a:xfrm>
              <a:prstGeom prst="rect">
                <a:avLst/>
              </a:prstGeom>
              <a:effectLst/>
            </p:spPr>
          </p:pic>
        </p:grpSp>
        <p:sp>
          <p:nvSpPr>
            <p:cNvPr id="724" name="Rectangle aux angles arrondis"/>
            <p:cNvSpPr/>
            <p:nvPr/>
          </p:nvSpPr>
          <p:spPr>
            <a:xfrm>
              <a:off x="2436371" y="597256"/>
              <a:ext cx="5600254" cy="3594870"/>
            </a:xfrm>
            <a:prstGeom prst="roundRect">
              <a:avLst>
                <a:gd name="adj" fmla="val 7794"/>
              </a:avLst>
            </a:prstGeom>
            <a:solidFill>
              <a:srgbClr val="C5DB96"/>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725" name="Ligne"/>
            <p:cNvSpPr/>
            <p:nvPr/>
          </p:nvSpPr>
          <p:spPr>
            <a:xfrm flipH="1">
              <a:off x="439640" y="1668328"/>
              <a:ext cx="2389457" cy="1"/>
            </a:xfrm>
            <a:prstGeom prst="line">
              <a:avLst/>
            </a:prstGeom>
            <a:noFill/>
            <a:ln w="38100" cap="flat">
              <a:solidFill>
                <a:srgbClr val="515151"/>
              </a:solidFill>
              <a:prstDash val="solid"/>
              <a:miter lim="400000"/>
              <a:headEnd type="stealth" w="med" len="med"/>
              <a:tailEnd type="stealth" w="med" len="med"/>
            </a:ln>
            <a:effectLst/>
          </p:spPr>
          <p:txBody>
            <a:bodyPr wrap="square" lIns="50800" tIns="50800" rIns="50800" bIns="50800" numCol="1" anchor="ctr">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726" name="Ligne"/>
            <p:cNvSpPr/>
            <p:nvPr/>
          </p:nvSpPr>
          <p:spPr>
            <a:xfrm flipH="1">
              <a:off x="439640" y="3290464"/>
              <a:ext cx="5402526" cy="1"/>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727" name="Traitement"/>
            <p:cNvSpPr/>
            <p:nvPr/>
          </p:nvSpPr>
          <p:spPr>
            <a:xfrm>
              <a:off x="2829096" y="1062795"/>
              <a:ext cx="2099587" cy="1151291"/>
            </a:xfrm>
            <a:prstGeom prst="rect">
              <a:avLst/>
            </a:prstGeom>
            <a:solidFill>
              <a:srgbClr val="E6A2A2"/>
            </a:solidFill>
            <a:ln w="12700" cap="flat">
              <a:noFill/>
              <a:miter lim="400000"/>
            </a:ln>
            <a:effectLst>
              <a:outerShdw sx="100000" sy="100000" kx="0" ky="0" algn="b" rotWithShape="0" blurRad="127000" dist="76200" dir="2700000">
                <a:srgbClr val="FFFFFF">
                  <a:alpha val="75000"/>
                </a:srgbClr>
              </a:outerShdw>
            </a:effectLst>
            <a:extLst>
              <a:ext uri="{C572A759-6A51-4108-AA02-DFA0A04FC94B}">
                <ma14:wrappingTextBoxFlag xmlns:ma14="http://schemas.microsoft.com/office/mac/drawingml/2011/main" val="1"/>
              </a:ext>
            </a:extLst>
          </p:spPr>
          <p:txBody>
            <a:bodyPr wrap="square" lIns="101600" tIns="101600" rIns="101600" bIns="101600" numCol="1" anchor="ctr">
              <a:noAutofit/>
            </a:bodyPr>
            <a:lstStyle>
              <a:lvl1pPr algn="ctr" defTabSz="450000">
                <a:spcBef>
                  <a:spcPts val="0"/>
                </a:spcBef>
                <a:defRPr sz="2000">
                  <a:solidFill>
                    <a:srgbClr val="000000"/>
                  </a:solidFill>
                  <a:latin typeface="Helvetica Neue"/>
                  <a:ea typeface="Helvetica Neue"/>
                  <a:cs typeface="Helvetica Neue"/>
                  <a:sym typeface="Helvetica Neue"/>
                </a:defRPr>
              </a:lvl1pPr>
            </a:lstStyle>
            <a:p>
              <a:pPr/>
              <a:r>
                <a:t>Traitement</a:t>
              </a:r>
            </a:p>
          </p:txBody>
        </p:sp>
        <p:sp>
          <p:nvSpPr>
            <p:cNvPr id="728" name="État"/>
            <p:cNvSpPr/>
            <p:nvPr/>
          </p:nvSpPr>
          <p:spPr>
            <a:xfrm>
              <a:off x="5842165" y="958871"/>
              <a:ext cx="1686518" cy="2800153"/>
            </a:xfrm>
            <a:prstGeom prst="rect">
              <a:avLst/>
            </a:prstGeom>
            <a:solidFill>
              <a:srgbClr val="E6A2A2"/>
            </a:solidFill>
            <a:ln w="12700" cap="flat">
              <a:noFill/>
              <a:miter lim="400000"/>
            </a:ln>
            <a:effectLst>
              <a:outerShdw sx="100000" sy="100000" kx="0" ky="0" algn="b" rotWithShape="0" blurRad="127000" dist="76200" dir="2700000">
                <a:srgbClr val="FFFFFF">
                  <a:alpha val="75000"/>
                </a:srgbClr>
              </a:outerShdw>
            </a:effectLst>
            <a:extLst>
              <a:ext uri="{C572A759-6A51-4108-AA02-DFA0A04FC94B}">
                <ma14:wrappingTextBoxFlag xmlns:ma14="http://schemas.microsoft.com/office/mac/drawingml/2011/main" val="1"/>
              </a:ext>
            </a:extLst>
          </p:spPr>
          <p:txBody>
            <a:bodyPr wrap="square" lIns="101600" tIns="101600" rIns="101600" bIns="101600" numCol="1" anchor="ctr">
              <a:noAutofit/>
            </a:bodyPr>
            <a:lstStyle>
              <a:lvl1pPr algn="ctr" defTabSz="450000">
                <a:spcBef>
                  <a:spcPts val="0"/>
                </a:spcBef>
                <a:defRPr sz="1900">
                  <a:solidFill>
                    <a:srgbClr val="000000"/>
                  </a:solidFill>
                  <a:latin typeface="Helvetica Neue"/>
                  <a:ea typeface="Helvetica Neue"/>
                  <a:cs typeface="Helvetica Neue"/>
                  <a:sym typeface="Helvetica Neue"/>
                </a:defRPr>
              </a:lvl1pPr>
            </a:lstStyle>
            <a:p>
              <a:pPr/>
              <a:r>
                <a:t>État</a:t>
              </a:r>
            </a:p>
          </p:txBody>
        </p:sp>
        <p:sp>
          <p:nvSpPr>
            <p:cNvPr id="729" name="Ligne"/>
            <p:cNvSpPr/>
            <p:nvPr/>
          </p:nvSpPr>
          <p:spPr>
            <a:xfrm flipH="1">
              <a:off x="7528683" y="2402162"/>
              <a:ext cx="2083809" cy="2"/>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730" name="POST"/>
            <p:cNvSpPr txBox="1"/>
            <p:nvPr/>
          </p:nvSpPr>
          <p:spPr>
            <a:xfrm>
              <a:off x="733216" y="2842874"/>
              <a:ext cx="1241687" cy="4021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b="1" i="0" sz="1700">
                  <a:solidFill>
                    <a:srgbClr val="000000"/>
                  </a:solidFill>
                  <a:latin typeface="Helvetica Neue"/>
                  <a:ea typeface="Helvetica Neue"/>
                  <a:cs typeface="Helvetica Neue"/>
                  <a:sym typeface="Helvetica Neue"/>
                </a:defRPr>
              </a:lvl1pPr>
            </a:lstStyle>
            <a:p>
              <a:pPr/>
              <a:r>
                <a:t>POST</a:t>
              </a:r>
            </a:p>
          </p:txBody>
        </p:sp>
        <p:sp>
          <p:nvSpPr>
            <p:cNvPr id="731" name="PUT"/>
            <p:cNvSpPr txBox="1"/>
            <p:nvPr/>
          </p:nvSpPr>
          <p:spPr>
            <a:xfrm>
              <a:off x="787387" y="1225219"/>
              <a:ext cx="1133344" cy="3911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b="1" i="0" sz="1700">
                  <a:solidFill>
                    <a:srgbClr val="000000"/>
                  </a:solidFill>
                  <a:latin typeface="Helvetica Neue"/>
                  <a:ea typeface="Helvetica Neue"/>
                  <a:cs typeface="Helvetica Neue"/>
                  <a:sym typeface="Helvetica Neue"/>
                </a:defRPr>
              </a:lvl1pPr>
            </a:lstStyle>
            <a:p>
              <a:pPr/>
              <a:r>
                <a:t>PUT</a:t>
              </a:r>
            </a:p>
          </p:txBody>
        </p:sp>
        <p:sp>
          <p:nvSpPr>
            <p:cNvPr id="732" name="DELETE"/>
            <p:cNvSpPr txBox="1"/>
            <p:nvPr/>
          </p:nvSpPr>
          <p:spPr>
            <a:xfrm>
              <a:off x="601435" y="3387408"/>
              <a:ext cx="1505249" cy="3917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b="1" i="0" sz="1700">
                  <a:solidFill>
                    <a:srgbClr val="000000"/>
                  </a:solidFill>
                  <a:latin typeface="Helvetica Neue"/>
                  <a:ea typeface="Helvetica Neue"/>
                  <a:cs typeface="Helvetica Neue"/>
                  <a:sym typeface="Helvetica Neue"/>
                </a:defRPr>
              </a:lvl1pPr>
            </a:lstStyle>
            <a:p>
              <a:pPr/>
              <a:r>
                <a:t>DELETE</a:t>
              </a:r>
            </a:p>
          </p:txBody>
        </p:sp>
        <p:sp>
          <p:nvSpPr>
            <p:cNvPr id="733" name="GET"/>
            <p:cNvSpPr txBox="1"/>
            <p:nvPr/>
          </p:nvSpPr>
          <p:spPr>
            <a:xfrm>
              <a:off x="8329884" y="1941079"/>
              <a:ext cx="1282608" cy="4125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b="1" i="0" sz="1700">
                  <a:solidFill>
                    <a:srgbClr val="000000"/>
                  </a:solidFill>
                  <a:latin typeface="Helvetica Neue"/>
                  <a:ea typeface="Helvetica Neue"/>
                  <a:cs typeface="Helvetica Neue"/>
                  <a:sym typeface="Helvetica Neue"/>
                </a:defRPr>
              </a:lvl1pPr>
            </a:lstStyle>
            <a:p>
              <a:pPr/>
              <a:r>
                <a:t>GET</a:t>
              </a:r>
            </a:p>
          </p:txBody>
        </p:sp>
        <p:sp>
          <p:nvSpPr>
            <p:cNvPr id="734" name="Ressource"/>
            <p:cNvSpPr txBox="1"/>
            <p:nvPr/>
          </p:nvSpPr>
          <p:spPr>
            <a:xfrm>
              <a:off x="4225447" y="141967"/>
              <a:ext cx="1888906" cy="4139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b="1" i="0" sz="1800">
                  <a:solidFill>
                    <a:srgbClr val="3F7900"/>
                  </a:solidFill>
                  <a:latin typeface="Helvetica"/>
                  <a:ea typeface="Helvetica"/>
                  <a:cs typeface="Helvetica"/>
                  <a:sym typeface="Helvetica"/>
                </a:defRPr>
              </a:lvl1pPr>
            </a:lstStyle>
            <a:p>
              <a:pPr/>
              <a:r>
                <a:t>Ressource</a:t>
              </a:r>
            </a:p>
          </p:txBody>
        </p:sp>
        <p:sp>
          <p:nvSpPr>
            <p:cNvPr id="735" name="Ligne"/>
            <p:cNvSpPr/>
            <p:nvPr/>
          </p:nvSpPr>
          <p:spPr>
            <a:xfrm flipH="1" flipV="1">
              <a:off x="4928682" y="1668328"/>
              <a:ext cx="913484" cy="1"/>
            </a:xfrm>
            <a:prstGeom prst="line">
              <a:avLst/>
            </a:prstGeom>
            <a:noFill/>
            <a:ln w="38100" cap="flat">
              <a:solidFill>
                <a:srgbClr val="515151"/>
              </a:solidFill>
              <a:prstDash val="solid"/>
              <a:miter lim="400000"/>
              <a:headEnd type="stealth" w="med" len="med"/>
              <a:tailEnd type="stealth" w="med" len="med"/>
            </a:ln>
            <a:effectLst/>
          </p:spPr>
          <p:txBody>
            <a:bodyPr wrap="square" lIns="50800" tIns="50800" rIns="50800" bIns="50800" numCol="1" anchor="ctr">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737" name="Fig 2.11 - Actions sur une ressource"/>
          <p:cNvSpPr txBox="1"/>
          <p:nvPr/>
        </p:nvSpPr>
        <p:spPr>
          <a:xfrm>
            <a:off x="1211238" y="9089504"/>
            <a:ext cx="3337124"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2.11 - Actions sur une ressource</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9"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740" name="REST…"/>
          <p:cNvSpPr txBox="1"/>
          <p:nvPr>
            <p:ph type="body" idx="1"/>
          </p:nvPr>
        </p:nvSpPr>
        <p:spPr>
          <a:xfrm>
            <a:off x="355600" y="1582825"/>
            <a:ext cx="12293600" cy="7445327"/>
          </a:xfrm>
          <a:prstGeom prst="rect">
            <a:avLst/>
          </a:prstGeom>
        </p:spPr>
        <p:txBody>
          <a:bodyPr/>
          <a:lstStyle/>
          <a:p>
            <a:pPr/>
            <a:r>
              <a:t>REST</a:t>
            </a:r>
          </a:p>
          <a:p>
            <a:pPr lvl="1" marL="828842" indent="-320842">
              <a:buChar char="✤"/>
            </a:pPr>
            <a:r>
              <a:t>Repose sur une communication asynchrone et un couplage lâche.</a:t>
            </a:r>
          </a:p>
          <a:p>
            <a:pPr lvl="1" marL="828842" indent="-320842">
              <a:buChar char="✤"/>
            </a:pPr>
            <a:r>
              <a:t>Se limite au champ du transfert de données d'une application à l'autre.</a:t>
            </a:r>
          </a:p>
          <a:p>
            <a:pPr lvl="1" marL="828842" indent="-320842">
              <a:buChar char="✤"/>
            </a:pPr>
            <a:r>
              <a:t>Il est bien adapté à des projets ouverts (à travers internet ou un extranet par exemple).</a:t>
            </a:r>
          </a:p>
          <a:p>
            <a:pPr/>
            <a:r>
              <a:t>Les verbes utilisés permettent de réaliser les opérations </a:t>
            </a:r>
            <a:br/>
            <a:r>
              <a:t>CRUD : </a:t>
            </a:r>
            <a:r>
              <a:rPr i="1"/>
              <a:t>Create, Read, Update &amp; Delete</a:t>
            </a:r>
          </a:p>
          <a:p>
            <a:pPr lvl="1" marL="828842" indent="-320842">
              <a:buChar char="✤"/>
            </a:pPr>
            <a:r>
              <a:rPr b="1"/>
              <a:t>POST</a:t>
            </a:r>
            <a:r>
              <a:t> pour ajouter une ressource (</a:t>
            </a:r>
            <a:r>
              <a:rPr i="1"/>
              <a:t>Create</a:t>
            </a:r>
            <a:r>
              <a:t>) ;</a:t>
            </a:r>
          </a:p>
          <a:p>
            <a:pPr lvl="1" marL="828842" indent="-320842">
              <a:buChar char="✤"/>
            </a:pPr>
            <a:r>
              <a:rPr b="1"/>
              <a:t>GET</a:t>
            </a:r>
            <a:r>
              <a:t> pour lire une ressource (</a:t>
            </a:r>
            <a:r>
              <a:rPr i="1"/>
              <a:t>Read</a:t>
            </a:r>
            <a:r>
              <a:t>) ; Méthode idempotentes ;</a:t>
            </a:r>
          </a:p>
          <a:p>
            <a:pPr lvl="1" marL="828842" indent="-320842">
              <a:buChar char="✤"/>
            </a:pPr>
            <a:r>
              <a:rPr b="1"/>
              <a:t>PUT</a:t>
            </a:r>
            <a:r>
              <a:t> pour modifier une ressource (</a:t>
            </a:r>
            <a:r>
              <a:rPr i="1"/>
              <a:t>Update/Replace</a:t>
            </a:r>
            <a:r>
              <a:t>) ; Méthode idempotentes ;</a:t>
            </a:r>
          </a:p>
          <a:p>
            <a:pPr lvl="1" marL="828842" indent="-320842">
              <a:buChar char="✤"/>
            </a:pPr>
            <a:r>
              <a:rPr b="1"/>
              <a:t>DELETE</a:t>
            </a:r>
            <a:r>
              <a:t> pour effacer une ressource (</a:t>
            </a:r>
            <a:r>
              <a:rPr i="1"/>
              <a:t>Delete</a:t>
            </a:r>
            <a:r>
              <a:t>) ; Méthode idempotentes ;</a:t>
            </a:r>
          </a:p>
          <a:p>
            <a:pPr/>
            <a:r>
              <a:t>Voir</a:t>
            </a:r>
          </a:p>
          <a:p>
            <a:pPr lvl="1" marL="828842" indent="-320842">
              <a:buChar char="✤"/>
            </a:pPr>
            <a:r>
              <a:rPr u="sng">
                <a:solidFill>
                  <a:schemeClr val="accent5">
                    <a:satOff val="8112"/>
                    <a:lumOff val="-14630"/>
                  </a:schemeClr>
                </a:solidFill>
                <a:hlinkClick r:id="rId3" invalidUrl="" action="" tgtFrame="" tooltip="" history="1" highlightClick="0" endSnd="0"/>
              </a:rPr>
              <a:t>Qu’est-ce qu’une API REST ?</a:t>
            </a:r>
            <a:r>
              <a:t> - OVHcloud</a:t>
            </a:r>
          </a:p>
        </p:txBody>
      </p:sp>
      <p:sp>
        <p:nvSpPr>
          <p:cNvPr id="741" name="2.6 - Services web REST"/>
          <p:cNvSpPr txBox="1"/>
          <p:nvPr>
            <p:ph type="body" idx="21"/>
          </p:nvPr>
        </p:nvSpPr>
        <p:spPr>
          <a:prstGeom prst="rect">
            <a:avLst/>
          </a:prstGeom>
        </p:spPr>
        <p:txBody>
          <a:bodyPr/>
          <a:lstStyle>
            <a:lvl1pPr>
              <a:tabLst>
                <a:tab pos="12039600" algn="r"/>
              </a:tabLst>
            </a:lvl1pPr>
          </a:lstStyle>
          <a:p>
            <a:pPr/>
            <a:r>
              <a:t>2.6 - Services web	REST</a:t>
            </a:r>
          </a:p>
        </p:txBody>
      </p:sp>
      <p:sp>
        <p:nvSpPr>
          <p:cNvPr id="742"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6"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747" name="SSL, Secure Sockets Layer &amp; TLS, Transport Layer Security…"/>
          <p:cNvSpPr txBox="1"/>
          <p:nvPr>
            <p:ph type="body" idx="1"/>
          </p:nvPr>
        </p:nvSpPr>
        <p:spPr>
          <a:xfrm>
            <a:off x="355600" y="1581150"/>
            <a:ext cx="12293600" cy="7445326"/>
          </a:xfrm>
          <a:prstGeom prst="rect">
            <a:avLst/>
          </a:prstGeom>
        </p:spPr>
        <p:txBody>
          <a:bodyPr/>
          <a:lstStyle/>
          <a:p>
            <a:pPr marL="497839" indent="-497839" defTabSz="572516">
              <a:spcBef>
                <a:spcPts val="1100"/>
              </a:spcBef>
              <a:defRPr sz="2744"/>
            </a:pPr>
            <a:r>
              <a:t>SSL, </a:t>
            </a:r>
            <a:r>
              <a:rPr i="1"/>
              <a:t>Secure Sockets Layer</a:t>
            </a:r>
            <a:r>
              <a:t> &amp; TLS, </a:t>
            </a:r>
            <a:r>
              <a:rPr i="1"/>
              <a:t>Transport Layer Security</a:t>
            </a:r>
          </a:p>
          <a:p>
            <a:pPr lvl="1" marL="812265" indent="-314425" defTabSz="572516">
              <a:spcBef>
                <a:spcPts val="700"/>
              </a:spcBef>
              <a:buChar char="✤"/>
              <a:defRPr sz="2352"/>
            </a:pPr>
            <a:r>
              <a:t>SSL ~  Couche de sockets sécurisée</a:t>
            </a:r>
          </a:p>
          <a:p>
            <a:pPr lvl="1" marL="812265" indent="-314425" defTabSz="572516">
              <a:spcBef>
                <a:spcPts val="700"/>
              </a:spcBef>
              <a:buChar char="✤"/>
              <a:defRPr sz="2352"/>
            </a:pPr>
            <a:r>
              <a:t>TLS ~ Sécurité de la couche de transport</a:t>
            </a:r>
          </a:p>
          <a:p>
            <a:pPr lvl="1" marL="812265" indent="-314425" defTabSz="572516">
              <a:spcBef>
                <a:spcPts val="700"/>
              </a:spcBef>
              <a:buChar char="✤"/>
              <a:defRPr sz="2352"/>
            </a:pPr>
            <a:r>
              <a:t>Historique :</a:t>
            </a:r>
          </a:p>
          <a:p>
            <a:pPr lvl="2" marL="1283903" indent="-288223" defTabSz="572516">
              <a:spcBef>
                <a:spcPts val="500"/>
              </a:spcBef>
              <a:buChar char="✤"/>
              <a:defRPr sz="2156"/>
            </a:pPr>
            <a:r>
              <a:t>1994 - SSL 1.0 développé par Netscape mais jamais mis en œuvre</a:t>
            </a:r>
          </a:p>
          <a:p>
            <a:pPr lvl="2" marL="1283903" indent="-288223" defTabSz="572516">
              <a:spcBef>
                <a:spcPts val="500"/>
              </a:spcBef>
              <a:buChar char="✤"/>
              <a:defRPr sz="2156"/>
            </a:pPr>
            <a:r>
              <a:t>1995 : norme SSL 2.0</a:t>
            </a:r>
          </a:p>
          <a:p>
            <a:pPr lvl="2" marL="1283903" indent="-288223" defTabSz="572516">
              <a:spcBef>
                <a:spcPts val="500"/>
              </a:spcBef>
              <a:buChar char="✤"/>
              <a:defRPr sz="2156"/>
            </a:pPr>
            <a:r>
              <a:t>1996 : SSL 3.0, la dernière version de SSL (RFC 6101 en 2008)</a:t>
            </a:r>
          </a:p>
          <a:p>
            <a:pPr lvl="2" marL="1283903" indent="-288223" defTabSz="572516">
              <a:spcBef>
                <a:spcPts val="500"/>
              </a:spcBef>
              <a:buChar char="✤"/>
              <a:defRPr sz="2156"/>
            </a:pPr>
            <a:r>
              <a:t>1999 : norme TLS 1.0, développé par l'IETF pour succéder au SSL</a:t>
            </a:r>
          </a:p>
          <a:p>
            <a:pPr lvl="2" marL="1283903" indent="-288223" defTabSz="572516">
              <a:spcBef>
                <a:spcPts val="500"/>
              </a:spcBef>
              <a:buChar char="✤"/>
              <a:defRPr sz="2156"/>
            </a:pPr>
            <a:r>
              <a:t>2006 : TLS 1.1</a:t>
            </a:r>
          </a:p>
          <a:p>
            <a:pPr lvl="2" marL="1283903" indent="-288223" defTabSz="572516">
              <a:spcBef>
                <a:spcPts val="500"/>
              </a:spcBef>
              <a:buChar char="✤"/>
              <a:defRPr sz="2156"/>
            </a:pPr>
            <a:r>
              <a:t>2008 : TLS 1.2</a:t>
            </a:r>
          </a:p>
          <a:p>
            <a:pPr lvl="2" marL="1283903" indent="-288223" defTabSz="572516">
              <a:spcBef>
                <a:spcPts val="500"/>
              </a:spcBef>
              <a:buChar char="✤"/>
              <a:defRPr sz="2156"/>
            </a:pPr>
            <a:r>
              <a:t>2011 : abandon de la compatibilité avec SSLv2 pour toutes les versions de TLS (RFC 6176)</a:t>
            </a:r>
          </a:p>
          <a:p>
            <a:pPr lvl="2" marL="1283903" indent="-288223" defTabSz="572516">
              <a:spcBef>
                <a:spcPts val="500"/>
              </a:spcBef>
              <a:buChar char="✤"/>
              <a:defRPr sz="2156"/>
            </a:pPr>
            <a:r>
              <a:t>2014 : SSL 3.0 est banni</a:t>
            </a:r>
          </a:p>
          <a:p>
            <a:pPr lvl="2" marL="1283903" indent="-288223" defTabSz="572516">
              <a:spcBef>
                <a:spcPts val="500"/>
              </a:spcBef>
              <a:buChar char="✤"/>
              <a:defRPr sz="2156"/>
            </a:pPr>
            <a:r>
              <a:t>2014 à 2018 : brouillons pour TLS 1.3</a:t>
            </a:r>
          </a:p>
          <a:p>
            <a:pPr lvl="2" marL="1283903" indent="-288223" defTabSz="572516">
              <a:spcBef>
                <a:spcPts val="500"/>
              </a:spcBef>
              <a:buChar char="✤"/>
              <a:defRPr sz="2156"/>
            </a:pPr>
            <a:r>
              <a:t>2018 : norme TLS 1.3 : </a:t>
            </a:r>
          </a:p>
          <a:p>
            <a:pPr lvl="3" marL="1755541" indent="-262020" defTabSz="572516">
              <a:spcBef>
                <a:spcPts val="500"/>
              </a:spcBef>
              <a:buSzPct val="70000"/>
              <a:buChar char="✤"/>
              <a:defRPr sz="1960"/>
            </a:pPr>
            <a:r>
              <a:t>Abandon du support des algorithmes trop faibles comme MD4, RC4, DSA ou SHA-224 ;</a:t>
            </a:r>
          </a:p>
          <a:p>
            <a:pPr lvl="3" marL="1755541" indent="-262020" defTabSz="572516">
              <a:spcBef>
                <a:spcPts val="500"/>
              </a:spcBef>
              <a:buSzPct val="70000"/>
              <a:buChar char="✤"/>
              <a:defRPr sz="1960"/>
            </a:pPr>
            <a:r>
              <a:t>Négociation en moins d'étapes (plus rapide par rapport à TLS 1.2) ; </a:t>
            </a:r>
          </a:p>
          <a:p>
            <a:pPr lvl="3" marL="1755541" indent="-262020" defTabSz="572516">
              <a:spcBef>
                <a:spcPts val="500"/>
              </a:spcBef>
              <a:buSzPct val="70000"/>
              <a:buChar char="✤"/>
              <a:defRPr sz="1960"/>
            </a:pPr>
            <a:r>
              <a:t>Réduction de la vulnérabilité aux attaques par replis.</a:t>
            </a:r>
          </a:p>
        </p:txBody>
      </p:sp>
      <p:sp>
        <p:nvSpPr>
          <p:cNvPr id="748" name="2.7 - SSL-TLS"/>
          <p:cNvSpPr txBox="1"/>
          <p:nvPr>
            <p:ph type="body" idx="21"/>
          </p:nvPr>
        </p:nvSpPr>
        <p:spPr>
          <a:prstGeom prst="rect">
            <a:avLst/>
          </a:prstGeom>
        </p:spPr>
        <p:txBody>
          <a:bodyPr/>
          <a:lstStyle>
            <a:lvl1pPr>
              <a:tabLst>
                <a:tab pos="12039600" algn="r"/>
              </a:tabLst>
            </a:lvl1pPr>
          </a:lstStyle>
          <a:p>
            <a:pPr/>
            <a:r>
              <a:t>2.7 - SSL-TLS	</a:t>
            </a:r>
          </a:p>
        </p:txBody>
      </p:sp>
      <p:sp>
        <p:nvSpPr>
          <p:cNvPr id="749"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3"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754" name="TLS, Transport Layer Security…"/>
          <p:cNvSpPr txBox="1"/>
          <p:nvPr>
            <p:ph type="body" idx="1"/>
          </p:nvPr>
        </p:nvSpPr>
        <p:spPr>
          <a:xfrm>
            <a:off x="355600" y="1581150"/>
            <a:ext cx="12293600" cy="7445326"/>
          </a:xfrm>
          <a:prstGeom prst="rect">
            <a:avLst/>
          </a:prstGeom>
        </p:spPr>
        <p:txBody>
          <a:bodyPr/>
          <a:lstStyle/>
          <a:p>
            <a:pPr/>
            <a:r>
              <a:t>TLS, </a:t>
            </a:r>
            <a:r>
              <a:rPr i="1"/>
              <a:t>Transport Layer Security</a:t>
            </a:r>
          </a:p>
          <a:p>
            <a:pPr lvl="1" marL="828842" indent="-320842">
              <a:buChar char="✤"/>
            </a:pPr>
            <a:r>
              <a:t>TLS (ou SSL) fonctionne suivant un mode client-serveur. Il permet de satisfaire les objectifs de sécurité suivants :</a:t>
            </a:r>
          </a:p>
          <a:p>
            <a:pPr lvl="2" marL="1310105" indent="-294105">
              <a:buChar char="✤"/>
            </a:pPr>
            <a:r>
              <a:t>l'authentification du serveur ;</a:t>
            </a:r>
          </a:p>
          <a:p>
            <a:pPr lvl="2" marL="1310105" indent="-294105">
              <a:buChar char="✤"/>
            </a:pPr>
            <a:r>
              <a:t>la confidentialité des données échangées (ou session chiffrée) ;</a:t>
            </a:r>
          </a:p>
          <a:p>
            <a:pPr lvl="2" marL="1310105" indent="-294105">
              <a:buChar char="✤"/>
            </a:pPr>
            <a:r>
              <a:t>l'intégrité des données échangées ;</a:t>
            </a:r>
          </a:p>
          <a:p>
            <a:pPr lvl="2" marL="1310105" indent="-294105">
              <a:buChar char="✤"/>
            </a:pPr>
            <a:r>
              <a:t>de manière optionnelle, l'authentification du client (mais dans la réalité celle-ci est souvent assurée par la couche applicative).</a:t>
            </a:r>
          </a:p>
          <a:p>
            <a:pPr lvl="1" marL="828842" indent="-320842">
              <a:buChar char="✤"/>
            </a:pPr>
            <a:r>
              <a:t>Les protocoles de la couche application n'ont pas à être profondément modifiés.</a:t>
            </a:r>
          </a:p>
          <a:p>
            <a:pPr lvl="1" marL="828842" indent="-320842">
              <a:buChar char="✤"/>
            </a:pPr>
            <a:r>
              <a:t>TLS se place au niveau </a:t>
            </a:r>
            <a:r>
              <a:rPr b="1" i="1"/>
              <a:t>Session</a:t>
            </a:r>
            <a:r>
              <a:t> du modèle OSI : entre les couches </a:t>
            </a:r>
            <a:r>
              <a:rPr i="1"/>
              <a:t>Transport</a:t>
            </a:r>
            <a:r>
              <a:t> et </a:t>
            </a:r>
            <a:r>
              <a:rPr i="1"/>
              <a:t>Application</a:t>
            </a:r>
            <a:r>
              <a:t> </a:t>
            </a:r>
          </a:p>
          <a:p>
            <a:pPr lvl="1" marL="828842" indent="-320842">
              <a:buChar char="✤"/>
            </a:pPr>
            <a:r>
              <a:t>Ainsi HTTPS est une simple variante de HTTP qui implémente TLS.</a:t>
            </a:r>
          </a:p>
        </p:txBody>
      </p:sp>
      <p:sp>
        <p:nvSpPr>
          <p:cNvPr id="755" name="2.7 - SSL-TLS"/>
          <p:cNvSpPr txBox="1"/>
          <p:nvPr>
            <p:ph type="body" idx="21"/>
          </p:nvPr>
        </p:nvSpPr>
        <p:spPr>
          <a:prstGeom prst="rect">
            <a:avLst/>
          </a:prstGeom>
        </p:spPr>
        <p:txBody>
          <a:bodyPr/>
          <a:lstStyle>
            <a:lvl1pPr>
              <a:tabLst>
                <a:tab pos="12039600" algn="r"/>
              </a:tabLst>
            </a:lvl1pPr>
          </a:lstStyle>
          <a:p>
            <a:pPr/>
            <a:r>
              <a:t>2.7 - SSL-TLS	</a:t>
            </a:r>
          </a:p>
        </p:txBody>
      </p:sp>
      <p:sp>
        <p:nvSpPr>
          <p:cNvPr id="75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8"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759" name="TLS, Transport Layer Security"/>
          <p:cNvSpPr txBox="1"/>
          <p:nvPr>
            <p:ph type="body" idx="1"/>
          </p:nvPr>
        </p:nvSpPr>
        <p:spPr>
          <a:xfrm>
            <a:off x="355600" y="1581150"/>
            <a:ext cx="12293600" cy="7445326"/>
          </a:xfrm>
          <a:prstGeom prst="rect">
            <a:avLst/>
          </a:prstGeom>
        </p:spPr>
        <p:txBody>
          <a:bodyPr/>
          <a:lstStyle/>
          <a:p>
            <a:pPr/>
            <a:r>
              <a:t>TLS, </a:t>
            </a:r>
            <a:r>
              <a:rPr i="1"/>
              <a:t>Transport Layer Security</a:t>
            </a:r>
          </a:p>
        </p:txBody>
      </p:sp>
      <p:sp>
        <p:nvSpPr>
          <p:cNvPr id="760" name="2.7 - SSL-TLS"/>
          <p:cNvSpPr txBox="1"/>
          <p:nvPr>
            <p:ph type="body" idx="21"/>
          </p:nvPr>
        </p:nvSpPr>
        <p:spPr>
          <a:prstGeom prst="rect">
            <a:avLst/>
          </a:prstGeom>
        </p:spPr>
        <p:txBody>
          <a:bodyPr/>
          <a:lstStyle>
            <a:lvl1pPr>
              <a:tabLst>
                <a:tab pos="12039600" algn="r"/>
              </a:tabLst>
            </a:lvl1pPr>
          </a:lstStyle>
          <a:p>
            <a:pPr/>
            <a:r>
              <a:t>2.7 - SSL-TLS	</a:t>
            </a:r>
          </a:p>
        </p:txBody>
      </p:sp>
      <p:sp>
        <p:nvSpPr>
          <p:cNvPr id="76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62" name="tls-ssl-handshake-2.png" descr="tls-ssl-handshake-2.png"/>
          <p:cNvPicPr>
            <a:picLocks noChangeAspect="1"/>
          </p:cNvPicPr>
          <p:nvPr/>
        </p:nvPicPr>
        <p:blipFill>
          <a:blip r:embed="rId3">
            <a:extLst/>
          </a:blip>
          <a:stretch>
            <a:fillRect/>
          </a:stretch>
        </p:blipFill>
        <p:spPr>
          <a:xfrm>
            <a:off x="801594" y="2265042"/>
            <a:ext cx="11401612" cy="6513533"/>
          </a:xfrm>
          <a:prstGeom prst="rect">
            <a:avLst/>
          </a:prstGeom>
          <a:ln w="12700">
            <a:miter lim="400000"/>
          </a:ln>
        </p:spPr>
      </p:pic>
      <p:sp>
        <p:nvSpPr>
          <p:cNvPr id="763" name="Fig 2.12 - TCP et TLS hanshakes"/>
          <p:cNvSpPr txBox="1"/>
          <p:nvPr/>
        </p:nvSpPr>
        <p:spPr>
          <a:xfrm>
            <a:off x="1211238" y="9089504"/>
            <a:ext cx="2993331"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2.12 - TCP et TLS hanshakes</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7"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768" name="TLS, Transport Layer Security, avec HTTPS (suite…)…"/>
          <p:cNvSpPr txBox="1"/>
          <p:nvPr>
            <p:ph type="body" idx="1"/>
          </p:nvPr>
        </p:nvSpPr>
        <p:spPr>
          <a:xfrm>
            <a:off x="355600" y="1581150"/>
            <a:ext cx="12293600" cy="7445326"/>
          </a:xfrm>
          <a:prstGeom prst="rect">
            <a:avLst/>
          </a:prstGeom>
        </p:spPr>
        <p:txBody>
          <a:bodyPr/>
          <a:lstStyle/>
          <a:p>
            <a:pPr marL="447039" indent="-447039" defTabSz="514095">
              <a:spcBef>
                <a:spcPts val="1000"/>
              </a:spcBef>
              <a:defRPr sz="2464"/>
            </a:pPr>
            <a:r>
              <a:t>TLS, </a:t>
            </a:r>
            <a:r>
              <a:rPr i="1"/>
              <a:t>Transport Layer Security</a:t>
            </a:r>
            <a:r>
              <a:t>, avec HTTPS </a:t>
            </a:r>
            <a:r>
              <a:rPr b="0"/>
              <a:t>(suite…)</a:t>
            </a:r>
          </a:p>
          <a:p>
            <a:pPr marL="447039" indent="-447039" defTabSz="514095">
              <a:spcBef>
                <a:spcPts val="1000"/>
              </a:spcBef>
              <a:defRPr b="0" sz="2464"/>
            </a:pPr>
            <a:r>
              <a:t>Lorsqu’un utilisateur se connecte à un site web qui utilise TLS v1.2, les étapes suivantes se succèdent :</a:t>
            </a:r>
          </a:p>
          <a:p>
            <a:pPr lvl="1" marL="729381" indent="-282341" defTabSz="514095">
              <a:spcBef>
                <a:spcPts val="700"/>
              </a:spcBef>
              <a:buChar char="✤"/>
              <a:defRPr sz="2112"/>
            </a:pPr>
            <a:r>
              <a:t>1/</a:t>
            </a:r>
            <a:r>
              <a:rPr sz="1848">
                <a:solidFill>
                  <a:schemeClr val="accent5">
                    <a:satOff val="8112"/>
                    <a:lumOff val="-14630"/>
                  </a:schemeClr>
                </a:solidFill>
                <a:latin typeface="Menlo Regular"/>
                <a:ea typeface="Menlo Regular"/>
                <a:cs typeface="Menlo Regular"/>
                <a:sym typeface="Menlo Regular"/>
              </a:rPr>
              <a:t>[ClientHello]</a:t>
            </a:r>
            <a:r>
              <a:t> Le navigateur du client envoie au serveur une demande de mise en place de connexion sécurisée par TLS.</a:t>
            </a:r>
          </a:p>
          <a:p>
            <a:pPr lvl="1" marL="729381" indent="-282341" defTabSz="514095">
              <a:spcBef>
                <a:spcPts val="700"/>
              </a:spcBef>
              <a:buChar char="✤"/>
              <a:defRPr sz="2112"/>
            </a:pPr>
            <a:r>
              <a:t>2/</a:t>
            </a:r>
            <a:r>
              <a:rPr sz="1848">
                <a:solidFill>
                  <a:schemeClr val="accent5">
                    <a:satOff val="8112"/>
                    <a:lumOff val="-14630"/>
                  </a:schemeClr>
                </a:solidFill>
                <a:latin typeface="Menlo Regular"/>
                <a:ea typeface="Menlo Regular"/>
                <a:cs typeface="Menlo Regular"/>
                <a:sym typeface="Menlo Regular"/>
              </a:rPr>
              <a:t>[ServerHello ; Certificate] </a:t>
            </a:r>
            <a:r>
              <a:t>Le serveur envoie au client son certificat, qui contient sa clé publique, ses informations (nom et adresse postale de la société, e-mail de contact...) ainsi qu'une signature numérique.</a:t>
            </a:r>
          </a:p>
          <a:p>
            <a:pPr lvl="1" marL="729381" indent="-282341" defTabSz="514095">
              <a:spcBef>
                <a:spcPts val="700"/>
              </a:spcBef>
              <a:buChar char="✤"/>
              <a:defRPr sz="2112"/>
            </a:pPr>
            <a:r>
              <a:t>3/</a:t>
            </a:r>
            <a:r>
              <a:rPr sz="1848">
                <a:solidFill>
                  <a:schemeClr val="accent5">
                    <a:satOff val="8112"/>
                    <a:lumOff val="-14630"/>
                  </a:schemeClr>
                </a:solidFill>
                <a:latin typeface="Menlo Regular"/>
                <a:ea typeface="Menlo Regular"/>
                <a:cs typeface="Menlo Regular"/>
                <a:sym typeface="Menlo Regular"/>
              </a:rPr>
              <a:t>[ClientKeyExchange ; ChangeCipherSpec]</a:t>
            </a:r>
            <a:r>
              <a:t> Le navigateur vérifie la signature numérique du certificat du serveur en utilisant les clés publiques contenues dans les certificats des autorités de certifications (AC) intégrées par défaut dans le navigateur.</a:t>
            </a:r>
          </a:p>
          <a:p>
            <a:pPr lvl="2" marL="1152892" indent="-258812" defTabSz="514095">
              <a:spcBef>
                <a:spcPts val="500"/>
              </a:spcBef>
              <a:buChar char="✤"/>
              <a:defRPr spc="-19" sz="1936"/>
            </a:pPr>
            <a:r>
              <a:t>3.1/ Si l'une d'entre elles fonctionne, le navigateur web en déduit le nom de l'autorité de certification qui a signé le certificat envoyé par le serveur. Il vérifie que celui-ci n'est pas expiré puis envoie une demande OCSP, </a:t>
            </a:r>
            <a:r>
              <a:rPr i="1"/>
              <a:t>Online Certificate Status Protocol</a:t>
            </a:r>
            <a:r>
              <a:t>, à cette autorité pour vérifier que le certificat du serveur n'a pas été révoqué.</a:t>
            </a:r>
          </a:p>
          <a:p>
            <a:pPr lvl="2" marL="1152892" indent="-258812" defTabSz="514095">
              <a:spcBef>
                <a:spcPts val="500"/>
              </a:spcBef>
              <a:buChar char="✤"/>
              <a:defRPr sz="1936"/>
            </a:pPr>
            <a:r>
              <a:t>3.2/ Si aucune d'entre elles ne fonctionne, le navigateur web vérifie la signature numérique du certificat du serveur avec la clé publique contenue dans celui-ci</a:t>
            </a:r>
          </a:p>
          <a:p>
            <a:pPr lvl="3" marL="1576404" indent="-235284" defTabSz="514095">
              <a:spcBef>
                <a:spcPts val="500"/>
              </a:spcBef>
              <a:buSzPct val="70000"/>
              <a:buChar char="✤"/>
              <a:defRPr spc="-35" sz="1760"/>
            </a:pPr>
            <a:r>
              <a:t>3.2.1/ En cas de réussite, cela signifie que le serveur web a lui-même signé son certificat. Un message d'avertissement s'affiche alors sur le navigateur web, prévenant l'utilisateur que l'identité du serveur n'a pas été vérifiée par une autorité de certification et qu'il peut donc s'agir potentiellement d'un site frauduleux.</a:t>
            </a:r>
          </a:p>
          <a:p>
            <a:pPr lvl="3" marL="1576404" indent="-235284" defTabSz="514095">
              <a:spcBef>
                <a:spcPts val="500"/>
              </a:spcBef>
              <a:buSzPct val="70000"/>
              <a:buChar char="✤"/>
              <a:defRPr sz="1760"/>
            </a:pPr>
            <a:r>
              <a:t>3.2.2/ En cas d'échec, le certificat est invalide, la connexion ne peut pas aboutir.</a:t>
            </a:r>
          </a:p>
        </p:txBody>
      </p:sp>
      <p:sp>
        <p:nvSpPr>
          <p:cNvPr id="769" name="2.7 - SSL-TLS"/>
          <p:cNvSpPr txBox="1"/>
          <p:nvPr>
            <p:ph type="body" idx="21"/>
          </p:nvPr>
        </p:nvSpPr>
        <p:spPr>
          <a:prstGeom prst="rect">
            <a:avLst/>
          </a:prstGeom>
        </p:spPr>
        <p:txBody>
          <a:bodyPr/>
          <a:lstStyle>
            <a:lvl1pPr>
              <a:tabLst>
                <a:tab pos="12039600" algn="r"/>
              </a:tabLst>
            </a:lvl1pPr>
          </a:lstStyle>
          <a:p>
            <a:pPr/>
            <a:r>
              <a:t>2.7 - SSL-TLS	</a:t>
            </a:r>
          </a:p>
        </p:txBody>
      </p:sp>
      <p:sp>
        <p:nvSpPr>
          <p:cNvPr id="77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2"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773" name="TLS, Transport Layer Security, avec HTTPS…"/>
          <p:cNvSpPr txBox="1"/>
          <p:nvPr>
            <p:ph type="body" idx="1"/>
          </p:nvPr>
        </p:nvSpPr>
        <p:spPr>
          <a:xfrm>
            <a:off x="355600" y="1581150"/>
            <a:ext cx="12293600" cy="7445326"/>
          </a:xfrm>
          <a:prstGeom prst="rect">
            <a:avLst/>
          </a:prstGeom>
        </p:spPr>
        <p:txBody>
          <a:bodyPr/>
          <a:lstStyle/>
          <a:p>
            <a:pPr/>
            <a:r>
              <a:t>TLS, </a:t>
            </a:r>
            <a:r>
              <a:rPr i="1"/>
              <a:t>Transport Layer Security</a:t>
            </a:r>
            <a:r>
              <a:t>, avec HTTPS</a:t>
            </a:r>
          </a:p>
          <a:p>
            <a:pPr>
              <a:defRPr b="0"/>
            </a:pPr>
            <a:r>
              <a:t>Après vérification aboutie de la signature numérique (3/)</a:t>
            </a:r>
          </a:p>
          <a:p>
            <a:pPr lvl="1" marL="828842" indent="-320842">
              <a:buChar char="✤"/>
            </a:pPr>
            <a:r>
              <a:t>4/ Le navigateur génère une clé de chiffrement symétrique, appelée clé de session, qu'il chiffre à l'aide de la clé publique contenue dans le certificat du serveur puis transmet cette clé de session au serveur.</a:t>
            </a:r>
          </a:p>
          <a:p>
            <a:pPr lvl="1" marL="828842" indent="-320842">
              <a:buChar char="✤"/>
            </a:pPr>
            <a:r>
              <a:t>5/ Le serveur déchiffre la clé de session envoyée par le client grâce à sa clé privée.</a:t>
            </a:r>
          </a:p>
          <a:p>
            <a:pPr lvl="1" marL="828842" indent="-320842">
              <a:buChar char="✤"/>
            </a:pPr>
            <a:r>
              <a:t>6/ Le client et le serveur commencent à s'échanger des données en chiffrant celles-ci avec la clé de session qu'ils ont en commun. On considère à partir de ce moment que </a:t>
            </a:r>
            <a:r>
              <a:rPr b="1"/>
              <a:t>la connexion TLS est établie</a:t>
            </a:r>
            <a:r>
              <a:t> entre le client et le serveur.</a:t>
            </a:r>
          </a:p>
          <a:p>
            <a:pPr lvl="1" marL="828842" indent="-320842">
              <a:buChar char="✤"/>
            </a:pPr>
            <a:r>
              <a:t>7/ Une fois la connexion terminée (déconnexion volontaire de l'utilisateur ou si durée d’inactivité trop élevée), le serveur révoque la clé de session.</a:t>
            </a:r>
          </a:p>
          <a:p>
            <a:pPr lvl="1" marL="828842" indent="-320842">
              <a:buChar char="✤"/>
            </a:pPr>
          </a:p>
          <a:p>
            <a:pPr lvl="1" marL="828842" indent="-320842">
              <a:buChar char="✤"/>
            </a:pPr>
          </a:p>
          <a:p>
            <a:pPr lvl="1" marL="828842" indent="-320842">
              <a:buChar char="✤"/>
            </a:pPr>
            <a:r>
              <a:t>Voir : </a:t>
            </a:r>
          </a:p>
          <a:p>
            <a:pPr lvl="2" marL="954505" indent="-294105">
              <a:buChar char="✤"/>
            </a:pPr>
            <a:r>
              <a:rPr u="sng">
                <a:solidFill>
                  <a:schemeClr val="accent5">
                    <a:satOff val="8112"/>
                    <a:lumOff val="-14630"/>
                  </a:schemeClr>
                </a:solidFill>
                <a:hlinkClick r:id="rId3" invalidUrl="" action="" tgtFrame="" tooltip="" history="1" highlightClick="0" endSnd="0"/>
              </a:rPr>
              <a:t>https://www.cloudflare.com/fr-fr/learning/ssl/transport-layer-security-tls/</a:t>
            </a:r>
          </a:p>
          <a:p>
            <a:pPr lvl="2" marL="954505" indent="-294105">
              <a:buChar char="✤"/>
            </a:pPr>
            <a:r>
              <a:rPr u="sng">
                <a:solidFill>
                  <a:schemeClr val="accent5">
                    <a:satOff val="8112"/>
                    <a:lumOff val="-14630"/>
                  </a:schemeClr>
                </a:solidFill>
                <a:hlinkClick r:id="rId4" invalidUrl="" action="" tgtFrame="" tooltip="" history="1" highlightClick="0" endSnd="0"/>
              </a:rPr>
              <a:t>https://doc.ubuntu-fr.org/tutoriel/comment_creer_un_certificat_ssl</a:t>
            </a:r>
          </a:p>
        </p:txBody>
      </p:sp>
      <p:sp>
        <p:nvSpPr>
          <p:cNvPr id="774" name="2.7 - SSL-TLS"/>
          <p:cNvSpPr txBox="1"/>
          <p:nvPr>
            <p:ph type="body" idx="21"/>
          </p:nvPr>
        </p:nvSpPr>
        <p:spPr>
          <a:prstGeom prst="rect">
            <a:avLst/>
          </a:prstGeom>
        </p:spPr>
        <p:txBody>
          <a:bodyPr/>
          <a:lstStyle>
            <a:lvl1pPr>
              <a:tabLst>
                <a:tab pos="12039600" algn="r"/>
              </a:tabLst>
            </a:lvl1pPr>
          </a:lstStyle>
          <a:p>
            <a:pPr/>
            <a:r>
              <a:t>2.7 - SSL-TLS	</a:t>
            </a:r>
          </a:p>
        </p:txBody>
      </p:sp>
      <p:sp>
        <p:nvSpPr>
          <p:cNvPr id="775"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9"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780" name="FTP utilise TCP, Transmission Control Protocol, comme protocole de transport.…"/>
          <p:cNvSpPr txBox="1"/>
          <p:nvPr>
            <p:ph type="body" idx="1"/>
          </p:nvPr>
        </p:nvSpPr>
        <p:spPr>
          <a:xfrm>
            <a:off x="355600" y="1581150"/>
            <a:ext cx="12293600" cy="7445326"/>
          </a:xfrm>
          <a:prstGeom prst="rect">
            <a:avLst/>
          </a:prstGeom>
        </p:spPr>
        <p:txBody>
          <a:bodyPr/>
          <a:lstStyle/>
          <a:p>
            <a:pPr marL="467359" indent="-467359" defTabSz="537463">
              <a:spcBef>
                <a:spcPts val="1100"/>
              </a:spcBef>
              <a:defRPr sz="2576"/>
            </a:pPr>
            <a:r>
              <a:t>FTP utilise TCP, </a:t>
            </a:r>
            <a:r>
              <a:rPr i="1"/>
              <a:t>Transmission Control Protocol</a:t>
            </a:r>
            <a:r>
              <a:t>, comme protocole de transport. </a:t>
            </a:r>
          </a:p>
          <a:p>
            <a:pPr marL="467359" indent="-467359" defTabSz="537463">
              <a:spcBef>
                <a:spcPts val="1100"/>
              </a:spcBef>
              <a:defRPr sz="2576"/>
            </a:pPr>
            <a:r>
              <a:t>Deux connexions sont utilisés</a:t>
            </a:r>
          </a:p>
          <a:p>
            <a:pPr lvl="1" marL="762534" indent="-295174" defTabSz="537463">
              <a:spcBef>
                <a:spcPts val="700"/>
              </a:spcBef>
              <a:buChar char="✤"/>
              <a:defRPr sz="2208"/>
            </a:pPr>
            <a:r>
              <a:t>Le client ouvre une connexion de contrôle ou de service sur le port 21 du serveur FTP. Cette connexion sert à l'échange de message de connexion, de contrôle et de signalisation.</a:t>
            </a:r>
          </a:p>
          <a:p>
            <a:pPr lvl="1" marL="762534" indent="-295174" defTabSz="537463">
              <a:spcBef>
                <a:spcPts val="700"/>
              </a:spcBef>
              <a:buChar char="✤"/>
              <a:defRPr sz="2208"/>
            </a:pPr>
            <a:r>
              <a:t>Le client ouvre, pour chaque transfert, </a:t>
            </a:r>
          </a:p>
          <a:p>
            <a:pPr lvl="2" marL="1205296" indent="-270576" defTabSz="537463">
              <a:spcBef>
                <a:spcPts val="500"/>
              </a:spcBef>
              <a:buChar char="✤"/>
              <a:defRPr sz="2024"/>
            </a:pPr>
            <a:r>
              <a:t>En mode actif, le serveur FTP initialise une connexion de son port de données (port 20) vers le port spécifié par le client</a:t>
            </a:r>
          </a:p>
          <a:p>
            <a:pPr lvl="2" marL="1205296" indent="-270576" defTabSz="537463">
              <a:spcBef>
                <a:spcPts val="500"/>
              </a:spcBef>
              <a:buChar char="✤"/>
              <a:defRPr sz="2024"/>
            </a:pPr>
            <a:r>
              <a:t>En mode passif, une connexion est initiée par le client sur un port déterminé et communiqué préalablement par le serveur</a:t>
            </a:r>
          </a:p>
          <a:p>
            <a:pPr marL="467359" indent="-467359" defTabSz="537463">
              <a:spcBef>
                <a:spcPts val="1100"/>
              </a:spcBef>
              <a:defRPr sz="2576"/>
            </a:pPr>
            <a:r>
              <a:t>La session FTP </a:t>
            </a:r>
          </a:p>
          <a:p>
            <a:pPr lvl="1" marL="762534" indent="-295174" defTabSz="537463">
              <a:spcBef>
                <a:spcPts val="700"/>
              </a:spcBef>
              <a:buChar char="✤"/>
              <a:defRPr sz="2208"/>
            </a:pPr>
            <a:r>
              <a:t>Elle commence par une procédure </a:t>
            </a:r>
            <a:br/>
            <a:r>
              <a:t>d'identification. </a:t>
            </a:r>
          </a:p>
          <a:p>
            <a:pPr lvl="1" marL="762534" indent="-295174" defTabSz="537463">
              <a:spcBef>
                <a:spcPts val="700"/>
              </a:spcBef>
              <a:buChar char="✤"/>
              <a:defRPr sz="2208"/>
            </a:pPr>
            <a:r>
              <a:t>Exemple :</a:t>
            </a:r>
          </a:p>
          <a:p>
            <a:pPr lvl="1" marL="762534" indent="-295174" defTabSz="537463">
              <a:spcBef>
                <a:spcPts val="700"/>
              </a:spcBef>
              <a:buChar char="✤"/>
              <a:defRPr sz="2208"/>
            </a:pPr>
          </a:p>
          <a:p>
            <a:pPr lvl="1" marL="762534" indent="-295174" defTabSz="537463">
              <a:spcBef>
                <a:spcPts val="700"/>
              </a:spcBef>
              <a:buChar char="✤"/>
              <a:defRPr sz="2208"/>
            </a:pPr>
            <a:r>
              <a:t>La session se termine par la commande </a:t>
            </a:r>
            <a:r>
              <a:rPr b="1" i="1"/>
              <a:t>quit</a:t>
            </a:r>
            <a:r>
              <a:t> ou </a:t>
            </a:r>
            <a:r>
              <a:rPr b="1" i="1"/>
              <a:t>bye</a:t>
            </a:r>
            <a:r>
              <a:t> du client, ou par un timeout du serveur.</a:t>
            </a:r>
          </a:p>
          <a:p>
            <a:pPr lvl="1" marL="762534" indent="-295174" defTabSz="537463">
              <a:spcBef>
                <a:spcPts val="700"/>
              </a:spcBef>
              <a:buChar char="✤"/>
              <a:defRPr sz="2208"/>
            </a:pPr>
            <a:r>
              <a:t>Pendant une session, différentes commandes sont utilisable. Par ex. :</a:t>
            </a:r>
          </a:p>
          <a:p>
            <a:pPr lvl="2" marL="1205296" indent="-270576" defTabSz="537463">
              <a:spcBef>
                <a:spcPts val="500"/>
              </a:spcBef>
              <a:buChar char="✤"/>
              <a:defRPr i="1" sz="2024"/>
            </a:pPr>
            <a:r>
              <a:t>help, pwd, lpwd, cd, lcd, ls, get, put, delete...</a:t>
            </a:r>
          </a:p>
        </p:txBody>
      </p:sp>
      <p:sp>
        <p:nvSpPr>
          <p:cNvPr id="781" name="2.8 - FTP ; File Transfer Protocol"/>
          <p:cNvSpPr txBox="1"/>
          <p:nvPr>
            <p:ph type="body" idx="21"/>
          </p:nvPr>
        </p:nvSpPr>
        <p:spPr>
          <a:prstGeom prst="rect">
            <a:avLst/>
          </a:prstGeom>
        </p:spPr>
        <p:txBody>
          <a:bodyPr/>
          <a:lstStyle/>
          <a:p>
            <a:pPr/>
            <a:r>
              <a:t>2.8 - FTP ; File Transfer Protocol</a:t>
            </a:r>
          </a:p>
        </p:txBody>
      </p:sp>
      <p:sp>
        <p:nvSpPr>
          <p:cNvPr id="782"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785" name="ftp ftp.seancetenante.com…"/>
          <p:cNvGrpSpPr/>
          <p:nvPr/>
        </p:nvGrpSpPr>
        <p:grpSpPr>
          <a:xfrm>
            <a:off x="6655669" y="5976963"/>
            <a:ext cx="6103511" cy="1754389"/>
            <a:chOff x="0" y="0"/>
            <a:chExt cx="6103510" cy="1754387"/>
          </a:xfrm>
        </p:grpSpPr>
        <p:sp>
          <p:nvSpPr>
            <p:cNvPr id="784" name="ftp ftp.seancetenante.com…"/>
            <p:cNvSpPr txBox="1"/>
            <p:nvPr/>
          </p:nvSpPr>
          <p:spPr>
            <a:xfrm>
              <a:off x="215900" y="139700"/>
              <a:ext cx="5671710" cy="1195588"/>
            </a:xfrm>
            <a:prstGeom prst="rect">
              <a:avLst/>
            </a:prstGeom>
            <a:solidFill>
              <a:srgbClr val="E0E0E0"/>
            </a:solidFill>
            <a:ln>
              <a:noFill/>
            </a:ln>
            <a:effectLst/>
            <a:extLst>
              <a:ext uri="{C572A759-6A51-4108-AA02-DFA0A04FC94B}">
                <ma14:wrappingTextBoxFlag xmlns:ma14="http://schemas.microsoft.com/office/mac/drawingml/2011/main" val="1"/>
              </a:ext>
            </a:extLst>
          </p:spPr>
          <p:txBody>
            <a:bodyPr wrap="square" lIns="101600" tIns="101600" rIns="101600" bIns="101600" numCol="1" anchor="ctr">
              <a:normAutofit fontScale="100000" lnSpcReduction="0"/>
            </a:bodyPr>
            <a:lstStyle/>
            <a:p>
              <a:pPr defTabSz="457200">
                <a:spcBef>
                  <a:spcPts val="0"/>
                </a:spcBef>
                <a:tabLst>
                  <a:tab pos="2616200" algn="l"/>
                </a:tabLst>
                <a:defRPr i="0" sz="2100">
                  <a:solidFill>
                    <a:srgbClr val="000000"/>
                  </a:solidFill>
                  <a:latin typeface="Helvetica Neue Medium"/>
                  <a:ea typeface="Helvetica Neue Medium"/>
                  <a:cs typeface="Helvetica Neue Medium"/>
                  <a:sym typeface="Helvetica Neue Medium"/>
                </a:defRPr>
              </a:pPr>
              <a:r>
                <a:rPr>
                  <a:latin typeface="Menlo Regular"/>
                  <a:ea typeface="Menlo Regular"/>
                  <a:cs typeface="Menlo Regular"/>
                  <a:sym typeface="Menlo Regular"/>
                </a:rPr>
                <a:t>ftp ftp.seancetenante.com</a:t>
              </a:r>
              <a:endParaRPr>
                <a:latin typeface="Menlo Regular"/>
                <a:ea typeface="Menlo Regular"/>
                <a:cs typeface="Menlo Regular"/>
                <a:sym typeface="Menlo Regular"/>
              </a:endParaRPr>
            </a:p>
            <a:p>
              <a:pPr defTabSz="457200">
                <a:spcBef>
                  <a:spcPts val="0"/>
                </a:spcBef>
                <a:tabLst>
                  <a:tab pos="2616200" algn="l"/>
                </a:tabLst>
                <a:defRPr i="0" sz="2100">
                  <a:solidFill>
                    <a:srgbClr val="000000"/>
                  </a:solidFill>
                  <a:latin typeface="Helvetica Neue Medium"/>
                  <a:ea typeface="Helvetica Neue Medium"/>
                  <a:cs typeface="Helvetica Neue Medium"/>
                  <a:sym typeface="Helvetica Neue Medium"/>
                </a:defRPr>
              </a:pPr>
              <a:r>
                <a:rPr>
                  <a:latin typeface="Menlo Regular"/>
                  <a:ea typeface="Menlo Regular"/>
                  <a:cs typeface="Menlo Regular"/>
                  <a:sym typeface="Menlo Regular"/>
                </a:rPr>
                <a:t>user francois</a:t>
              </a:r>
              <a:endParaRPr>
                <a:latin typeface="Menlo Regular"/>
                <a:ea typeface="Menlo Regular"/>
                <a:cs typeface="Menlo Regular"/>
                <a:sym typeface="Menlo Regular"/>
              </a:endParaRPr>
            </a:p>
            <a:p>
              <a:pPr defTabSz="457200">
                <a:spcBef>
                  <a:spcPts val="0"/>
                </a:spcBef>
                <a:tabLst>
                  <a:tab pos="2616200" algn="l"/>
                </a:tabLst>
                <a:defRPr i="0" sz="2100">
                  <a:solidFill>
                    <a:srgbClr val="000000"/>
                  </a:solidFill>
                  <a:latin typeface="Helvetica Neue Medium"/>
                  <a:ea typeface="Helvetica Neue Medium"/>
                  <a:cs typeface="Helvetica Neue Medium"/>
                  <a:sym typeface="Helvetica Neue Medium"/>
                </a:defRPr>
              </a:pPr>
              <a:r>
                <a:rPr>
                  <a:latin typeface="Menlo Regular"/>
                  <a:ea typeface="Menlo Regular"/>
                  <a:cs typeface="Menlo Regular"/>
                  <a:sym typeface="Menlo Regular"/>
                </a:rPr>
                <a:t>pass *******</a:t>
              </a:r>
            </a:p>
          </p:txBody>
        </p:sp>
        <p:pic>
          <p:nvPicPr>
            <p:cNvPr id="783" name="ftp ftp.seancetenante.com… ftp ftp.seancetenante.comuser francoispass *******" descr="ftp ftp.seancetenante.com… ftp ftp.seancetenante.comuser francoispass *******"/>
            <p:cNvPicPr>
              <a:picLocks noChangeAspect="0"/>
            </p:cNvPicPr>
            <p:nvPr/>
          </p:nvPicPr>
          <p:blipFill>
            <a:blip r:embed="rId2">
              <a:extLst/>
            </a:blip>
            <a:stretch>
              <a:fillRect/>
            </a:stretch>
          </p:blipFill>
          <p:spPr>
            <a:xfrm>
              <a:off x="-1" y="-1"/>
              <a:ext cx="6103511" cy="1754389"/>
            </a:xfrm>
            <a:prstGeom prst="rect">
              <a:avLst/>
            </a:prstGeom>
            <a:effectLst/>
          </p:spPr>
        </p:pic>
      </p:gr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7"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788" name="Certains serveurs acceptent un accès anonyme :…"/>
          <p:cNvSpPr txBox="1"/>
          <p:nvPr>
            <p:ph type="body" idx="1"/>
          </p:nvPr>
        </p:nvSpPr>
        <p:spPr>
          <a:xfrm>
            <a:off x="355600" y="1581150"/>
            <a:ext cx="12293600" cy="7445326"/>
          </a:xfrm>
          <a:prstGeom prst="rect">
            <a:avLst/>
          </a:prstGeom>
        </p:spPr>
        <p:txBody>
          <a:bodyPr/>
          <a:lstStyle/>
          <a:p>
            <a:pPr/>
            <a:r>
              <a:t>Certains serveurs acceptent un accès anonyme :</a:t>
            </a:r>
          </a:p>
          <a:p>
            <a:pPr lvl="1" marL="828842" indent="-320842">
              <a:buChar char="✤"/>
            </a:pPr>
            <a:r>
              <a:t>À installer de préférence au sein d’un intranet (pour des raisons de sécurité).</a:t>
            </a:r>
          </a:p>
          <a:p>
            <a:pPr lvl="1" marL="828842" indent="-320842">
              <a:buChar char="✤"/>
            </a:pPr>
            <a:r>
              <a:t>Accès en lecture seule au contenu d'un répertoire souvent nommé 'public'  (et de ses sous-répertoires) ;</a:t>
            </a:r>
          </a:p>
          <a:p>
            <a:pPr lvl="1" marL="828842" indent="-320842">
              <a:buChar char="✤"/>
            </a:pPr>
            <a:r>
              <a:rPr i="1"/>
              <a:t>anomymous</a:t>
            </a:r>
            <a:r>
              <a:t> comme login, et votre adresse de courrier électronique comme mot de passe.</a:t>
            </a:r>
          </a:p>
          <a:p>
            <a:pPr/>
            <a:r>
              <a:t>Les alternatives à FTP sont :</a:t>
            </a:r>
          </a:p>
          <a:p>
            <a:pPr lvl="1" marL="828842" indent="-320842">
              <a:buChar char="✤"/>
            </a:pPr>
            <a:r>
              <a:t>SFTP, </a:t>
            </a:r>
            <a:r>
              <a:rPr i="1"/>
              <a:t>SSH File Transfer Protocol</a:t>
            </a:r>
            <a:r>
              <a:t> ; SFTP utilise le port 22, comme SSH</a:t>
            </a:r>
          </a:p>
          <a:p>
            <a:pPr lvl="1" marL="828842" indent="-320842">
              <a:buChar char="✤"/>
            </a:pPr>
            <a:r>
              <a:t>FTPS, </a:t>
            </a:r>
            <a:r>
              <a:rPr i="1"/>
              <a:t>FTP over SSL</a:t>
            </a:r>
          </a:p>
          <a:p>
            <a:pPr lvl="1" marL="828842" indent="-320842">
              <a:buChar char="✤"/>
            </a:pPr>
            <a:r>
              <a:t>WebDAV, </a:t>
            </a:r>
            <a:r>
              <a:rPr i="1"/>
              <a:t>Web Distributed Authoring and Versioning</a:t>
            </a:r>
            <a:r>
              <a:t>, une extension de HTTP.</a:t>
            </a:r>
          </a:p>
        </p:txBody>
      </p:sp>
      <p:sp>
        <p:nvSpPr>
          <p:cNvPr id="789" name="2.8 - FTP ; File Transfer Protocol"/>
          <p:cNvSpPr txBox="1"/>
          <p:nvPr>
            <p:ph type="body" idx="21"/>
          </p:nvPr>
        </p:nvSpPr>
        <p:spPr>
          <a:prstGeom prst="rect">
            <a:avLst/>
          </a:prstGeom>
        </p:spPr>
        <p:txBody>
          <a:bodyPr/>
          <a:lstStyle/>
          <a:p>
            <a:pPr/>
            <a:r>
              <a:t>2.8 - FTP ; File Transfer Protocol</a:t>
            </a:r>
          </a:p>
        </p:txBody>
      </p:sp>
      <p:sp>
        <p:nvSpPr>
          <p:cNvPr id="79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2"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793" name="Les logiciels client de transfert de fichier populaires sont…"/>
          <p:cNvSpPr txBox="1"/>
          <p:nvPr>
            <p:ph type="body" idx="1"/>
          </p:nvPr>
        </p:nvSpPr>
        <p:spPr>
          <a:xfrm>
            <a:off x="355600" y="1581150"/>
            <a:ext cx="12293600" cy="7445326"/>
          </a:xfrm>
          <a:prstGeom prst="rect">
            <a:avLst/>
          </a:prstGeom>
        </p:spPr>
        <p:txBody>
          <a:bodyPr/>
          <a:lstStyle/>
          <a:p>
            <a:pPr/>
            <a:r>
              <a:t>Les logiciels client de transfert de fichier populaires sont</a:t>
            </a:r>
          </a:p>
          <a:p>
            <a:pPr lvl="1" marL="828842" indent="-320842">
              <a:buChar char="✤"/>
            </a:pPr>
            <a:r>
              <a:rPr u="sng">
                <a:solidFill>
                  <a:schemeClr val="accent5">
                    <a:satOff val="8112"/>
                    <a:lumOff val="-14630"/>
                  </a:schemeClr>
                </a:solidFill>
                <a:hlinkClick r:id="rId2" invalidUrl="" action="" tgtFrame="" tooltip="" history="1" highlightClick="0" endSnd="0"/>
              </a:rPr>
              <a:t>FireFTP</a:t>
            </a:r>
          </a:p>
          <a:p>
            <a:pPr lvl="1" marL="828842" indent="-320842">
              <a:buChar char="✤"/>
            </a:pPr>
            <a:r>
              <a:rPr u="sng">
                <a:solidFill>
                  <a:schemeClr val="accent5">
                    <a:satOff val="8112"/>
                    <a:lumOff val="-14630"/>
                  </a:schemeClr>
                </a:solidFill>
                <a:hlinkClick r:id="rId3" invalidUrl="" action="" tgtFrame="" tooltip="" history="1" highlightClick="0" endSnd="0"/>
              </a:rPr>
              <a:t>FileZilla</a:t>
            </a:r>
          </a:p>
          <a:p>
            <a:pPr lvl="1" marL="828842" indent="-320842">
              <a:buChar char="✤"/>
            </a:pPr>
            <a:r>
              <a:rPr u="sng">
                <a:solidFill>
                  <a:schemeClr val="accent5">
                    <a:satOff val="8112"/>
                    <a:lumOff val="-14630"/>
                  </a:schemeClr>
                </a:solidFill>
                <a:hlinkClick r:id="rId4" invalidUrl="" action="" tgtFrame="" tooltip="" history="1" highlightClick="0" endSnd="0"/>
              </a:rPr>
              <a:t>Secure FTP</a:t>
            </a:r>
          </a:p>
          <a:p>
            <a:pPr lvl="1" marL="828842" indent="-320842">
              <a:buChar char="✤"/>
            </a:pPr>
            <a:r>
              <a:rPr u="sng">
                <a:solidFill>
                  <a:schemeClr val="accent5">
                    <a:satOff val="8112"/>
                    <a:lumOff val="-14630"/>
                  </a:schemeClr>
                </a:solidFill>
                <a:hlinkClick r:id="rId5" invalidUrl="" action="" tgtFrame="" tooltip="" history="1" highlightClick="0" endSnd="0"/>
              </a:rPr>
              <a:t>Cyberduck</a:t>
            </a:r>
          </a:p>
          <a:p>
            <a:pPr lvl="1" marL="828842" indent="-320842">
              <a:buChar char="✤"/>
            </a:pPr>
            <a:r>
              <a:rPr u="sng">
                <a:solidFill>
                  <a:schemeClr val="accent5">
                    <a:satOff val="8112"/>
                    <a:lumOff val="-14630"/>
                  </a:schemeClr>
                </a:solidFill>
                <a:hlinkClick r:id="rId6" invalidUrl="" action="" tgtFrame="" tooltip="" history="1" highlightClick="0" endSnd="0"/>
              </a:rPr>
              <a:t>CrossFTP</a:t>
            </a:r>
          </a:p>
          <a:p>
            <a:pPr lvl="1" marL="828842" indent="-320842">
              <a:buChar char="✤"/>
            </a:pPr>
            <a:r>
              <a:rPr u="sng">
                <a:solidFill>
                  <a:schemeClr val="accent5">
                    <a:satOff val="8112"/>
                    <a:lumOff val="-14630"/>
                  </a:schemeClr>
                </a:solidFill>
                <a:hlinkClick r:id="rId7" invalidUrl="" action="" tgtFrame="" tooltip="" history="1" highlightClick="0" endSnd="0"/>
              </a:rPr>
              <a:t>WinSCP</a:t>
            </a:r>
            <a:r>
              <a:t> (pour Windows)</a:t>
            </a:r>
          </a:p>
          <a:p>
            <a:pPr/>
            <a:r>
              <a:t>Coté serveur, on trouve</a:t>
            </a:r>
          </a:p>
          <a:p>
            <a:pPr lvl="1" marL="828842" indent="-320842">
              <a:buChar char="✤"/>
            </a:pPr>
            <a:r>
              <a:rPr u="sng">
                <a:solidFill>
                  <a:schemeClr val="accent5">
                    <a:satOff val="8112"/>
                    <a:lumOff val="-14630"/>
                  </a:schemeClr>
                </a:solidFill>
                <a:hlinkClick r:id="rId8" invalidUrl="" action="" tgtFrame="" tooltip="" history="1" highlightClick="0" endSnd="0"/>
              </a:rPr>
              <a:t>ProFTPd</a:t>
            </a:r>
            <a:endParaRPr u="sng">
              <a:solidFill>
                <a:schemeClr val="accent5">
                  <a:satOff val="8112"/>
                  <a:lumOff val="-14630"/>
                </a:schemeClr>
              </a:solidFill>
            </a:endParaRPr>
          </a:p>
          <a:p>
            <a:pPr lvl="1" marL="828842" indent="-320842">
              <a:buChar char="✤"/>
            </a:pPr>
            <a:r>
              <a:rPr u="sng">
                <a:solidFill>
                  <a:schemeClr val="accent5">
                    <a:satOff val="8112"/>
                    <a:lumOff val="-14630"/>
                  </a:schemeClr>
                </a:solidFill>
                <a:hlinkClick r:id="rId9" invalidUrl="" action="" tgtFrame="" tooltip="" history="1" highlightClick="0" endSnd="0"/>
              </a:rPr>
              <a:t>Pure-FTPd</a:t>
            </a:r>
            <a:r>
              <a:rPr u="sng">
                <a:solidFill>
                  <a:schemeClr val="accent5">
                    <a:satOff val="8112"/>
                    <a:lumOff val="-14630"/>
                  </a:schemeClr>
                </a:solidFill>
              </a:rPr>
              <a:t> </a:t>
            </a:r>
            <a:endParaRPr u="sng">
              <a:solidFill>
                <a:schemeClr val="accent5">
                  <a:satOff val="8112"/>
                  <a:lumOff val="-14630"/>
                </a:schemeClr>
              </a:solidFill>
            </a:endParaRPr>
          </a:p>
          <a:p>
            <a:pPr lvl="1" marL="828842" indent="-320842">
              <a:buChar char="✤"/>
            </a:pPr>
            <a:r>
              <a:rPr u="sng">
                <a:solidFill>
                  <a:schemeClr val="accent5">
                    <a:satOff val="8112"/>
                    <a:lumOff val="-14630"/>
                  </a:schemeClr>
                </a:solidFill>
                <a:hlinkClick r:id="rId10" invalidUrl="" action="" tgtFrame="" tooltip="" history="1" highlightClick="0" endSnd="0"/>
              </a:rPr>
              <a:t>VsFTPd</a:t>
            </a:r>
          </a:p>
          <a:p>
            <a:pPr lvl="1" marL="828842" indent="-320842">
              <a:buChar char="✤"/>
            </a:pPr>
            <a:r>
              <a:t>Ou pour Windows : </a:t>
            </a:r>
            <a:r>
              <a:rPr u="sng">
                <a:solidFill>
                  <a:schemeClr val="accent5">
                    <a:satOff val="8112"/>
                    <a:lumOff val="-14630"/>
                  </a:schemeClr>
                </a:solidFill>
                <a:hlinkClick r:id="rId3" invalidUrl="" action="" tgtFrame="" tooltip="" history="1" highlightClick="0" endSnd="0"/>
              </a:rPr>
              <a:t>FileZilla Server</a:t>
            </a:r>
          </a:p>
          <a:p>
            <a:pPr/>
            <a:r>
              <a:t>Voir aussi :</a:t>
            </a:r>
          </a:p>
          <a:p>
            <a:pPr lvl="1" marL="828842" indent="-320842">
              <a:buChar char="✤"/>
            </a:pPr>
            <a:r>
              <a:rPr u="sng">
                <a:solidFill>
                  <a:schemeClr val="accent5">
                    <a:satOff val="8112"/>
                    <a:lumOff val="-14630"/>
                  </a:schemeClr>
                </a:solidFill>
                <a:hlinkClick r:id="rId11" invalidUrl="" action="" tgtFrame="" tooltip="" history="1" highlightClick="0" endSnd="0"/>
              </a:rPr>
              <a:t>Configuration d'un serveur ProFTPd</a:t>
            </a:r>
            <a:r>
              <a:t> - Wikilivres</a:t>
            </a:r>
          </a:p>
        </p:txBody>
      </p:sp>
      <p:sp>
        <p:nvSpPr>
          <p:cNvPr id="794" name="2.8 - FTP ; File Transfer Protocol"/>
          <p:cNvSpPr txBox="1"/>
          <p:nvPr>
            <p:ph type="body" idx="21"/>
          </p:nvPr>
        </p:nvSpPr>
        <p:spPr>
          <a:prstGeom prst="rect">
            <a:avLst/>
          </a:prstGeom>
        </p:spPr>
        <p:txBody>
          <a:bodyPr/>
          <a:lstStyle/>
          <a:p>
            <a:pPr/>
            <a:r>
              <a:t>2.8 - FTP ; File Transfer Protocol</a:t>
            </a:r>
          </a:p>
        </p:txBody>
      </p:sp>
      <p:sp>
        <p:nvSpPr>
          <p:cNvPr id="795"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187" name="2.1 - DNS - Domain Name System Introduction      ☞ §2.2"/>
          <p:cNvSpPr txBox="1"/>
          <p:nvPr>
            <p:ph type="body" idx="21"/>
          </p:nvPr>
        </p:nvSpPr>
        <p:spPr>
          <a:prstGeom prst="rect">
            <a:avLst/>
          </a:prstGeom>
        </p:spPr>
        <p:txBody>
          <a:bodyPr/>
          <a:lstStyle/>
          <a:p>
            <a:pPr>
              <a:tabLst>
                <a:tab pos="12039600" algn="r"/>
              </a:tabLst>
            </a:pPr>
            <a:r>
              <a:t>2.1 - DNS - Domain Name System	Introduction      </a:t>
            </a:r>
            <a:r>
              <a:rPr baseline="-14285" sz="2100"/>
              <a:t>☞</a:t>
            </a:r>
            <a:r>
              <a:rPr sz="1700"/>
              <a:t> </a:t>
            </a:r>
            <a:r>
              <a:rPr sz="1700" u="sng">
                <a:solidFill>
                  <a:schemeClr val="accent5">
                    <a:satOff val="8112"/>
                    <a:lumOff val="-14630"/>
                  </a:schemeClr>
                </a:solidFill>
                <a:hlinkClick r:id="rId3" invalidUrl="" action="ppaction://hlinksldjump" tgtFrame="" tooltip="" history="1" highlightClick="0" endSnd="0"/>
              </a:rPr>
              <a:t>§2.2</a:t>
            </a:r>
            <a:r>
              <a:t>                  </a:t>
            </a:r>
          </a:p>
        </p:txBody>
      </p:sp>
      <p:sp>
        <p:nvSpPr>
          <p:cNvPr id="188" name="Introduction…"/>
          <p:cNvSpPr txBox="1"/>
          <p:nvPr>
            <p:ph type="body" idx="1"/>
          </p:nvPr>
        </p:nvSpPr>
        <p:spPr>
          <a:xfrm>
            <a:off x="355600" y="1684734"/>
            <a:ext cx="12293600" cy="7652389"/>
          </a:xfrm>
          <a:prstGeom prst="rect">
            <a:avLst/>
          </a:prstGeom>
        </p:spPr>
        <p:txBody>
          <a:bodyPr/>
          <a:lstStyle/>
          <a:p>
            <a:pPr marL="497839" indent="-497839" defTabSz="572516">
              <a:spcBef>
                <a:spcPts val="1100"/>
              </a:spcBef>
              <a:defRPr sz="2744"/>
            </a:pPr>
            <a:r>
              <a:t>Introduction</a:t>
            </a:r>
          </a:p>
          <a:p>
            <a:pPr lvl="1" marL="647191" indent="-298704" defTabSz="572516">
              <a:spcBef>
                <a:spcPts val="700"/>
              </a:spcBef>
              <a:defRPr sz="2352"/>
            </a:pPr>
            <a:r>
              <a:t>DNS, </a:t>
            </a:r>
            <a:r>
              <a:rPr i="1"/>
              <a:t>Domain Name System</a:t>
            </a:r>
            <a:r>
              <a:t> (Système de Nom de Domaine), mis en place en 1988, recouvre deux notions :</a:t>
            </a:r>
          </a:p>
          <a:p>
            <a:pPr lvl="2" marL="1269491" indent="-273812" defTabSz="572516">
              <a:spcBef>
                <a:spcPts val="500"/>
              </a:spcBef>
              <a:buChar char="★"/>
              <a:defRPr sz="2156"/>
            </a:pPr>
            <a:r>
              <a:t>Une </a:t>
            </a:r>
            <a:r>
              <a:rPr b="1"/>
              <a:t>base de données répartie</a:t>
            </a:r>
            <a:r>
              <a:t>, grâce à un grand nombre de serveurs de noms qui communiquent entre eux.</a:t>
            </a:r>
          </a:p>
          <a:p>
            <a:pPr lvl="2" marL="1269491" indent="-273812" defTabSz="572516">
              <a:spcBef>
                <a:spcPts val="500"/>
              </a:spcBef>
              <a:buChar char="★"/>
              <a:defRPr sz="2156"/>
            </a:pPr>
            <a:r>
              <a:t>Un </a:t>
            </a:r>
            <a:r>
              <a:rPr b="1"/>
              <a:t>protocole</a:t>
            </a:r>
            <a:r>
              <a:t>, de niveau application :</a:t>
            </a:r>
          </a:p>
          <a:p>
            <a:pPr lvl="3" marL="1742439" indent="-248920" defTabSz="572516">
              <a:spcBef>
                <a:spcPts val="500"/>
              </a:spcBef>
              <a:buSzPct val="70000"/>
              <a:buChar char="★"/>
              <a:defRPr sz="1960"/>
            </a:pPr>
            <a:r>
              <a:t>Il utilise UDP pour le transport</a:t>
            </a:r>
          </a:p>
          <a:p>
            <a:pPr lvl="3" marL="1742439" indent="-248920" defTabSz="572516">
              <a:spcBef>
                <a:spcPts val="500"/>
              </a:spcBef>
              <a:buSzPct val="70000"/>
              <a:buChar char="★"/>
              <a:defRPr sz="1960"/>
            </a:pPr>
            <a:r>
              <a:t>Le port 53 est utilisé par convention.</a:t>
            </a:r>
          </a:p>
          <a:p>
            <a:pPr lvl="1" marL="647191" indent="-298704" defTabSz="572516">
              <a:spcBef>
                <a:spcPts val="700"/>
              </a:spcBef>
              <a:defRPr sz="2352"/>
            </a:pPr>
            <a:r>
              <a:rPr i="1"/>
              <a:t>Domain Name System</a:t>
            </a:r>
            <a:r>
              <a:t> sert notamment à traduire un nom de domaine en adresse IP, ou en d'informations d'autres types.</a:t>
            </a:r>
          </a:p>
          <a:p>
            <a:pPr lvl="1" marL="647191" indent="-298704" defTabSz="572516">
              <a:spcBef>
                <a:spcPts val="700"/>
              </a:spcBef>
              <a:defRPr sz="2352"/>
            </a:pPr>
            <a:r>
              <a:t>Voir </a:t>
            </a:r>
            <a:r>
              <a:rPr u="sng">
                <a:solidFill>
                  <a:schemeClr val="accent5">
                    <a:satOff val="8112"/>
                    <a:lumOff val="-14630"/>
                  </a:schemeClr>
                </a:solidFill>
                <a:hlinkClick r:id="rId4" invalidUrl="" action="" tgtFrame="" tooltip="" history="1" highlightClick="0" endSnd="0"/>
              </a:rPr>
              <a:t>STD 13</a:t>
            </a:r>
            <a:r>
              <a:t>, RFC 1034 (</a:t>
            </a:r>
            <a:r>
              <a:rPr i="1"/>
              <a:t>Domain names - concepts and facilities)</a:t>
            </a:r>
            <a:r>
              <a:t>, RFC 1035 (</a:t>
            </a:r>
            <a:r>
              <a:rPr i="1"/>
              <a:t>Domain names - implementation and specification)</a:t>
            </a:r>
            <a:r>
              <a:t>, etc.</a:t>
            </a:r>
          </a:p>
          <a:p>
            <a:pPr marL="348488" indent="-348488" defTabSz="572516">
              <a:spcBef>
                <a:spcPts val="1100"/>
              </a:spcBef>
              <a:buChar char="★"/>
              <a:defRPr sz="2744"/>
            </a:pPr>
            <a:r>
              <a:t>Service de noms</a:t>
            </a:r>
          </a:p>
          <a:p>
            <a:pPr lvl="1" marL="647191" indent="-298704" defTabSz="572516">
              <a:spcBef>
                <a:spcPts val="700"/>
              </a:spcBef>
              <a:defRPr sz="2352"/>
            </a:pPr>
            <a:r>
              <a:t>Un service de noms permet aux utilisateurs d’accéder à une ressource en la désignant par son nom, plutôt que par son adresse.</a:t>
            </a:r>
          </a:p>
          <a:p>
            <a:pPr lvl="1" marL="647191" indent="-298704" defTabSz="572516">
              <a:spcBef>
                <a:spcPts val="700"/>
              </a:spcBef>
              <a:defRPr sz="2352"/>
            </a:pPr>
            <a:r>
              <a:t>DNS est un service de nommage standard sur internet (RFC 1033 à 1035).</a:t>
            </a:r>
          </a:p>
          <a:p>
            <a:pPr lvl="1" marL="647191" indent="-298704" defTabSz="572516">
              <a:spcBef>
                <a:spcPts val="700"/>
              </a:spcBef>
              <a:defRPr sz="2352"/>
            </a:pPr>
            <a:r>
              <a:t>Un des objectifs est donc de retrouver </a:t>
            </a:r>
            <a:r>
              <a:rPr b="1"/>
              <a:t>l’adresse IP</a:t>
            </a:r>
            <a:r>
              <a:t> d’une machine à partir de </a:t>
            </a:r>
            <a:r>
              <a:rPr b="1"/>
              <a:t>son nom de domaine</a:t>
            </a:r>
            <a:r>
              <a:t>.</a:t>
            </a:r>
          </a:p>
        </p:txBody>
      </p:sp>
      <p:sp>
        <p:nvSpPr>
          <p:cNvPr id="189" name="Numéro de diapositive"/>
          <p:cNvSpPr txBox="1"/>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0"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lstStyle>
          <a:p>
            <a:pPr/>
            <a:r>
              <a:t>Annexe </a:t>
            </a:r>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7"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798" name="Qu’est-ce qu’un serveur proxy ?…"/>
          <p:cNvSpPr txBox="1"/>
          <p:nvPr>
            <p:ph type="body" idx="1"/>
          </p:nvPr>
        </p:nvSpPr>
        <p:spPr>
          <a:xfrm>
            <a:off x="355600" y="1581150"/>
            <a:ext cx="12293600" cy="7445326"/>
          </a:xfrm>
          <a:prstGeom prst="rect">
            <a:avLst/>
          </a:prstGeom>
        </p:spPr>
        <p:txBody>
          <a:bodyPr/>
          <a:lstStyle/>
          <a:p>
            <a:pPr/>
            <a:r>
              <a:t>Qu’est-ce qu’un serveur proxy ?</a:t>
            </a:r>
          </a:p>
          <a:p>
            <a:pPr lvl="1" marL="828842" indent="-320842">
              <a:buChar char="✤"/>
            </a:pPr>
            <a:r>
              <a:t>Un </a:t>
            </a:r>
            <a:r>
              <a:rPr b="1"/>
              <a:t>serveur proxy</a:t>
            </a:r>
            <a:r>
              <a:t>, ou serveur mandataire, joue le rôle d'</a:t>
            </a:r>
            <a:r>
              <a:rPr b="1"/>
              <a:t>intermédiaire</a:t>
            </a:r>
            <a:r>
              <a:t> entre un client et un serveur distant. </a:t>
            </a:r>
          </a:p>
          <a:p>
            <a:pPr lvl="1" marL="828842" indent="-320842">
              <a:buChar char="✤"/>
            </a:pPr>
            <a:r>
              <a:t>Par exemple, entre les ordinateurs connectés au réseau local d'une entreprise et Internet (et ses milliards de sites).</a:t>
            </a:r>
          </a:p>
        </p:txBody>
      </p:sp>
      <p:sp>
        <p:nvSpPr>
          <p:cNvPr id="799" name="2.9 - Serveurs proxy et reverse proxy"/>
          <p:cNvSpPr txBox="1"/>
          <p:nvPr>
            <p:ph type="body" idx="21"/>
          </p:nvPr>
        </p:nvSpPr>
        <p:spPr>
          <a:prstGeom prst="rect">
            <a:avLst/>
          </a:prstGeom>
        </p:spPr>
        <p:txBody>
          <a:bodyPr/>
          <a:lstStyle/>
          <a:p>
            <a:pPr/>
            <a:r>
              <a:t>2.9 - Serveurs proxy et reverse proxy</a:t>
            </a:r>
          </a:p>
        </p:txBody>
      </p:sp>
      <p:sp>
        <p:nvSpPr>
          <p:cNvPr id="80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01" name="Image" descr="Image"/>
          <p:cNvPicPr>
            <a:picLocks noChangeAspect="1"/>
          </p:cNvPicPr>
          <p:nvPr/>
        </p:nvPicPr>
        <p:blipFill>
          <a:blip r:embed="rId3">
            <a:extLst/>
          </a:blip>
          <a:stretch>
            <a:fillRect/>
          </a:stretch>
        </p:blipFill>
        <p:spPr>
          <a:xfrm>
            <a:off x="1390839" y="4572631"/>
            <a:ext cx="10223122" cy="3843895"/>
          </a:xfrm>
          <a:prstGeom prst="rect">
            <a:avLst/>
          </a:prstGeom>
          <a:ln w="12700">
            <a:miter lim="400000"/>
          </a:ln>
        </p:spPr>
      </p:pic>
      <p:sp>
        <p:nvSpPr>
          <p:cNvPr id="802" name="Fig 2.13 - Serveur proxy"/>
          <p:cNvSpPr txBox="1"/>
          <p:nvPr/>
        </p:nvSpPr>
        <p:spPr>
          <a:xfrm>
            <a:off x="1227413" y="8523375"/>
            <a:ext cx="2285802"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2.13 - Serveur proxy</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6"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807" name="Les actions d’un serveur proxy :…"/>
          <p:cNvSpPr txBox="1"/>
          <p:nvPr>
            <p:ph type="body" idx="1"/>
          </p:nvPr>
        </p:nvSpPr>
        <p:spPr>
          <a:xfrm>
            <a:off x="355600" y="1581150"/>
            <a:ext cx="12293600" cy="7445326"/>
          </a:xfrm>
          <a:prstGeom prst="rect">
            <a:avLst/>
          </a:prstGeom>
        </p:spPr>
        <p:txBody>
          <a:bodyPr/>
          <a:lstStyle/>
          <a:p>
            <a:pPr/>
            <a:r>
              <a:t>Les actions d’un serveur proxy :</a:t>
            </a:r>
          </a:p>
          <a:p>
            <a:pPr lvl="1" marL="828842" indent="-320842">
              <a:buChar char="✤"/>
            </a:pPr>
            <a:r>
              <a:rPr b="1"/>
              <a:t>Filtrage</a:t>
            </a:r>
            <a:r>
              <a:t> : bloquer certains sites ou certaines catégories de sites.</a:t>
            </a:r>
          </a:p>
          <a:p>
            <a:pPr lvl="1" marL="828842" indent="-320842">
              <a:buChar char="✤"/>
            </a:pPr>
            <a:r>
              <a:rPr b="1"/>
              <a:t>Cache</a:t>
            </a:r>
            <a:r>
              <a:t> : mettre en cache les requêtes (exemple : page web) afin de les retourner plus rapidement aux postes de travail.</a:t>
            </a:r>
          </a:p>
          <a:p>
            <a:pPr lvl="1" marL="828842" indent="-320842">
              <a:buChar char="✤"/>
            </a:pPr>
            <a:r>
              <a:rPr b="1"/>
              <a:t>Compression : </a:t>
            </a:r>
            <a:r>
              <a:t>réduire le poids des pages au moment de retourner le résultat aux clients.</a:t>
            </a:r>
          </a:p>
          <a:p>
            <a:pPr lvl="1" marL="828842" indent="-320842">
              <a:buChar char="✤"/>
            </a:pPr>
            <a:r>
              <a:rPr b="1"/>
              <a:t>Journalisation</a:t>
            </a:r>
            <a:r>
              <a:t> : toutes les requêtes des clients seront stockées dans des journaux (logs).</a:t>
            </a:r>
          </a:p>
          <a:p>
            <a:pPr lvl="1" marL="828842" indent="-320842">
              <a:buChar char="✤"/>
            </a:pPr>
            <a:r>
              <a:rPr b="1"/>
              <a:t>Anonymat</a:t>
            </a:r>
            <a:r>
              <a:t> : puisque votre poste de travail se cache derrière le proxy, le serveur Web verra seulement le proxy.</a:t>
            </a:r>
          </a:p>
          <a:p>
            <a:pPr lvl="1" marL="828842" indent="-320842">
              <a:buChar char="✤"/>
            </a:pPr>
            <a:r>
              <a:rPr b="1"/>
              <a:t>Droits d’accès</a:t>
            </a:r>
            <a:r>
              <a:t> : puisque le proxy est un intermédiaire, il peut servir à positionner des droits d'accès pour filtrer les accès, au-delà du filtrage Web.</a:t>
            </a:r>
          </a:p>
          <a:p>
            <a:pPr/>
            <a:r>
              <a:t>Quel logiciel pour un serveur proxy ?</a:t>
            </a:r>
          </a:p>
          <a:p>
            <a:pPr lvl="1" marL="828842" indent="-320842">
              <a:buChar char="✤"/>
            </a:pPr>
            <a:r>
              <a:rPr u="sng">
                <a:solidFill>
                  <a:schemeClr val="accent5">
                    <a:satOff val="8112"/>
                    <a:lumOff val="-14630"/>
                  </a:schemeClr>
                </a:solidFill>
                <a:hlinkClick r:id="rId3" invalidUrl="" action="" tgtFrame="" tooltip="" history="1" highlightClick="0" endSnd="0"/>
              </a:rPr>
              <a:t>Squid</a:t>
            </a:r>
            <a:r>
              <a:t> : serveur proxy performant qui supporte le caching pour HTTP, HTTPS, FTP et améliore les temps de réponse en réduisant la consommation de bande passante.</a:t>
            </a:r>
          </a:p>
          <a:p>
            <a:pPr lvl="1" marL="828842" indent="-320842">
              <a:buChar char="✤"/>
            </a:pPr>
            <a:r>
              <a:rPr u="sng">
                <a:solidFill>
                  <a:schemeClr val="accent5">
                    <a:satOff val="8112"/>
                    <a:lumOff val="-14630"/>
                  </a:schemeClr>
                </a:solidFill>
                <a:hlinkClick r:id="rId4" invalidUrl="" action="" tgtFrame="" tooltip="" history="1" highlightClick="0" endSnd="0"/>
              </a:rPr>
              <a:t>Proxifier</a:t>
            </a:r>
            <a:r>
              <a:t> : pour Windows, macOS et Android. </a:t>
            </a:r>
          </a:p>
        </p:txBody>
      </p:sp>
      <p:sp>
        <p:nvSpPr>
          <p:cNvPr id="808" name="2.9 - Serveurs proxy et reverse proxy"/>
          <p:cNvSpPr txBox="1"/>
          <p:nvPr>
            <p:ph type="body" idx="21"/>
          </p:nvPr>
        </p:nvSpPr>
        <p:spPr>
          <a:prstGeom prst="rect">
            <a:avLst/>
          </a:prstGeom>
        </p:spPr>
        <p:txBody>
          <a:bodyPr/>
          <a:lstStyle/>
          <a:p>
            <a:pPr/>
            <a:r>
              <a:t>2.9 - Serveurs proxy et reverse proxy</a:t>
            </a:r>
          </a:p>
        </p:txBody>
      </p:sp>
      <p:sp>
        <p:nvSpPr>
          <p:cNvPr id="809"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3"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814" name="Qu’est-ce qu’un reverse proxy ?…"/>
          <p:cNvSpPr txBox="1"/>
          <p:nvPr>
            <p:ph type="body" idx="1"/>
          </p:nvPr>
        </p:nvSpPr>
        <p:spPr>
          <a:xfrm>
            <a:off x="355600" y="1581150"/>
            <a:ext cx="12293600" cy="7445326"/>
          </a:xfrm>
          <a:prstGeom prst="rect">
            <a:avLst/>
          </a:prstGeom>
        </p:spPr>
        <p:txBody>
          <a:bodyPr/>
          <a:lstStyle/>
          <a:p>
            <a:pPr/>
            <a:r>
              <a:t>Qu’est-ce qu’un reverse proxy ?</a:t>
            </a:r>
          </a:p>
          <a:p>
            <a:pPr lvl="1" marL="828842" indent="-320842">
              <a:buChar char="✤"/>
            </a:pPr>
            <a:r>
              <a:t>Un serveur proxy, ou proxy inverse, fonc­tionne comme une interface de com­mu­ni­ca­tion sur le réseau.</a:t>
            </a:r>
          </a:p>
          <a:p>
            <a:pPr lvl="1" marL="828842" indent="-320842">
              <a:buChar char="✤"/>
            </a:pPr>
            <a:r>
              <a:t>Il reçoit les requêtes et les transmet à un serveur cible par pro­cu­ra­tion. </a:t>
            </a:r>
          </a:p>
          <a:p>
            <a:pPr lvl="1" marL="828842" indent="-320842">
              <a:buChar char="✤"/>
            </a:pPr>
            <a:r>
              <a:t>Un reverse proxy est toujours placé entre les clients (par exemple, les na­vi­ga­teurs Web) et les serveurs dorsaux ou backend (par exemple, les serveurs Web, les serveurs de base de données ou les ap­pli­ca­tions). </a:t>
            </a:r>
          </a:p>
        </p:txBody>
      </p:sp>
      <p:sp>
        <p:nvSpPr>
          <p:cNvPr id="815" name="2.9 - Serveurs proxy et reverse proxy"/>
          <p:cNvSpPr txBox="1"/>
          <p:nvPr>
            <p:ph type="body" idx="21"/>
          </p:nvPr>
        </p:nvSpPr>
        <p:spPr>
          <a:prstGeom prst="rect">
            <a:avLst/>
          </a:prstGeom>
        </p:spPr>
        <p:txBody>
          <a:bodyPr/>
          <a:lstStyle/>
          <a:p>
            <a:pPr/>
            <a:r>
              <a:t>2.9 - Serveurs proxy et reverse proxy</a:t>
            </a:r>
          </a:p>
        </p:txBody>
      </p:sp>
      <p:sp>
        <p:nvSpPr>
          <p:cNvPr id="81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17" name="Image" descr="Image"/>
          <p:cNvPicPr>
            <a:picLocks noChangeAspect="1"/>
          </p:cNvPicPr>
          <p:nvPr/>
        </p:nvPicPr>
        <p:blipFill>
          <a:blip r:embed="rId2">
            <a:extLst/>
          </a:blip>
          <a:stretch>
            <a:fillRect/>
          </a:stretch>
        </p:blipFill>
        <p:spPr>
          <a:xfrm>
            <a:off x="1340387" y="5001525"/>
            <a:ext cx="10776930" cy="3567013"/>
          </a:xfrm>
          <a:prstGeom prst="rect">
            <a:avLst/>
          </a:prstGeom>
          <a:ln w="12700">
            <a:miter lim="400000"/>
          </a:ln>
        </p:spPr>
      </p:pic>
      <p:sp>
        <p:nvSpPr>
          <p:cNvPr id="818" name="Fig 2.14 - Serveur reverse proxy"/>
          <p:cNvSpPr txBox="1"/>
          <p:nvPr/>
        </p:nvSpPr>
        <p:spPr>
          <a:xfrm>
            <a:off x="952436" y="8798352"/>
            <a:ext cx="3019227"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2.14 - Serveur reverse proxy</a:t>
            </a:r>
          </a:p>
        </p:txBody>
      </p:sp>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0"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821" name="Fonctionnement :…"/>
          <p:cNvSpPr txBox="1"/>
          <p:nvPr>
            <p:ph type="body" idx="1"/>
          </p:nvPr>
        </p:nvSpPr>
        <p:spPr>
          <a:xfrm>
            <a:off x="355600" y="1581150"/>
            <a:ext cx="12293600" cy="7445326"/>
          </a:xfrm>
          <a:prstGeom prst="rect">
            <a:avLst/>
          </a:prstGeom>
        </p:spPr>
        <p:txBody>
          <a:bodyPr/>
          <a:lstStyle/>
          <a:p>
            <a:pPr/>
            <a:r>
              <a:t>Fonctionnement :</a:t>
            </a:r>
          </a:p>
          <a:p>
            <a:pPr lvl="1" marL="1036052" indent="-401052">
              <a:buClrTx/>
              <a:buSzPct val="100000"/>
              <a:buFontTx/>
              <a:buAutoNum type="arabicPeriod" startAt="1"/>
            </a:pPr>
            <a:r>
              <a:rPr b="1"/>
              <a:t>Réception de la requête du client</a:t>
            </a:r>
            <a:r>
              <a:t> : le reverse proxy accepte les requêtes HTTP, HTTPS, ou d’autres requêtes comme FTP ou WebSocket.</a:t>
            </a:r>
          </a:p>
          <a:p>
            <a:pPr lvl="1" marL="1036052" indent="-401052">
              <a:buClrTx/>
              <a:buSzPct val="100000"/>
              <a:buFontTx/>
              <a:buAutoNum type="arabicPeriod" startAt="1"/>
            </a:pPr>
            <a:r>
              <a:rPr b="1"/>
              <a:t>Analyse de la requête</a:t>
            </a:r>
            <a:r>
              <a:t> : le proxy vérifie si la requête est valide, si elle présente des risques de sécurité et s’il existe une version mise en cache.</a:t>
            </a:r>
          </a:p>
          <a:p>
            <a:pPr lvl="1" marL="1036052" indent="-401052">
              <a:buClrTx/>
              <a:buSzPct val="100000"/>
              <a:buFontTx/>
              <a:buAutoNum type="arabicPeriod" startAt="1"/>
            </a:pPr>
            <a:r>
              <a:rPr b="1"/>
              <a:t>Renvoi vers le serveur approprié</a:t>
            </a:r>
            <a:r>
              <a:t> : si la demande ne peut pas être sa­tis­faite à partir du cache, le reverse proxy envoie la demande à l’un des serveurs internes.</a:t>
            </a:r>
          </a:p>
          <a:p>
            <a:pPr lvl="1" marL="1036052" indent="-401052">
              <a:buClrTx/>
              <a:buSzPct val="100000"/>
              <a:buFontTx/>
              <a:buAutoNum type="arabicPeriod" startAt="1"/>
            </a:pPr>
            <a:r>
              <a:rPr b="1"/>
              <a:t>Réponse au client</a:t>
            </a:r>
            <a:r>
              <a:t> : le reverse proxy reçoit la réponse du serveur dorsal, la traite si né­ces­saire (ex. : chif­fre­ment) et la renvoie au client qui a fait la demande. </a:t>
            </a:r>
          </a:p>
          <a:p>
            <a:pPr/>
            <a:r>
              <a:t>Quel logiciel pour un reverse proxy ?</a:t>
            </a:r>
          </a:p>
          <a:p>
            <a:pPr lvl="1" marL="828842" indent="-320842">
              <a:buChar char="✤"/>
            </a:pPr>
            <a:r>
              <a:rPr u="sng">
                <a:solidFill>
                  <a:schemeClr val="accent5">
                    <a:satOff val="8112"/>
                    <a:lumOff val="-14630"/>
                  </a:schemeClr>
                </a:solidFill>
                <a:hlinkClick r:id="rId2" invalidUrl="" action="" tgtFrame="" tooltip="" history="1" highlightClick="0" endSnd="0"/>
              </a:rPr>
              <a:t>Apache</a:t>
            </a:r>
            <a:r>
              <a:t> et son module mod_proxy</a:t>
            </a:r>
          </a:p>
          <a:p>
            <a:pPr lvl="1" marL="828842" indent="-320842">
              <a:buChar char="✤"/>
            </a:pPr>
            <a:r>
              <a:rPr u="sng">
                <a:solidFill>
                  <a:schemeClr val="accent5">
                    <a:satOff val="8112"/>
                    <a:lumOff val="-14630"/>
                  </a:schemeClr>
                </a:solidFill>
                <a:hlinkClick r:id="rId3" invalidUrl="" action="" tgtFrame="" tooltip="" history="1" highlightClick="0" endSnd="0"/>
              </a:rPr>
              <a:t>Nginx</a:t>
            </a:r>
          </a:p>
          <a:p>
            <a:pPr lvl="1" marL="828842" indent="-320842">
              <a:buChar char="✤"/>
            </a:pPr>
            <a:r>
              <a:rPr u="sng">
                <a:solidFill>
                  <a:schemeClr val="accent5">
                    <a:satOff val="8112"/>
                    <a:lumOff val="-14630"/>
                  </a:schemeClr>
                </a:solidFill>
                <a:hlinkClick r:id="rId4" invalidUrl="" action="" tgtFrame="" tooltip="" history="1" highlightClick="0" endSnd="0"/>
              </a:rPr>
              <a:t>Traefik</a:t>
            </a:r>
            <a:r>
              <a:t> : reverse proxy et load balancer open source pensé pour les environnements modernes : conteneurs, microservices, Kubernetes, cloud, etc.</a:t>
            </a:r>
          </a:p>
          <a:p>
            <a:pPr lvl="1" marL="828842" indent="-320842">
              <a:buChar char="✤"/>
            </a:pPr>
            <a:r>
              <a:rPr u="sng">
                <a:solidFill>
                  <a:schemeClr val="accent5">
                    <a:satOff val="8112"/>
                    <a:lumOff val="-14630"/>
                  </a:schemeClr>
                </a:solidFill>
                <a:hlinkClick r:id="rId5" invalidUrl="" action="" tgtFrame="" tooltip="" history="1" highlightClick="0" endSnd="0"/>
              </a:rPr>
              <a:t>HAProxy</a:t>
            </a:r>
          </a:p>
          <a:p>
            <a:pPr lvl="1" marL="828842" indent="-320842">
              <a:buChar char="✤"/>
            </a:pPr>
            <a:r>
              <a:rPr u="sng">
                <a:solidFill>
                  <a:schemeClr val="accent5">
                    <a:satOff val="8112"/>
                    <a:lumOff val="-14630"/>
                  </a:schemeClr>
                </a:solidFill>
                <a:hlinkClick r:id="rId6" invalidUrl="" action="" tgtFrame="" tooltip="" history="1" highlightClick="0" endSnd="0"/>
              </a:rPr>
              <a:t>Squid</a:t>
            </a:r>
            <a:r>
              <a:t> : en tant que reverse proxy avec un pare-feu PfSense.</a:t>
            </a:r>
          </a:p>
        </p:txBody>
      </p:sp>
      <p:sp>
        <p:nvSpPr>
          <p:cNvPr id="822" name="2.9 - Serveurs proxy et reverse proxy"/>
          <p:cNvSpPr txBox="1"/>
          <p:nvPr>
            <p:ph type="body" idx="21"/>
          </p:nvPr>
        </p:nvSpPr>
        <p:spPr>
          <a:prstGeom prst="rect">
            <a:avLst/>
          </a:prstGeom>
        </p:spPr>
        <p:txBody>
          <a:bodyPr/>
          <a:lstStyle/>
          <a:p>
            <a:pPr/>
            <a:r>
              <a:t>2.9 - Serveurs proxy et reverse proxy</a:t>
            </a:r>
          </a:p>
        </p:txBody>
      </p:sp>
      <p:sp>
        <p:nvSpPr>
          <p:cNvPr id="82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5"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826" name="Voir :…"/>
          <p:cNvSpPr txBox="1"/>
          <p:nvPr>
            <p:ph type="body" idx="1"/>
          </p:nvPr>
        </p:nvSpPr>
        <p:spPr>
          <a:xfrm>
            <a:off x="355600" y="1581150"/>
            <a:ext cx="12293600" cy="7445326"/>
          </a:xfrm>
          <a:prstGeom prst="rect">
            <a:avLst/>
          </a:prstGeom>
        </p:spPr>
        <p:txBody>
          <a:bodyPr/>
          <a:lstStyle/>
          <a:p>
            <a:pPr lvl="1" marL="828842" indent="-320842">
              <a:buChar char="✤"/>
            </a:pPr>
          </a:p>
          <a:p>
            <a:pPr/>
            <a:r>
              <a:t>Voir :</a:t>
            </a:r>
          </a:p>
          <a:p>
            <a:pPr lvl="1" marL="828842" indent="-320842">
              <a:buChar char="✤"/>
            </a:pPr>
            <a:r>
              <a:rPr u="sng">
                <a:solidFill>
                  <a:schemeClr val="accent5">
                    <a:satOff val="8112"/>
                    <a:lumOff val="-14630"/>
                  </a:schemeClr>
                </a:solidFill>
                <a:hlinkClick r:id="rId2" invalidUrl="" action="" tgtFrame="" tooltip="" history="1" highlightClick="0" endSnd="0"/>
              </a:rPr>
              <a:t>Qu’est-ce qu’un serveur proxy ?</a:t>
            </a:r>
            <a:r>
              <a:t> - IONOS</a:t>
            </a:r>
          </a:p>
          <a:p>
            <a:pPr lvl="1" marL="828842" indent="-320842">
              <a:buChar char="✤"/>
            </a:pPr>
            <a:r>
              <a:rPr u="sng">
                <a:solidFill>
                  <a:schemeClr val="accent5">
                    <a:satOff val="8112"/>
                    <a:lumOff val="-14630"/>
                  </a:schemeClr>
                </a:solidFill>
                <a:hlinkClick r:id="rId3" invalidUrl="" action="" tgtFrame="" tooltip="" history="1" highlightClick="0" endSnd="0"/>
              </a:rPr>
              <a:t>Qu’est-ce qu’un reverse proxy ?</a:t>
            </a:r>
            <a:r>
              <a:t> - IONOS</a:t>
            </a:r>
          </a:p>
          <a:p>
            <a:pPr lvl="1" marL="828842" indent="-320842">
              <a:buChar char="✤"/>
            </a:pPr>
            <a:r>
              <a:rPr u="sng">
                <a:solidFill>
                  <a:schemeClr val="accent5">
                    <a:satOff val="8112"/>
                    <a:lumOff val="-14630"/>
                  </a:schemeClr>
                </a:solidFill>
                <a:hlinkClick r:id="rId4" invalidUrl="" action="" tgtFrame="" tooltip="" history="1" highlightClick="0" endSnd="0"/>
              </a:rPr>
              <a:t>Les serveurs proxy et reverse proxy pour les débutants</a:t>
            </a:r>
            <a:r>
              <a:t> - IT-Connect</a:t>
            </a:r>
          </a:p>
        </p:txBody>
      </p:sp>
      <p:sp>
        <p:nvSpPr>
          <p:cNvPr id="827" name="2.9 - Serveurs proxy et reverse proxy"/>
          <p:cNvSpPr txBox="1"/>
          <p:nvPr>
            <p:ph type="body" idx="21"/>
          </p:nvPr>
        </p:nvSpPr>
        <p:spPr>
          <a:prstGeom prst="rect">
            <a:avLst/>
          </a:prstGeom>
        </p:spPr>
        <p:txBody>
          <a:bodyPr/>
          <a:lstStyle/>
          <a:p>
            <a:pPr/>
            <a:r>
              <a:t>2.9 - Serveurs proxy et reverse proxy</a:t>
            </a:r>
          </a:p>
        </p:txBody>
      </p:sp>
      <p:sp>
        <p:nvSpPr>
          <p:cNvPr id="828"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0"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831" name="Présentation…"/>
          <p:cNvSpPr txBox="1"/>
          <p:nvPr>
            <p:ph type="body" idx="1"/>
          </p:nvPr>
        </p:nvSpPr>
        <p:spPr>
          <a:xfrm>
            <a:off x="355600" y="1581150"/>
            <a:ext cx="12293600" cy="7445326"/>
          </a:xfrm>
          <a:prstGeom prst="rect">
            <a:avLst/>
          </a:prstGeom>
        </p:spPr>
        <p:txBody>
          <a:bodyPr/>
          <a:lstStyle/>
          <a:p>
            <a:pPr/>
            <a:r>
              <a:t>Présentation</a:t>
            </a:r>
          </a:p>
          <a:p>
            <a:pPr lvl="1" marL="828842" indent="-320842">
              <a:buChar char="✤"/>
            </a:pPr>
            <a:r>
              <a:t>NFS est un </a:t>
            </a:r>
            <a:r>
              <a:rPr b="1"/>
              <a:t>système de fichiers en réseau</a:t>
            </a:r>
            <a:r>
              <a:t> développé par Sun Microsystems (racheté par Oracle en 2009). NFS est supporté par un grand nombre de systèmes d'exploitation.</a:t>
            </a:r>
          </a:p>
          <a:p>
            <a:pPr lvl="1" marL="828842" indent="-320842">
              <a:buChar char="✤"/>
              <a:defRPr spc="-48"/>
            </a:pPr>
            <a:r>
              <a:t>Avec NFS, utilisateurs et programmes accèdent aux dossiers et fichiers distants comme s'ils étaient locaux.</a:t>
            </a:r>
          </a:p>
          <a:p>
            <a:pPr lvl="1" marL="828842" indent="-320842">
              <a:buChar char="✤"/>
            </a:pPr>
            <a:r>
              <a:t>C'est un système client-serveur</a:t>
            </a:r>
          </a:p>
          <a:p>
            <a:pPr lvl="2" marL="1310105" indent="-294105">
              <a:buChar char="✤"/>
            </a:pPr>
            <a:r>
              <a:t>Le serveur rend des répertoires accessibles : il exporte ou partage des répertoires</a:t>
            </a:r>
          </a:p>
          <a:p>
            <a:pPr lvl="2" marL="1310105" indent="-294105">
              <a:buChar char="✤"/>
            </a:pPr>
            <a:r>
              <a:t>Le client monte (</a:t>
            </a:r>
            <a:r>
              <a:rPr b="1" i="1"/>
              <a:t>mount</a:t>
            </a:r>
            <a:r>
              <a:t>) un répertoire lorsqu'il attache un répertoire distant à un système de fichier local.</a:t>
            </a:r>
          </a:p>
          <a:p>
            <a:pPr lvl="1" marL="828842" indent="-320842">
              <a:buChar char="✤"/>
            </a:pPr>
            <a:r>
              <a:t>NFS est souvent utilisé dans les environnements de virtualisation pour fournir un stockage partagé aux machines virtuelles.</a:t>
            </a:r>
          </a:p>
          <a:p>
            <a:pPr lvl="1" marL="828842" indent="-320842">
              <a:buChar char="✤"/>
            </a:pPr>
            <a:r>
              <a:t>L’IETF, </a:t>
            </a:r>
            <a:r>
              <a:rPr i="1"/>
              <a:t>Internet Engineering Task Force</a:t>
            </a:r>
            <a:r>
              <a:t>, est maintenant chargé du développement des protocoles NFS. </a:t>
            </a:r>
          </a:p>
          <a:p>
            <a:pPr lvl="1" marL="828842" indent="-320842">
              <a:buChar char="✤"/>
            </a:pPr>
            <a:r>
              <a:t>NFSv4.1 (RFC 5661) a été publié en 2010.</a:t>
            </a:r>
          </a:p>
        </p:txBody>
      </p:sp>
      <p:sp>
        <p:nvSpPr>
          <p:cNvPr id="832" name="2.10 - NFS ; Network File System"/>
          <p:cNvSpPr txBox="1"/>
          <p:nvPr>
            <p:ph type="body" idx="21"/>
          </p:nvPr>
        </p:nvSpPr>
        <p:spPr>
          <a:prstGeom prst="rect">
            <a:avLst/>
          </a:prstGeom>
        </p:spPr>
        <p:txBody>
          <a:bodyPr/>
          <a:lstStyle/>
          <a:p>
            <a:pPr/>
            <a:r>
              <a:t>2.10 - NFS ; Network File System</a:t>
            </a:r>
          </a:p>
        </p:txBody>
      </p:sp>
      <p:sp>
        <p:nvSpPr>
          <p:cNvPr id="83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7"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838" name="Organisation…"/>
          <p:cNvSpPr txBox="1"/>
          <p:nvPr>
            <p:ph type="body" idx="1"/>
          </p:nvPr>
        </p:nvSpPr>
        <p:spPr>
          <a:xfrm>
            <a:off x="355600" y="1581150"/>
            <a:ext cx="12293600" cy="7445326"/>
          </a:xfrm>
          <a:prstGeom prst="rect">
            <a:avLst/>
          </a:prstGeom>
        </p:spPr>
        <p:txBody>
          <a:bodyPr/>
          <a:lstStyle/>
          <a:p>
            <a:pPr/>
            <a:r>
              <a:t>Organisation</a:t>
            </a:r>
          </a:p>
          <a:p>
            <a:pPr lvl="1" marL="828842" indent="-320842">
              <a:buChar char="✤"/>
            </a:pPr>
            <a:r>
              <a:t>NFS fonctionne grâce des différents démons :</a:t>
            </a:r>
            <a:br/>
            <a:br/>
          </a:p>
        </p:txBody>
      </p:sp>
      <p:sp>
        <p:nvSpPr>
          <p:cNvPr id="839" name="2.10 - NFS ; Network File System"/>
          <p:cNvSpPr txBox="1"/>
          <p:nvPr>
            <p:ph type="body" idx="21"/>
          </p:nvPr>
        </p:nvSpPr>
        <p:spPr>
          <a:prstGeom prst="rect">
            <a:avLst/>
          </a:prstGeom>
        </p:spPr>
        <p:txBody>
          <a:bodyPr/>
          <a:lstStyle/>
          <a:p>
            <a:pPr/>
            <a:r>
              <a:t>2.10 - NFS ; Network File System</a:t>
            </a:r>
          </a:p>
        </p:txBody>
      </p:sp>
      <p:sp>
        <p:nvSpPr>
          <p:cNvPr id="84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841" name="Tableau sans nom"/>
          <p:cNvGraphicFramePr/>
          <p:nvPr/>
        </p:nvGraphicFramePr>
        <p:xfrm>
          <a:off x="1202032" y="3437139"/>
          <a:ext cx="10613435" cy="4650257"/>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1703374"/>
                <a:gridCol w="2194757"/>
                <a:gridCol w="2194757"/>
                <a:gridCol w="4507844"/>
              </a:tblGrid>
              <a:tr h="579694">
                <a:tc>
                  <a:txBody>
                    <a:bodyPr/>
                    <a:lstStyle/>
                    <a:p>
                      <a:pPr defTabSz="457200">
                        <a:defRPr sz="1800">
                          <a:solidFill>
                            <a:srgbClr val="000000"/>
                          </a:solidFill>
                        </a:defRPr>
                      </a:pPr>
                      <a:r>
                        <a:rPr b="1" sz="1900">
                          <a:latin typeface="Helvetica Neue"/>
                          <a:ea typeface="Helvetica Neue"/>
                          <a:cs typeface="Helvetica Neue"/>
                          <a:sym typeface="Helvetica Neue"/>
                        </a:rPr>
                        <a:t>Démon</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515151"/>
                      </a:solidFill>
                      <a:miter lim="400000"/>
                    </a:lnB>
                    <a:solidFill>
                      <a:srgbClr val="EBEBEB"/>
                    </a:solidFill>
                  </a:tcPr>
                </a:tc>
                <a:tc>
                  <a:txBody>
                    <a:bodyPr/>
                    <a:lstStyle/>
                    <a:p>
                      <a:pPr defTabSz="457200">
                        <a:defRPr sz="1800">
                          <a:solidFill>
                            <a:srgbClr val="000000"/>
                          </a:solidFill>
                        </a:defRPr>
                      </a:pPr>
                      <a:r>
                        <a:rPr b="1" sz="1900">
                          <a:latin typeface="Helvetica Neue"/>
                          <a:ea typeface="Helvetica Neue"/>
                          <a:cs typeface="Helvetica Neue"/>
                          <a:sym typeface="Helvetica Neue"/>
                        </a:rPr>
                        <a:t>Serveur</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515151"/>
                      </a:solidFill>
                      <a:miter lim="400000"/>
                    </a:lnB>
                    <a:solidFill>
                      <a:srgbClr val="EBEBEB"/>
                    </a:solidFill>
                  </a:tcPr>
                </a:tc>
                <a:tc>
                  <a:txBody>
                    <a:bodyPr/>
                    <a:lstStyle/>
                    <a:p>
                      <a:pPr defTabSz="457200">
                        <a:defRPr sz="1800">
                          <a:solidFill>
                            <a:srgbClr val="000000"/>
                          </a:solidFill>
                        </a:defRPr>
                      </a:pPr>
                      <a:r>
                        <a:rPr b="1" sz="1900">
                          <a:latin typeface="Helvetica Neue"/>
                          <a:ea typeface="Helvetica Neue"/>
                          <a:cs typeface="Helvetica Neue"/>
                          <a:sym typeface="Helvetica Neue"/>
                        </a:rPr>
                        <a:t>Client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515151"/>
                      </a:solidFill>
                      <a:miter lim="400000"/>
                    </a:lnB>
                    <a:solidFill>
                      <a:srgbClr val="EBEBEB"/>
                    </a:solidFill>
                  </a:tcPr>
                </a:tc>
                <a:tc>
                  <a:txBody>
                    <a:bodyPr/>
                    <a:lstStyle/>
                    <a:p>
                      <a:pPr defTabSz="457200">
                        <a:defRPr sz="1800">
                          <a:solidFill>
                            <a:srgbClr val="000000"/>
                          </a:solidFill>
                        </a:defRPr>
                      </a:pPr>
                      <a:r>
                        <a:rPr b="1" sz="1900">
                          <a:latin typeface="Helvetica Neue"/>
                          <a:ea typeface="Helvetica Neue"/>
                          <a:cs typeface="Helvetica Neue"/>
                          <a:sym typeface="Helvetica Neue"/>
                        </a:rPr>
                        <a:t>Détail</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515151"/>
                      </a:solidFill>
                      <a:miter lim="400000"/>
                    </a:lnB>
                    <a:solidFill>
                      <a:srgbClr val="EBEBEB"/>
                    </a:solidFill>
                  </a:tcPr>
                </a:tc>
              </a:tr>
              <a:tr h="579694">
                <a:tc>
                  <a:txBody>
                    <a:bodyPr/>
                    <a:lstStyle/>
                    <a:p>
                      <a:pPr algn="l" defTabSz="457200">
                        <a:defRPr b="1" sz="1900">
                          <a:solidFill>
                            <a:srgbClr val="000000"/>
                          </a:solidFill>
                          <a:latin typeface="Helvetica Neue"/>
                          <a:ea typeface="Helvetica Neue"/>
                          <a:cs typeface="Helvetica Neue"/>
                          <a:sym typeface="Helvetica Neue"/>
                        </a:defRPr>
                      </a:pP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515151"/>
                      </a:solidFill>
                      <a:miter lim="400000"/>
                    </a:lnT>
                    <a:lnB w="12700">
                      <a:solidFill>
                        <a:srgbClr val="D6D6D6"/>
                      </a:solidFill>
                      <a:miter lim="400000"/>
                    </a:lnB>
                    <a:solidFill>
                      <a:srgbClr val="EBEBEB"/>
                    </a:solidFill>
                  </a:tcPr>
                </a:tc>
                <a:tc>
                  <a:txBody>
                    <a:bodyPr/>
                    <a:lstStyle/>
                    <a:p>
                      <a:pPr defTabSz="457200">
                        <a:defRPr sz="1900">
                          <a:solidFill>
                            <a:srgbClr val="000000"/>
                          </a:solidFill>
                          <a:latin typeface="Helvetica Neue"/>
                          <a:ea typeface="Helvetica Neue"/>
                          <a:cs typeface="Helvetica Neue"/>
                          <a:sym typeface="Helvetica Neue"/>
                        </a:defRPr>
                      </a:pP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515151"/>
                      </a:solidFill>
                      <a:miter lim="400000"/>
                    </a:lnT>
                    <a:lnB w="12700">
                      <a:solidFill>
                        <a:srgbClr val="D6D6D6"/>
                      </a:solidFill>
                      <a:miter lim="400000"/>
                    </a:lnB>
                  </a:tcPr>
                </a:tc>
                <a:tc>
                  <a:txBody>
                    <a:bodyPr/>
                    <a:lstStyle/>
                    <a:p>
                      <a:pPr defTabSz="457200">
                        <a:defRPr sz="1900">
                          <a:solidFill>
                            <a:srgbClr val="000000"/>
                          </a:solidFill>
                          <a:latin typeface="Helvetica Neue"/>
                          <a:ea typeface="Helvetica Neue"/>
                          <a:cs typeface="Helvetica Neue"/>
                          <a:sym typeface="Helvetica Neue"/>
                        </a:defRPr>
                      </a:pP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515151"/>
                      </a:solidFill>
                      <a:miter lim="400000"/>
                    </a:lnT>
                    <a:lnB w="12700">
                      <a:solidFill>
                        <a:srgbClr val="D6D6D6"/>
                      </a:solidFill>
                      <a:miter lim="400000"/>
                    </a:lnB>
                  </a:tcPr>
                </a:tc>
                <a:tc>
                  <a:txBody>
                    <a:bodyPr/>
                    <a:lstStyle/>
                    <a:p>
                      <a:pPr algn="l" defTabSz="457200">
                        <a:defRPr sz="1900">
                          <a:solidFill>
                            <a:srgbClr val="000000"/>
                          </a:solidFill>
                          <a:latin typeface="Helvetica Neue"/>
                          <a:ea typeface="Helvetica Neue"/>
                          <a:cs typeface="Helvetica Neue"/>
                          <a:sym typeface="Helvetica Neue"/>
                        </a:defRPr>
                      </a:pP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515151"/>
                      </a:solidFill>
                      <a:miter lim="400000"/>
                    </a:lnT>
                    <a:lnB w="12700">
                      <a:solidFill>
                        <a:srgbClr val="D6D6D6"/>
                      </a:solidFill>
                      <a:miter lim="400000"/>
                    </a:lnB>
                  </a:tcPr>
                </a:tc>
              </a:tr>
              <a:tr h="579694">
                <a:tc>
                  <a:txBody>
                    <a:bodyPr/>
                    <a:lstStyle/>
                    <a:p>
                      <a:pPr algn="l" defTabSz="457200">
                        <a:defRPr sz="1800">
                          <a:solidFill>
                            <a:srgbClr val="000000"/>
                          </a:solidFill>
                        </a:defRPr>
                      </a:pPr>
                      <a:r>
                        <a:rPr b="1" sz="1900">
                          <a:latin typeface="Helvetica Neue"/>
                          <a:ea typeface="Helvetica Neue"/>
                          <a:cs typeface="Helvetica Neue"/>
                          <a:sym typeface="Helvetica Neue"/>
                        </a:rPr>
                        <a:t>nfsd</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BEBEB"/>
                    </a:solidFill>
                  </a:tcPr>
                </a:tc>
                <a:tc>
                  <a:txBody>
                    <a:bodyPr/>
                    <a:lstStyle/>
                    <a:p>
                      <a:pPr defTabSz="457200">
                        <a:defRPr sz="1800">
                          <a:solidFill>
                            <a:srgbClr val="000000"/>
                          </a:solidFill>
                        </a:defRPr>
                      </a:pPr>
                      <a:r>
                        <a:rPr b="1" sz="1900">
                          <a:latin typeface="Helvetica Neue"/>
                          <a:ea typeface="Helvetica Neue"/>
                          <a:cs typeface="Helvetica Neue"/>
                          <a:sym typeface="Helvetica Neue"/>
                        </a:rPr>
                        <a: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defTabSz="457200">
                        <a:defRPr sz="1900">
                          <a:solidFill>
                            <a:srgbClr val="000000"/>
                          </a:solidFill>
                          <a:latin typeface="Helvetica Neue"/>
                          <a:ea typeface="Helvetica Neue"/>
                          <a:cs typeface="Helvetica Neue"/>
                          <a:sym typeface="Helvetica Neue"/>
                        </a:defRPr>
                      </a:pP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algn="l" defTabSz="457200">
                        <a:defRPr sz="1800">
                          <a:solidFill>
                            <a:srgbClr val="000000"/>
                          </a:solidFill>
                        </a:defRPr>
                      </a:pPr>
                      <a:r>
                        <a:rPr sz="1900">
                          <a:latin typeface="Helvetica Neue"/>
                          <a:ea typeface="Helvetica Neue"/>
                          <a:cs typeface="Helvetica Neue"/>
                          <a:sym typeface="Helvetica Neue"/>
                        </a:rPr>
                        <a:t>réponses aux requêtes client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r h="579694">
                <a:tc>
                  <a:txBody>
                    <a:bodyPr/>
                    <a:lstStyle/>
                    <a:p>
                      <a:pPr algn="l" defTabSz="457200">
                        <a:defRPr sz="1800">
                          <a:solidFill>
                            <a:srgbClr val="000000"/>
                          </a:solidFill>
                        </a:defRPr>
                      </a:pPr>
                      <a:r>
                        <a:rPr b="1" sz="1900">
                          <a:latin typeface="Helvetica Neue"/>
                          <a:ea typeface="Helvetica Neue"/>
                          <a:cs typeface="Helvetica Neue"/>
                          <a:sym typeface="Helvetica Neue"/>
                        </a:rPr>
                        <a:t>mountd</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BEBEB"/>
                    </a:solidFill>
                  </a:tcPr>
                </a:tc>
                <a:tc>
                  <a:txBody>
                    <a:bodyPr/>
                    <a:lstStyle/>
                    <a:p>
                      <a:pPr defTabSz="457200">
                        <a:defRPr sz="1800">
                          <a:solidFill>
                            <a:srgbClr val="000000"/>
                          </a:solidFill>
                        </a:defRPr>
                      </a:pPr>
                      <a:r>
                        <a:rPr b="1" sz="1900">
                          <a:latin typeface="Helvetica Neue"/>
                          <a:ea typeface="Helvetica Neue"/>
                          <a:cs typeface="Helvetica Neue"/>
                          <a:sym typeface="Helvetica Neue"/>
                        </a:rPr>
                        <a: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defTabSz="457200">
                        <a:defRPr sz="1900">
                          <a:solidFill>
                            <a:srgbClr val="000000"/>
                          </a:solidFill>
                          <a:latin typeface="Helvetica Neue"/>
                          <a:ea typeface="Helvetica Neue"/>
                          <a:cs typeface="Helvetica Neue"/>
                          <a:sym typeface="Helvetica Neue"/>
                        </a:defRPr>
                      </a:pP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algn="l" defTabSz="457200">
                        <a:defRPr sz="1800">
                          <a:solidFill>
                            <a:srgbClr val="000000"/>
                          </a:solidFill>
                        </a:defRPr>
                      </a:pPr>
                      <a:r>
                        <a:rPr sz="1900">
                          <a:latin typeface="Helvetica Neue"/>
                          <a:ea typeface="Helvetica Neue"/>
                          <a:cs typeface="Helvetica Neue"/>
                          <a:sym typeface="Helvetica Neue"/>
                        </a:rPr>
                        <a:t>demande de montage</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r h="579694">
                <a:tc>
                  <a:txBody>
                    <a:bodyPr/>
                    <a:lstStyle/>
                    <a:p>
                      <a:pPr algn="l" defTabSz="457200">
                        <a:defRPr sz="1800">
                          <a:solidFill>
                            <a:srgbClr val="000000"/>
                          </a:solidFill>
                        </a:defRPr>
                      </a:pPr>
                      <a:r>
                        <a:rPr b="1" sz="1900">
                          <a:latin typeface="Helvetica Neue"/>
                          <a:ea typeface="Helvetica Neue"/>
                          <a:cs typeface="Helvetica Neue"/>
                          <a:sym typeface="Helvetica Neue"/>
                        </a:rPr>
                        <a:t>nfslogd</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BEBEB"/>
                    </a:solidFill>
                  </a:tcPr>
                </a:tc>
                <a:tc>
                  <a:txBody>
                    <a:bodyPr/>
                    <a:lstStyle/>
                    <a:p>
                      <a:pPr defTabSz="457200">
                        <a:defRPr sz="1800">
                          <a:solidFill>
                            <a:srgbClr val="000000"/>
                          </a:solidFill>
                        </a:defRPr>
                      </a:pPr>
                      <a:r>
                        <a:rPr b="1" sz="1900">
                          <a:latin typeface="Helvetica Neue"/>
                          <a:ea typeface="Helvetica Neue"/>
                          <a:cs typeface="Helvetica Neue"/>
                          <a:sym typeface="Helvetica Neue"/>
                        </a:rPr>
                        <a: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defTabSz="457200">
                        <a:defRPr sz="1900">
                          <a:solidFill>
                            <a:srgbClr val="000000"/>
                          </a:solidFill>
                          <a:latin typeface="Helvetica Neue"/>
                          <a:ea typeface="Helvetica Neue"/>
                          <a:cs typeface="Helvetica Neue"/>
                          <a:sym typeface="Helvetica Neue"/>
                        </a:defRPr>
                      </a:pP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algn="l" defTabSz="457200">
                        <a:defRPr sz="1800">
                          <a:solidFill>
                            <a:srgbClr val="000000"/>
                          </a:solidFill>
                        </a:defRPr>
                      </a:pPr>
                      <a:r>
                        <a:rPr sz="1900">
                          <a:latin typeface="Helvetica Neue"/>
                          <a:ea typeface="Helvetica Neue"/>
                          <a:cs typeface="Helvetica Neue"/>
                          <a:sym typeface="Helvetica Neue"/>
                        </a:rPr>
                        <a:t>journal</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r h="579694">
                <a:tc>
                  <a:txBody>
                    <a:bodyPr/>
                    <a:lstStyle/>
                    <a:p>
                      <a:pPr algn="l" defTabSz="457200">
                        <a:defRPr sz="1800">
                          <a:solidFill>
                            <a:srgbClr val="000000"/>
                          </a:solidFill>
                        </a:defRPr>
                      </a:pPr>
                      <a:r>
                        <a:rPr b="1" sz="1900">
                          <a:latin typeface="Helvetica Neue"/>
                          <a:ea typeface="Helvetica Neue"/>
                          <a:cs typeface="Helvetica Neue"/>
                          <a:sym typeface="Helvetica Neue"/>
                        </a:rPr>
                        <a:t>rquotad</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BEBEB"/>
                    </a:solidFill>
                  </a:tcPr>
                </a:tc>
                <a:tc>
                  <a:txBody>
                    <a:bodyPr/>
                    <a:lstStyle/>
                    <a:p>
                      <a:pPr defTabSz="457200">
                        <a:defRPr sz="1800">
                          <a:solidFill>
                            <a:srgbClr val="000000"/>
                          </a:solidFill>
                        </a:defRPr>
                      </a:pPr>
                      <a:r>
                        <a:rPr b="1" sz="1900">
                          <a:latin typeface="Helvetica Neue"/>
                          <a:ea typeface="Helvetica Neue"/>
                          <a:cs typeface="Helvetica Neue"/>
                          <a:sym typeface="Helvetica Neue"/>
                        </a:rPr>
                        <a: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defTabSz="457200">
                        <a:defRPr sz="1800">
                          <a:solidFill>
                            <a:srgbClr val="000000"/>
                          </a:solidFill>
                        </a:defRPr>
                      </a:pPr>
                      <a:r>
                        <a:rPr b="1" sz="1900">
                          <a:latin typeface="Helvetica Neue"/>
                          <a:ea typeface="Helvetica Neue"/>
                          <a:cs typeface="Helvetica Neue"/>
                          <a:sym typeface="Helvetica Neue"/>
                        </a:rPr>
                        <a: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algn="l" defTabSz="457200">
                        <a:defRPr sz="1800">
                          <a:solidFill>
                            <a:srgbClr val="000000"/>
                          </a:solidFill>
                        </a:defRPr>
                      </a:pPr>
                      <a:r>
                        <a:rPr sz="1900">
                          <a:latin typeface="Helvetica Neue"/>
                          <a:ea typeface="Helvetica Neue"/>
                          <a:cs typeface="Helvetica Neue"/>
                          <a:sym typeface="Helvetica Neue"/>
                        </a:rPr>
                        <a:t>quota</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r h="579694">
                <a:tc>
                  <a:txBody>
                    <a:bodyPr/>
                    <a:lstStyle/>
                    <a:p>
                      <a:pPr algn="l" defTabSz="457200">
                        <a:defRPr sz="1800">
                          <a:solidFill>
                            <a:srgbClr val="000000"/>
                          </a:solidFill>
                        </a:defRPr>
                      </a:pPr>
                      <a:r>
                        <a:rPr b="1" sz="1900">
                          <a:latin typeface="Helvetica Neue"/>
                          <a:ea typeface="Helvetica Neue"/>
                          <a:cs typeface="Helvetica Neue"/>
                          <a:sym typeface="Helvetica Neue"/>
                        </a:rPr>
                        <a:t>lockd</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BEBEB"/>
                    </a:solidFill>
                  </a:tcPr>
                </a:tc>
                <a:tc>
                  <a:txBody>
                    <a:bodyPr/>
                    <a:lstStyle/>
                    <a:p>
                      <a:pPr defTabSz="457200">
                        <a:defRPr sz="1800">
                          <a:solidFill>
                            <a:srgbClr val="000000"/>
                          </a:solidFill>
                        </a:defRPr>
                      </a:pPr>
                      <a:r>
                        <a:rPr b="1" sz="1900">
                          <a:latin typeface="Helvetica Neue"/>
                          <a:ea typeface="Helvetica Neue"/>
                          <a:cs typeface="Helvetica Neue"/>
                          <a:sym typeface="Helvetica Neue"/>
                        </a:rPr>
                        <a: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defTabSz="457200">
                        <a:defRPr sz="1800">
                          <a:solidFill>
                            <a:srgbClr val="000000"/>
                          </a:solidFill>
                        </a:defRPr>
                      </a:pPr>
                      <a:r>
                        <a:rPr b="1" sz="1900">
                          <a:latin typeface="Helvetica Neue"/>
                          <a:ea typeface="Helvetica Neue"/>
                          <a:cs typeface="Helvetica Neue"/>
                          <a:sym typeface="Helvetica Neue"/>
                        </a:rPr>
                        <a: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algn="l" defTabSz="457200">
                        <a:defRPr sz="1800">
                          <a:solidFill>
                            <a:srgbClr val="000000"/>
                          </a:solidFill>
                        </a:defRPr>
                      </a:pPr>
                      <a:r>
                        <a:rPr sz="1900">
                          <a:latin typeface="Helvetica Neue"/>
                          <a:ea typeface="Helvetica Neue"/>
                          <a:cs typeface="Helvetica Neue"/>
                          <a:sym typeface="Helvetica Neue"/>
                        </a:rPr>
                        <a:t>verrouillage</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r h="579694">
                <a:tc>
                  <a:txBody>
                    <a:bodyPr/>
                    <a:lstStyle/>
                    <a:p>
                      <a:pPr algn="l" defTabSz="457200">
                        <a:defRPr sz="1800">
                          <a:solidFill>
                            <a:srgbClr val="000000"/>
                          </a:solidFill>
                        </a:defRPr>
                      </a:pPr>
                      <a:r>
                        <a:rPr b="1" sz="1900">
                          <a:latin typeface="Helvetica Neue"/>
                          <a:ea typeface="Helvetica Neue"/>
                          <a:cs typeface="Helvetica Neue"/>
                          <a:sym typeface="Helvetica Neue"/>
                        </a:rPr>
                        <a:t>statd</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BEBEB"/>
                    </a:solidFill>
                  </a:tcPr>
                </a:tc>
                <a:tc>
                  <a:txBody>
                    <a:bodyPr/>
                    <a:lstStyle/>
                    <a:p>
                      <a:pPr defTabSz="457200">
                        <a:defRPr sz="1800">
                          <a:solidFill>
                            <a:srgbClr val="000000"/>
                          </a:solidFill>
                        </a:defRPr>
                      </a:pPr>
                      <a:r>
                        <a:rPr b="1" sz="1900">
                          <a:latin typeface="Helvetica Neue"/>
                          <a:ea typeface="Helvetica Neue"/>
                          <a:cs typeface="Helvetica Neue"/>
                          <a:sym typeface="Helvetica Neue"/>
                        </a:rPr>
                        <a: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defTabSz="457200">
                        <a:defRPr sz="1800">
                          <a:solidFill>
                            <a:srgbClr val="000000"/>
                          </a:solidFill>
                        </a:defRPr>
                      </a:pPr>
                      <a:r>
                        <a:rPr b="1" sz="1900">
                          <a:latin typeface="Helvetica Neue"/>
                          <a:ea typeface="Helvetica Neue"/>
                          <a:cs typeface="Helvetica Neue"/>
                          <a:sym typeface="Helvetica Neue"/>
                        </a:rPr>
                        <a:t>√</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c>
                  <a:txBody>
                    <a:bodyPr/>
                    <a:lstStyle/>
                    <a:p>
                      <a:pPr algn="l" defTabSz="457200">
                        <a:defRPr sz="1800">
                          <a:solidFill>
                            <a:srgbClr val="000000"/>
                          </a:solidFill>
                        </a:defRPr>
                      </a:pPr>
                      <a:r>
                        <a:rPr sz="1900">
                          <a:latin typeface="Helvetica Neue"/>
                          <a:ea typeface="Helvetica Neue"/>
                          <a:cs typeface="Helvetica Neue"/>
                          <a:sym typeface="Helvetica Neue"/>
                        </a:rPr>
                        <a:t>surveillance de l’état du réseau</a:t>
                      </a:r>
                    </a:p>
                  </a:txBody>
                  <a:tcPr marL="50800" marR="50800" marT="50800" marB="50800" anchor="t"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bl>
          </a:graphicData>
        </a:graphic>
      </p:graphicFrame>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5"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846" name="Configuration du serveur…"/>
          <p:cNvSpPr txBox="1"/>
          <p:nvPr>
            <p:ph type="body" idx="1"/>
          </p:nvPr>
        </p:nvSpPr>
        <p:spPr>
          <a:xfrm>
            <a:off x="355600" y="1581150"/>
            <a:ext cx="12293600" cy="7445326"/>
          </a:xfrm>
          <a:prstGeom prst="rect">
            <a:avLst/>
          </a:prstGeom>
        </p:spPr>
        <p:txBody>
          <a:bodyPr/>
          <a:lstStyle/>
          <a:p>
            <a:pPr/>
            <a:r>
              <a:t>Configuration du serveur</a:t>
            </a:r>
          </a:p>
          <a:p>
            <a:pPr lvl="1" marL="828842" indent="-320842">
              <a:buChar char="✤"/>
            </a:pPr>
            <a:r>
              <a:t>Le but du partage de système de fichier est de :</a:t>
            </a:r>
          </a:p>
          <a:p>
            <a:pPr lvl="2" marL="1310105" indent="-294105">
              <a:buChar char="✤"/>
            </a:pPr>
            <a:r>
              <a:t>partager des données entre utilisateur d'un même groupe</a:t>
            </a:r>
          </a:p>
          <a:p>
            <a:pPr lvl="2" marL="1310105" indent="-294105">
              <a:buChar char="✤"/>
            </a:pPr>
            <a:r>
              <a:t>éviter la duplication de répertoires</a:t>
            </a:r>
          </a:p>
          <a:p>
            <a:pPr lvl="2" marL="1310105" indent="-294105">
              <a:buChar char="✤"/>
            </a:pPr>
            <a:r>
              <a:t>offrir des programmes et des données centralisés</a:t>
            </a:r>
          </a:p>
          <a:p>
            <a:pPr lvl="2" marL="1310105" indent="-294105">
              <a:buChar char="✤"/>
            </a:pPr>
            <a:r>
              <a:t>fournir de l'espace disque à des clients sans disque</a:t>
            </a:r>
          </a:p>
          <a:p>
            <a:pPr lvl="1" marL="828842" indent="-320842">
              <a:buChar char="✤"/>
            </a:pPr>
            <a:r>
              <a:t>Commande </a:t>
            </a:r>
            <a:r>
              <a:rPr b="1"/>
              <a:t>share</a:t>
            </a:r>
            <a:r>
              <a:t> (système Solaris) : </a:t>
            </a:r>
          </a:p>
          <a:p>
            <a:pPr lvl="2" marL="1310105" indent="-294105">
              <a:buChar char="✤"/>
            </a:pPr>
            <a:r>
              <a:t>elle lit les répertoire à exporter dans   /etc/dfs/dfstab</a:t>
            </a:r>
          </a:p>
          <a:p>
            <a:pPr lvl="1" marL="828842" indent="-320842">
              <a:buChar char="✤"/>
            </a:pPr>
            <a:r>
              <a:t>Commande </a:t>
            </a:r>
            <a:r>
              <a:rPr b="1"/>
              <a:t>exportfs</a:t>
            </a:r>
            <a:r>
              <a:t> (système Linux)</a:t>
            </a:r>
          </a:p>
          <a:p>
            <a:pPr lvl="2" marL="1310105" indent="-294105">
              <a:buChar char="✤"/>
            </a:pPr>
            <a:r>
              <a:t>elle lit en   /etc/exports  : les répertoires à exporter, les machines qui peuvent y accéder et les droits d'accès associés.</a:t>
            </a:r>
          </a:p>
        </p:txBody>
      </p:sp>
      <p:sp>
        <p:nvSpPr>
          <p:cNvPr id="847" name="2.10 - NFS ; Network File System"/>
          <p:cNvSpPr txBox="1"/>
          <p:nvPr>
            <p:ph type="body" idx="21"/>
          </p:nvPr>
        </p:nvSpPr>
        <p:spPr>
          <a:prstGeom prst="rect">
            <a:avLst/>
          </a:prstGeom>
        </p:spPr>
        <p:txBody>
          <a:bodyPr/>
          <a:lstStyle/>
          <a:p>
            <a:pPr/>
            <a:r>
              <a:t>2.10 - NFS ; Network File System</a:t>
            </a:r>
          </a:p>
        </p:txBody>
      </p:sp>
      <p:sp>
        <p:nvSpPr>
          <p:cNvPr id="848"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2"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853" name="Configuration de clients…"/>
          <p:cNvSpPr txBox="1"/>
          <p:nvPr>
            <p:ph type="body" idx="1"/>
          </p:nvPr>
        </p:nvSpPr>
        <p:spPr>
          <a:xfrm>
            <a:off x="355600" y="1581150"/>
            <a:ext cx="12293600" cy="7445326"/>
          </a:xfrm>
          <a:prstGeom prst="rect">
            <a:avLst/>
          </a:prstGeom>
        </p:spPr>
        <p:txBody>
          <a:bodyPr/>
          <a:lstStyle/>
          <a:p>
            <a:pPr/>
            <a:r>
              <a:t>Configuration de clients</a:t>
            </a:r>
          </a:p>
          <a:p>
            <a:pPr lvl="1" marL="828842" indent="-320842">
              <a:buChar char="✤"/>
            </a:pPr>
            <a:r>
              <a:t>Commande showmount : obtenir des informations sur un serveur ;</a:t>
            </a:r>
          </a:p>
          <a:p>
            <a:pPr lvl="1" marL="828842" indent="-320842">
              <a:buChar char="✤"/>
            </a:pPr>
            <a:r>
              <a:t>Commande mount : montage de répertoire :</a:t>
            </a:r>
          </a:p>
          <a:p>
            <a:pPr lvl="2" marL="1158688" indent="-320488">
              <a:spcBef>
                <a:spcPts val="1000"/>
              </a:spcBef>
              <a:buClrTx/>
              <a:buSzPct val="30000"/>
              <a:buFontTx/>
              <a:buBlip>
                <a:blip r:embed="rId3"/>
              </a:buBlip>
              <a:defRPr sz="2400">
                <a:latin typeface="Candara"/>
                <a:ea typeface="Candara"/>
                <a:cs typeface="Candara"/>
                <a:sym typeface="Candara"/>
              </a:defRPr>
            </a:pPr>
            <a:r>
              <a:rPr b="1">
                <a:solidFill>
                  <a:srgbClr val="874A3E"/>
                </a:solidFill>
                <a:latin typeface="Consolas"/>
                <a:ea typeface="Consolas"/>
                <a:cs typeface="Consolas"/>
                <a:sym typeface="Consolas"/>
              </a:rPr>
              <a:t>mount -t nfs nom_du_serveur:dossier_distant dossier_local</a:t>
            </a:r>
            <a:br>
              <a:rPr b="1">
                <a:solidFill>
                  <a:srgbClr val="874A3E"/>
                </a:solidFill>
                <a:latin typeface="Consolas"/>
                <a:ea typeface="Consolas"/>
                <a:cs typeface="Consolas"/>
                <a:sym typeface="Consolas"/>
              </a:rPr>
            </a:br>
          </a:p>
          <a:p>
            <a:pPr lvl="1" marL="828842" indent="-320842">
              <a:buChar char="✤"/>
            </a:pPr>
            <a:r>
              <a:t>Commande umount : démontage de répertoire.</a:t>
            </a:r>
          </a:p>
          <a:p>
            <a:pPr/>
          </a:p>
          <a:p>
            <a:pPr/>
            <a:r>
              <a:t>NFSv4</a:t>
            </a:r>
          </a:p>
          <a:p>
            <a:pPr lvl="1" marL="828842" indent="-320842">
              <a:buChar char="✤"/>
            </a:pPr>
            <a:r>
              <a:t>L’IETF, Internet Engineering Task Force, est maintenant chargé du développement des protocoles NFS. </a:t>
            </a:r>
          </a:p>
          <a:p>
            <a:pPr lvl="1" marL="828842" indent="-320842">
              <a:buChar char="✤"/>
            </a:pPr>
            <a:r>
              <a:t>La version 4 de NFS est révisée en 2003 (RFC 3530) .</a:t>
            </a:r>
          </a:p>
          <a:p>
            <a:pPr lvl="1" marL="828842" indent="-320842">
              <a:buChar char="✤"/>
            </a:pPr>
            <a:r>
              <a:t>NFSv4.1 (RFC 5661) a été publié en 2010 et NFSv4.2 (RFC 7862) a été publié en 2016.</a:t>
            </a:r>
          </a:p>
        </p:txBody>
      </p:sp>
      <p:sp>
        <p:nvSpPr>
          <p:cNvPr id="854" name="2.10 - NFS ; Network File System"/>
          <p:cNvSpPr txBox="1"/>
          <p:nvPr>
            <p:ph type="body" idx="21"/>
          </p:nvPr>
        </p:nvSpPr>
        <p:spPr>
          <a:prstGeom prst="rect">
            <a:avLst/>
          </a:prstGeom>
        </p:spPr>
        <p:txBody>
          <a:bodyPr/>
          <a:lstStyle/>
          <a:p>
            <a:pPr/>
            <a:r>
              <a:t>2.10 - NFS ; Network File System</a:t>
            </a:r>
          </a:p>
        </p:txBody>
      </p:sp>
      <p:sp>
        <p:nvSpPr>
          <p:cNvPr id="855"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9"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860" name="NFSv4…"/>
          <p:cNvSpPr txBox="1"/>
          <p:nvPr>
            <p:ph type="body" idx="1"/>
          </p:nvPr>
        </p:nvSpPr>
        <p:spPr>
          <a:xfrm>
            <a:off x="355600" y="1581150"/>
            <a:ext cx="12293600" cy="7445326"/>
          </a:xfrm>
          <a:prstGeom prst="rect">
            <a:avLst/>
          </a:prstGeom>
        </p:spPr>
        <p:txBody>
          <a:bodyPr/>
          <a:lstStyle/>
          <a:p>
            <a:pPr/>
            <a:r>
              <a:t>NFSv4</a:t>
            </a:r>
          </a:p>
          <a:p>
            <a:pPr lvl="1" marL="828842" indent="-320842">
              <a:buChar char="✤"/>
            </a:pPr>
            <a:r>
              <a:t>NFSv4, par rapport à ses prédécesseurs, embarque de nombreuses avancées telles que :</a:t>
            </a:r>
          </a:p>
          <a:p>
            <a:pPr lvl="2" marL="1310105" indent="-294105">
              <a:buChar char="✤"/>
            </a:pPr>
            <a:r>
              <a:t>Une technologie de cache agressive (délégation) ;</a:t>
            </a:r>
          </a:p>
          <a:p>
            <a:pPr lvl="2" marL="1310105" indent="-294105">
              <a:buChar char="✤"/>
            </a:pPr>
            <a:r>
              <a:t>Le regroupement des requêtes réseau (</a:t>
            </a:r>
            <a:r>
              <a:rPr i="1"/>
              <a:t>Compound request</a:t>
            </a:r>
            <a:r>
              <a:t>) ;</a:t>
            </a:r>
          </a:p>
          <a:p>
            <a:pPr lvl="2" marL="1310105" indent="-294105">
              <a:buChar char="✤"/>
            </a:pPr>
            <a:r>
              <a:t>La sécurisation négociée et le chiffrement des données : Kerberos 5, Certificats (SPKM, </a:t>
            </a:r>
            <a:r>
              <a:rPr i="1"/>
              <a:t>Simple Public Key Mechanism</a:t>
            </a:r>
            <a:r>
              <a:t>), Clefs publiques/privées (LIPKEY, </a:t>
            </a:r>
            <a:r>
              <a:rPr i="1"/>
              <a:t>Low Infrastructure Public Key</a:t>
            </a:r>
            <a:r>
              <a:t>) ;</a:t>
            </a:r>
          </a:p>
          <a:p>
            <a:pPr lvl="2" marL="1310105" indent="-294105">
              <a:buChar char="✤"/>
            </a:pPr>
            <a:r>
              <a:t>La capacité pour les clients de maintenir des sessions ou de les récupérer malgré un crash serveur ou une panne du réseau ;</a:t>
            </a:r>
          </a:p>
          <a:p>
            <a:pPr lvl="2" marL="1310105" indent="-294105">
              <a:buChar char="✤"/>
            </a:pPr>
            <a:r>
              <a:t>La possibilité (à terme) de rediriger la charge de serveurs saturés vers un autre serveur, de manière transparente pour les clients ;</a:t>
            </a:r>
          </a:p>
          <a:p>
            <a:pPr lvl="2" marL="1310105" indent="-294105">
              <a:buChar char="✤"/>
            </a:pPr>
            <a:r>
              <a:t>Le support d'attributs fichier nommés par l'utilisateur (ex. un attribut ‘photos’).</a:t>
            </a:r>
            <a:br/>
          </a:p>
        </p:txBody>
      </p:sp>
      <p:sp>
        <p:nvSpPr>
          <p:cNvPr id="861" name="2.10 - NFS ; Network File System"/>
          <p:cNvSpPr txBox="1"/>
          <p:nvPr>
            <p:ph type="body" idx="21"/>
          </p:nvPr>
        </p:nvSpPr>
        <p:spPr>
          <a:prstGeom prst="rect">
            <a:avLst/>
          </a:prstGeom>
        </p:spPr>
        <p:txBody>
          <a:bodyPr/>
          <a:lstStyle/>
          <a:p>
            <a:pPr/>
            <a:r>
              <a:t>2.10 - NFS ; Network File System</a:t>
            </a:r>
          </a:p>
        </p:txBody>
      </p:sp>
      <p:sp>
        <p:nvSpPr>
          <p:cNvPr id="862"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195" name="2.1 - DNS - Domain Name System Nom de domaine"/>
          <p:cNvSpPr txBox="1"/>
          <p:nvPr>
            <p:ph type="body" idx="21"/>
          </p:nvPr>
        </p:nvSpPr>
        <p:spPr>
          <a:prstGeom prst="rect">
            <a:avLst/>
          </a:prstGeom>
        </p:spPr>
        <p:txBody>
          <a:bodyPr/>
          <a:lstStyle>
            <a:lvl1pPr>
              <a:tabLst>
                <a:tab pos="12039600" algn="r"/>
              </a:tabLst>
            </a:lvl1pPr>
          </a:lstStyle>
          <a:p>
            <a:pPr/>
            <a:r>
              <a:t>2.1 - DNS - Domain Name System	Nom de domaine           </a:t>
            </a:r>
          </a:p>
        </p:txBody>
      </p:sp>
      <p:sp>
        <p:nvSpPr>
          <p:cNvPr id="196" name="Nom de domaine…"/>
          <p:cNvSpPr txBox="1"/>
          <p:nvPr>
            <p:ph type="body" idx="1"/>
          </p:nvPr>
        </p:nvSpPr>
        <p:spPr>
          <a:xfrm>
            <a:off x="355600" y="1684734"/>
            <a:ext cx="12293600" cy="7652389"/>
          </a:xfrm>
          <a:prstGeom prst="rect">
            <a:avLst/>
          </a:prstGeom>
        </p:spPr>
        <p:txBody>
          <a:bodyPr/>
          <a:lstStyle/>
          <a:p>
            <a:pPr/>
            <a:r>
              <a:t>Nom de domaine</a:t>
            </a:r>
          </a:p>
          <a:p>
            <a:pPr lvl="1"/>
            <a:r>
              <a:t>Il résulte d’un système hiérarchique :</a:t>
            </a:r>
          </a:p>
          <a:p>
            <a:pPr lvl="2" marL="1295400" indent="-279400">
              <a:buChar char="★"/>
            </a:pPr>
            <a:r>
              <a:t>Domaine de haut-niveau (TLD, </a:t>
            </a:r>
            <a:r>
              <a:rPr b="1" i="1"/>
              <a:t>Top Level Domain</a:t>
            </a:r>
            <a:r>
              <a:t>) ou domaine de premier niveau</a:t>
            </a:r>
          </a:p>
          <a:p>
            <a:pPr lvl="3" marL="1778000" indent="-254000">
              <a:buSzPct val="70000"/>
              <a:buChar char="★"/>
            </a:pPr>
            <a:r>
              <a:rPr b="1"/>
              <a:t>Générique</a:t>
            </a:r>
            <a:r>
              <a:t> : gTLD ; </a:t>
            </a:r>
            <a:r>
              <a:rPr i="1"/>
              <a:t>generic TLD</a:t>
            </a:r>
            <a:br/>
            <a:r>
              <a:t>Ex. : .com, .net, .org, .mil, .gov, .biz, .info, .name, .pro, .aero, .coop, .xxx, .museum…</a:t>
            </a:r>
            <a:br/>
            <a:br/>
            <a:r>
              <a:t>Depuis 2014, des milliers de nouveaux gTLD (nommés nTLD pour </a:t>
            </a:r>
            <a:r>
              <a:rPr b="1"/>
              <a:t>News TLD</a:t>
            </a:r>
            <a:r>
              <a:t>) peuvent être demandés, avec priorité aux propriétaires de marques déposées. </a:t>
            </a:r>
            <a:br/>
            <a:r>
              <a:t>Ex. : .paris, .bzh, .sncf, .guru…</a:t>
            </a:r>
            <a:br/>
          </a:p>
          <a:p>
            <a:pPr lvl="3" marL="1778000" indent="-254000">
              <a:buSzPct val="70000"/>
              <a:buChar char="★"/>
            </a:pPr>
            <a:r>
              <a:rPr b="1"/>
              <a:t>National</a:t>
            </a:r>
            <a:r>
              <a:t> : ccTLD ; </a:t>
            </a:r>
            <a:r>
              <a:rPr i="1"/>
              <a:t>country code TLD</a:t>
            </a:r>
            <a:br/>
            <a:r>
              <a:t>Ex. : .fr, .uk, .nl, .it, .jp, .eu, .us…</a:t>
            </a:r>
            <a:br/>
          </a:p>
          <a:p>
            <a:pPr lvl="2" marL="1295400" indent="-279400">
              <a:buChar char="★"/>
            </a:pPr>
            <a:r>
              <a:t>Sous-domaine ou </a:t>
            </a:r>
            <a:r>
              <a:rPr b="1" i="1"/>
              <a:t>label</a:t>
            </a:r>
            <a:r>
              <a:t> : chaque sous-domaine est enregistré auprès du domaine supérieur.</a:t>
            </a:r>
            <a:br/>
            <a:r>
              <a:t>Il faut donc :</a:t>
            </a:r>
          </a:p>
          <a:p>
            <a:pPr lvl="3" marL="1778000" indent="-254000">
              <a:buSzPct val="70000"/>
              <a:buChar char="★"/>
            </a:pPr>
            <a:r>
              <a:t>la validation du domaine supérieur</a:t>
            </a:r>
          </a:p>
          <a:p>
            <a:pPr lvl="3" marL="1778000" indent="-254000">
              <a:buSzPct val="70000"/>
              <a:buChar char="★"/>
            </a:pPr>
            <a:r>
              <a:t>ajouter un enregistrement dans les serveurs de noms du domaine supérieur.</a:t>
            </a:r>
            <a:br/>
          </a:p>
          <a:p>
            <a:pPr lvl="2" marL="1295400" indent="-279400">
              <a:buChar char="★"/>
            </a:pPr>
            <a:r>
              <a:t>Par exemple, dans le domaine </a:t>
            </a:r>
            <a:r>
              <a:rPr>
                <a:solidFill>
                  <a:schemeClr val="accent5">
                    <a:satOff val="8112"/>
                    <a:lumOff val="-14630"/>
                  </a:schemeClr>
                </a:solidFill>
                <a:latin typeface="Menlo Regular"/>
                <a:ea typeface="Menlo Regular"/>
                <a:cs typeface="Menlo Regular"/>
                <a:sym typeface="Menlo Regular"/>
              </a:rPr>
              <a:t>media.nperf.com</a:t>
            </a:r>
            <a:r>
              <a:t>,  </a:t>
            </a:r>
            <a:r>
              <a:rPr>
                <a:solidFill>
                  <a:schemeClr val="accent5">
                    <a:satOff val="8112"/>
                    <a:lumOff val="-14630"/>
                  </a:schemeClr>
                </a:solidFill>
                <a:latin typeface="Menlo Regular"/>
                <a:ea typeface="Menlo Regular"/>
                <a:cs typeface="Menlo Regular"/>
                <a:sym typeface="Menlo Regular"/>
              </a:rPr>
              <a:t>media</a:t>
            </a:r>
            <a:r>
              <a:t> est un sous-domaine de </a:t>
            </a:r>
            <a:r>
              <a:rPr>
                <a:solidFill>
                  <a:schemeClr val="accent5">
                    <a:satOff val="8112"/>
                    <a:lumOff val="-14630"/>
                  </a:schemeClr>
                </a:solidFill>
                <a:latin typeface="Menlo Regular"/>
                <a:ea typeface="Menlo Regular"/>
                <a:cs typeface="Menlo Regular"/>
                <a:sym typeface="Menlo Regular"/>
              </a:rPr>
              <a:t>nperf.com</a:t>
            </a:r>
            <a:r>
              <a:t>.</a:t>
            </a:r>
          </a:p>
        </p:txBody>
      </p:sp>
      <p:sp>
        <p:nvSpPr>
          <p:cNvPr id="197" name="Numéro de diapositive"/>
          <p:cNvSpPr txBox="1"/>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8"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lstStyle>
          <a:p>
            <a:pPr/>
            <a:r>
              <a:t>Annexe </a:t>
            </a:r>
          </a:p>
        </p:txBody>
      </p:sp>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6"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867" name="Autres systèmes de fichiers réseaux…"/>
          <p:cNvSpPr txBox="1"/>
          <p:nvPr>
            <p:ph type="body" idx="1"/>
          </p:nvPr>
        </p:nvSpPr>
        <p:spPr>
          <a:xfrm>
            <a:off x="355600" y="1581150"/>
            <a:ext cx="12293600" cy="7445326"/>
          </a:xfrm>
          <a:prstGeom prst="rect">
            <a:avLst/>
          </a:prstGeom>
        </p:spPr>
        <p:txBody>
          <a:bodyPr/>
          <a:lstStyle/>
          <a:p>
            <a:pPr/>
            <a:r>
              <a:t>Autres systèmes de fichiers réseaux</a:t>
            </a:r>
          </a:p>
          <a:p>
            <a:pPr lvl="1" marL="828842" indent="-320842">
              <a:buChar char="✤"/>
            </a:pPr>
            <a:r>
              <a:rPr b="1"/>
              <a:t>SMB</a:t>
            </a:r>
            <a:r>
              <a:t>, </a:t>
            </a:r>
            <a:r>
              <a:rPr i="1"/>
              <a:t>Server Message Block2</a:t>
            </a:r>
            <a:r>
              <a:t>, permet le partage de ressources (fichiers et imprimantes) sur des réseaux locaux avec des PC sous Windows.</a:t>
            </a:r>
          </a:p>
          <a:p>
            <a:pPr lvl="1" marL="828842" indent="-320842">
              <a:buChar char="✤"/>
            </a:pPr>
            <a:r>
              <a:rPr b="1"/>
              <a:t>Samba</a:t>
            </a:r>
            <a:r>
              <a:t> est une implémentation libre des protocoles SMB/CIFS pour </a:t>
            </a:r>
            <a:r>
              <a:rPr b="1"/>
              <a:t>Linux et Unix</a:t>
            </a:r>
            <a:r>
              <a:t>. </a:t>
            </a:r>
          </a:p>
          <a:p>
            <a:pPr lvl="2" marL="1310105" indent="-294105">
              <a:buChar char="✤"/>
            </a:pPr>
            <a:r>
              <a:t>Samba v3 fournit sur un réseau local des fichiers et services d'impression pour divers clients Windows et peut s'intégrer à un domaine Windows Server ou faire partie d'un domaine Active Directory. </a:t>
            </a:r>
          </a:p>
          <a:p>
            <a:pPr lvl="2" marL="1310105" indent="-294105">
              <a:buChar char="✤"/>
            </a:pPr>
          </a:p>
          <a:p>
            <a:pPr/>
            <a:r>
              <a:t>Systèmes de fichiers distribués</a:t>
            </a:r>
          </a:p>
          <a:p>
            <a:pPr lvl="1" marL="828842" indent="-320842">
              <a:buChar char="✤"/>
            </a:pPr>
            <a:r>
              <a:rPr b="1"/>
              <a:t>AFS</a:t>
            </a:r>
            <a:r>
              <a:t>, </a:t>
            </a:r>
            <a:r>
              <a:rPr i="1"/>
              <a:t>Andrew File System</a:t>
            </a:r>
            <a:r>
              <a:t>, est un système d'archivage distribué.</a:t>
            </a:r>
          </a:p>
          <a:p>
            <a:pPr lvl="1" marL="828842" indent="-320842">
              <a:buChar char="✤"/>
              <a:defRPr spc="-48"/>
            </a:pPr>
            <a:r>
              <a:rPr b="1"/>
              <a:t>Lustre</a:t>
            </a:r>
            <a:r>
              <a:t> est un système de fichiers distribué libre, souvent utilisé pour </a:t>
            </a:r>
            <a:r>
              <a:rPr b="1"/>
              <a:t>de très grandes grappes de serveurs</a:t>
            </a:r>
            <a:r>
              <a:t>.</a:t>
            </a:r>
          </a:p>
          <a:p>
            <a:pPr lvl="1" marL="828842" indent="-320842">
              <a:buChar char="✤"/>
              <a:defRPr spc="-48"/>
            </a:pPr>
          </a:p>
          <a:p>
            <a:pPr/>
            <a:r>
              <a:t>Voir aussi</a:t>
            </a:r>
          </a:p>
          <a:p>
            <a:pPr lvl="1" marL="828842" indent="-320842">
              <a:buChar char="✤"/>
            </a:pPr>
            <a:r>
              <a:rPr u="sng">
                <a:solidFill>
                  <a:schemeClr val="accent5">
                    <a:satOff val="8112"/>
                    <a:lumOff val="-14630"/>
                  </a:schemeClr>
                </a:solidFill>
                <a:hlinkClick r:id="rId3" invalidUrl="" action="" tgtFrame="" tooltip="" history="1" highlightClick="0" endSnd="0"/>
              </a:rPr>
              <a:t>Apache Subversion</a:t>
            </a:r>
            <a:r>
              <a:t> et </a:t>
            </a:r>
            <a:r>
              <a:rPr u="sng">
                <a:solidFill>
                  <a:schemeClr val="accent5">
                    <a:satOff val="8112"/>
                    <a:lumOff val="-14630"/>
                  </a:schemeClr>
                </a:solidFill>
                <a:hlinkClick r:id="rId4" invalidUrl="" action="" tgtFrame="" tooltip="" history="1" highlightClick="0" endSnd="0"/>
              </a:rPr>
              <a:t>Git</a:t>
            </a:r>
            <a:r>
              <a:t>, logiciels de gestion de versions.</a:t>
            </a:r>
          </a:p>
        </p:txBody>
      </p:sp>
      <p:sp>
        <p:nvSpPr>
          <p:cNvPr id="868" name="2.10 - NFS ; Network File System"/>
          <p:cNvSpPr txBox="1"/>
          <p:nvPr>
            <p:ph type="body" idx="21"/>
          </p:nvPr>
        </p:nvSpPr>
        <p:spPr>
          <a:prstGeom prst="rect">
            <a:avLst/>
          </a:prstGeom>
        </p:spPr>
        <p:txBody>
          <a:bodyPr/>
          <a:lstStyle/>
          <a:p>
            <a:pPr/>
            <a:r>
              <a:t>2.10 - NFS ; Network File System</a:t>
            </a:r>
          </a:p>
        </p:txBody>
      </p:sp>
      <p:sp>
        <p:nvSpPr>
          <p:cNvPr id="869"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3"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874" name="La couche transport de l’architecture TCP/IP…"/>
          <p:cNvSpPr txBox="1"/>
          <p:nvPr>
            <p:ph type="body" idx="1"/>
          </p:nvPr>
        </p:nvSpPr>
        <p:spPr>
          <a:xfrm>
            <a:off x="355600" y="1581150"/>
            <a:ext cx="12293600" cy="7445326"/>
          </a:xfrm>
          <a:prstGeom prst="rect">
            <a:avLst/>
          </a:prstGeom>
        </p:spPr>
        <p:txBody>
          <a:bodyPr/>
          <a:lstStyle/>
          <a:p>
            <a:pPr/>
            <a:r>
              <a:t>L</a:t>
            </a:r>
            <a:r>
              <a:t>a couche transport de l’architecture TCP/IP</a:t>
            </a:r>
          </a:p>
          <a:p>
            <a:pPr/>
            <a:r>
              <a:t>Ses deux principaux protocoles</a:t>
            </a:r>
            <a:r>
              <a:t> sont :</a:t>
            </a:r>
          </a:p>
          <a:p>
            <a:pPr lvl="1" marL="828842" indent="-320842">
              <a:buChar char="✤"/>
            </a:pPr>
            <a:r>
              <a:t>TCP, </a:t>
            </a:r>
            <a:r>
              <a:rPr i="1"/>
              <a:t>Transmission Control Protocol,</a:t>
            </a:r>
            <a:r>
              <a:t> propose un service fiable orienté connexion</a:t>
            </a:r>
          </a:p>
          <a:p>
            <a:pPr lvl="1" marL="828842" indent="-320842">
              <a:buChar char="✤"/>
            </a:pPr>
            <a:r>
              <a:t>UDP, </a:t>
            </a:r>
            <a:r>
              <a:rPr i="1"/>
              <a:t>User Datagram Protocol,</a:t>
            </a:r>
            <a:r>
              <a:t> est un protocole plus simple, non fiable et sans connexion</a:t>
            </a:r>
          </a:p>
          <a:p>
            <a:pPr/>
            <a:r>
              <a:t>On trouve également :</a:t>
            </a:r>
          </a:p>
          <a:p>
            <a:pPr lvl="1" marL="828842" indent="-320842">
              <a:buChar char="✤"/>
            </a:pPr>
            <a:r>
              <a:t>QUIC, </a:t>
            </a:r>
            <a:r>
              <a:rPr i="1"/>
              <a:t>Quick UDP Internet Connections, </a:t>
            </a:r>
            <a:r>
              <a:t>transport pour </a:t>
            </a:r>
            <a:r>
              <a:rPr b="1"/>
              <a:t>HTTP/3</a:t>
            </a:r>
          </a:p>
          <a:p>
            <a:pPr lvl="1" marL="828842" indent="-320842">
              <a:buChar char="✤"/>
            </a:pPr>
            <a:r>
              <a:t>MPTCP, </a:t>
            </a:r>
            <a:r>
              <a:rPr i="1"/>
              <a:t>MultiPath TCP ; </a:t>
            </a:r>
            <a:r>
              <a:t>permettre à  TCP d'utiliser plusieurs chemins d'accès</a:t>
            </a:r>
          </a:p>
          <a:p>
            <a:pPr lvl="1" marL="828842" indent="-320842">
              <a:buChar char="✤"/>
            </a:pPr>
            <a:r>
              <a:t>RTP, </a:t>
            </a:r>
            <a:r>
              <a:rPr i="1"/>
              <a:t>Real-Time Transport Protocol</a:t>
            </a:r>
            <a:r>
              <a:t> permet le transport de données soumises à des contraintes de temps réel, tels que des flux média audio ou vidéo. </a:t>
            </a:r>
          </a:p>
          <a:p>
            <a:pPr lvl="2" marL="1310105" indent="-294105">
              <a:buChar char="✤"/>
            </a:pPr>
            <a:r>
              <a:t>Il utilise en fait UDP.</a:t>
            </a:r>
          </a:p>
          <a:p>
            <a:pPr lvl="2" marL="1310105" indent="-294105">
              <a:buChar char="✤"/>
            </a:pPr>
            <a:r>
              <a:t>Il permet le transport de média pour les services de la voix sur IP, de vidéo conférence et de streaming.</a:t>
            </a:r>
          </a:p>
          <a:p>
            <a:pPr lvl="2" marL="1310105" indent="-294105">
              <a:buChar char="✤"/>
            </a:pPr>
            <a:r>
              <a:t>RTP, protocole de transport, est toujours associé à un protocole de niveau Application comme SIP, </a:t>
            </a:r>
            <a:r>
              <a:rPr i="1"/>
              <a:t>Session Initiation Protocol</a:t>
            </a:r>
            <a:r>
              <a:t> (VoIP ou vidéo conférence) ou RTSP, </a:t>
            </a:r>
            <a:r>
              <a:rPr i="1"/>
              <a:t>Real Time Streaming Protocol</a:t>
            </a:r>
            <a:r>
              <a:t>.</a:t>
            </a:r>
          </a:p>
        </p:txBody>
      </p:sp>
      <p:sp>
        <p:nvSpPr>
          <p:cNvPr id="875" name="3.1 - Préambule"/>
          <p:cNvSpPr txBox="1"/>
          <p:nvPr>
            <p:ph type="body" idx="21"/>
          </p:nvPr>
        </p:nvSpPr>
        <p:spPr>
          <a:prstGeom prst="rect">
            <a:avLst/>
          </a:prstGeom>
        </p:spPr>
        <p:txBody>
          <a:bodyPr/>
          <a:lstStyle/>
          <a:p>
            <a:pPr/>
            <a:r>
              <a:t>3.1 - Préambule</a:t>
            </a:r>
          </a:p>
        </p:txBody>
      </p:sp>
      <p:sp>
        <p:nvSpPr>
          <p:cNvPr id="87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8"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879" name="Voir le cours UTC505…"/>
          <p:cNvSpPr txBox="1"/>
          <p:nvPr>
            <p:ph type="body" idx="1"/>
          </p:nvPr>
        </p:nvSpPr>
        <p:spPr>
          <a:xfrm>
            <a:off x="355600" y="1581150"/>
            <a:ext cx="12293600" cy="7445326"/>
          </a:xfrm>
          <a:prstGeom prst="rect">
            <a:avLst/>
          </a:prstGeom>
        </p:spPr>
        <p:txBody>
          <a:bodyPr/>
          <a:lstStyle/>
          <a:p>
            <a:pPr/>
            <a:r>
              <a:t>Voir le cours UTC505</a:t>
            </a:r>
          </a:p>
          <a:p>
            <a:pPr lvl="1" marL="828842" indent="-320842">
              <a:buChar char="✤"/>
            </a:pPr>
            <a:r>
              <a:t>Le paragraphe 4 — </a:t>
            </a:r>
            <a:r>
              <a:rPr i="1"/>
              <a:t>La couche Transport dans Internet</a:t>
            </a:r>
            <a:r>
              <a:t> — du chapitre 5 du cours UTC505 détaille les protocoles TCP et UDP.</a:t>
            </a:r>
          </a:p>
          <a:p>
            <a:pPr lvl="1" marL="828842" indent="-320842">
              <a:buChar char="✤"/>
            </a:pPr>
            <a:r>
              <a:rPr u="sng">
                <a:solidFill>
                  <a:schemeClr val="accent5">
                    <a:satOff val="8112"/>
                    <a:lumOff val="-14630"/>
                  </a:schemeClr>
                </a:solidFill>
                <a:hlinkClick r:id="rId3" invalidUrl="" action="" tgtFrame="" tooltip="" history="1" highlightClick="0" endSnd="0"/>
              </a:rPr>
              <a:t>Extrait du cours UTC505</a:t>
            </a:r>
          </a:p>
        </p:txBody>
      </p:sp>
      <p:sp>
        <p:nvSpPr>
          <p:cNvPr id="880" name="3.2 - TCP et UDP"/>
          <p:cNvSpPr txBox="1"/>
          <p:nvPr>
            <p:ph type="body" idx="21"/>
          </p:nvPr>
        </p:nvSpPr>
        <p:spPr>
          <a:prstGeom prst="rect">
            <a:avLst/>
          </a:prstGeom>
        </p:spPr>
        <p:txBody>
          <a:bodyPr/>
          <a:lstStyle/>
          <a:p>
            <a:pPr/>
            <a:r>
              <a:t>3.2 - TCP et UDP</a:t>
            </a:r>
          </a:p>
        </p:txBody>
      </p:sp>
      <p:sp>
        <p:nvSpPr>
          <p:cNvPr id="88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5"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886" name="QUIC, Quick UDP Internet Connections…"/>
          <p:cNvSpPr txBox="1"/>
          <p:nvPr>
            <p:ph type="body" idx="1"/>
          </p:nvPr>
        </p:nvSpPr>
        <p:spPr>
          <a:xfrm>
            <a:off x="355600" y="1581150"/>
            <a:ext cx="12293600" cy="7445326"/>
          </a:xfrm>
          <a:prstGeom prst="rect">
            <a:avLst/>
          </a:prstGeom>
        </p:spPr>
        <p:txBody>
          <a:bodyPr/>
          <a:lstStyle/>
          <a:p>
            <a:pPr/>
            <a:r>
              <a:t>QUIC, </a:t>
            </a:r>
            <a:r>
              <a:rPr i="1"/>
              <a:t>Quick UDP Internet Connections</a:t>
            </a:r>
          </a:p>
          <a:p>
            <a:pPr lvl="1" marL="828842" indent="-320842">
              <a:buChar char="✤"/>
              <a:defRPr spc="-96"/>
            </a:pPr>
            <a:r>
              <a:t>Nouveau protocole de transport standardisé en juin 2021 </a:t>
            </a:r>
            <a:br/>
            <a:r>
              <a:t>(RFC 9000), conçu au départ par Google.</a:t>
            </a:r>
          </a:p>
          <a:p>
            <a:pPr lvl="1" marL="828842" indent="-320842">
              <a:buChar char="✤"/>
              <a:defRPr spc="-96"/>
            </a:pPr>
            <a:r>
              <a:t>Adopté par l’IETF, </a:t>
            </a:r>
            <a:r>
              <a:rPr i="1"/>
              <a:t>Internet Engineering </a:t>
            </a:r>
            <a:br>
              <a:rPr i="1"/>
            </a:br>
            <a:r>
              <a:rPr i="1"/>
              <a:t>Task Force,</a:t>
            </a:r>
            <a:r>
              <a:t> pour </a:t>
            </a:r>
            <a:r>
              <a:rPr b="1"/>
              <a:t>remplacer TCP</a:t>
            </a:r>
            <a:r>
              <a:t> dans le </a:t>
            </a:r>
            <a:br/>
            <a:r>
              <a:t>prochain protocole HTTP/3, alias </a:t>
            </a:r>
            <a:br/>
            <a:r>
              <a:rPr i="1"/>
              <a:t>HTTP-over-QUIC.</a:t>
            </a:r>
          </a:p>
          <a:p>
            <a:pPr lvl="1" marL="828842" indent="-320842">
              <a:buChar char="✤"/>
              <a:defRPr spc="-96"/>
            </a:pPr>
            <a:r>
              <a:t>QUIC utilise UDP et un chiffrement </a:t>
            </a:r>
            <a:br/>
            <a:r>
              <a:t>équivalent à TLS (</a:t>
            </a:r>
            <a:r>
              <a:rPr i="1"/>
              <a:t>Transport Layer </a:t>
            </a:r>
            <a:br>
              <a:rPr i="1"/>
            </a:br>
            <a:r>
              <a:rPr i="1"/>
              <a:t>Security</a:t>
            </a:r>
            <a:r>
              <a:t>)</a:t>
            </a:r>
          </a:p>
          <a:p>
            <a:pPr lvl="1" marL="828842" indent="-320842">
              <a:buChar char="✤"/>
            </a:pPr>
            <a:r>
              <a:t>Avec QUIC, le chiffrement est </a:t>
            </a:r>
            <a:br/>
            <a:r>
              <a:t>obligatoire. </a:t>
            </a:r>
          </a:p>
          <a:p>
            <a:pPr lvl="2" marL="1310105" indent="-294105">
              <a:buChar char="✤"/>
            </a:pPr>
            <a:r>
              <a:t>TLS ne fait que la poignée de </a:t>
            </a:r>
            <a:br/>
            <a:r>
              <a:t>main initiale et l'échange des clés. </a:t>
            </a:r>
            <a:br/>
            <a:r>
              <a:t>QUIC chiffre ensuite tout seul </a:t>
            </a:r>
            <a:br/>
            <a:r>
              <a:t>comme un grand, en utilisant </a:t>
            </a:r>
            <a:br/>
            <a:r>
              <a:t>les clés fournies par TLS.</a:t>
            </a:r>
          </a:p>
        </p:txBody>
      </p:sp>
      <p:sp>
        <p:nvSpPr>
          <p:cNvPr id="887" name="3.3 - QUIC"/>
          <p:cNvSpPr txBox="1"/>
          <p:nvPr>
            <p:ph type="body" idx="21"/>
          </p:nvPr>
        </p:nvSpPr>
        <p:spPr>
          <a:prstGeom prst="rect">
            <a:avLst/>
          </a:prstGeom>
        </p:spPr>
        <p:txBody>
          <a:bodyPr/>
          <a:lstStyle/>
          <a:p>
            <a:pPr/>
            <a:r>
              <a:t>3.3 - QUIC</a:t>
            </a:r>
          </a:p>
        </p:txBody>
      </p:sp>
      <p:sp>
        <p:nvSpPr>
          <p:cNvPr id="888"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891" name="http2-quic-udp.png"/>
          <p:cNvGrpSpPr/>
          <p:nvPr/>
        </p:nvGrpSpPr>
        <p:grpSpPr>
          <a:xfrm>
            <a:off x="6102108" y="5455066"/>
            <a:ext cx="6840345" cy="3372525"/>
            <a:chOff x="0" y="0"/>
            <a:chExt cx="6840344" cy="3372523"/>
          </a:xfrm>
        </p:grpSpPr>
        <p:pic>
          <p:nvPicPr>
            <p:cNvPr id="890" name="http2-quic-udp.png" descr="http2-quic-udp.png"/>
            <p:cNvPicPr>
              <a:picLocks noChangeAspect="1"/>
            </p:cNvPicPr>
            <p:nvPr/>
          </p:nvPicPr>
          <p:blipFill>
            <a:blip r:embed="rId3">
              <a:extLst/>
            </a:blip>
            <a:srcRect l="0" t="0" r="0" b="0"/>
            <a:stretch>
              <a:fillRect/>
            </a:stretch>
          </p:blipFill>
          <p:spPr>
            <a:xfrm>
              <a:off x="243180" y="191761"/>
              <a:ext cx="6353984" cy="2836601"/>
            </a:xfrm>
            <a:prstGeom prst="rect">
              <a:avLst/>
            </a:prstGeom>
            <a:ln>
              <a:noFill/>
            </a:ln>
            <a:effectLst/>
          </p:spPr>
        </p:pic>
        <p:pic>
          <p:nvPicPr>
            <p:cNvPr id="889" name="http2-quic-udp.png" descr="http2-quic-udp.png"/>
            <p:cNvPicPr>
              <a:picLocks noChangeAspect="0"/>
            </p:cNvPicPr>
            <p:nvPr/>
          </p:nvPicPr>
          <p:blipFill>
            <a:blip r:embed="rId4">
              <a:extLst/>
            </a:blip>
            <a:stretch>
              <a:fillRect/>
            </a:stretch>
          </p:blipFill>
          <p:spPr>
            <a:xfrm>
              <a:off x="-1" y="-1"/>
              <a:ext cx="6840346" cy="3372525"/>
            </a:xfrm>
            <a:prstGeom prst="rect">
              <a:avLst/>
            </a:prstGeom>
            <a:effectLst/>
          </p:spPr>
        </p:pic>
      </p:grpSp>
      <p:sp>
        <p:nvSpPr>
          <p:cNvPr id="892" name="Fig 3.2 - Architecture de QUIC"/>
          <p:cNvSpPr txBox="1"/>
          <p:nvPr/>
        </p:nvSpPr>
        <p:spPr>
          <a:xfrm>
            <a:off x="8394662" y="8858737"/>
            <a:ext cx="2851151"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3.2 - Architecture de QUIC</a:t>
            </a:r>
          </a:p>
        </p:txBody>
      </p:sp>
      <p:pic>
        <p:nvPicPr>
          <p:cNvPr id="893" name="QUIC.png" descr="QUIC.png"/>
          <p:cNvPicPr>
            <a:picLocks noChangeAspect="1"/>
          </p:cNvPicPr>
          <p:nvPr/>
        </p:nvPicPr>
        <p:blipFill>
          <a:blip r:embed="rId5">
            <a:extLst/>
          </a:blip>
          <a:stretch>
            <a:fillRect/>
          </a:stretch>
        </p:blipFill>
        <p:spPr>
          <a:xfrm>
            <a:off x="10056788" y="1581150"/>
            <a:ext cx="2516630" cy="2199534"/>
          </a:xfrm>
          <a:prstGeom prst="rect">
            <a:avLst/>
          </a:prstGeom>
          <a:ln w="12700">
            <a:miter lim="400000"/>
          </a:ln>
        </p:spPr>
      </p:pic>
      <p:sp>
        <p:nvSpPr>
          <p:cNvPr id="894" name="Fig 3.1 - Logo de QUIC"/>
          <p:cNvSpPr txBox="1"/>
          <p:nvPr/>
        </p:nvSpPr>
        <p:spPr>
          <a:xfrm>
            <a:off x="9931259" y="3940574"/>
            <a:ext cx="2143523"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3.1 - Logo de QUIC</a:t>
            </a:r>
          </a:p>
        </p:txBody>
      </p:sp>
    </p:spTree>
  </p:cSld>
  <p:clrMapOvr>
    <a:masterClrMapping/>
  </p:clrMapOvr>
  <p:transition xmlns:p14="http://schemas.microsoft.com/office/powerpoint/2010/main" spd="med" advClick="1"/>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8"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899" name="QUIC, Quick UDP Internet Connections…"/>
          <p:cNvSpPr txBox="1"/>
          <p:nvPr>
            <p:ph type="body" idx="1"/>
          </p:nvPr>
        </p:nvSpPr>
        <p:spPr>
          <a:xfrm>
            <a:off x="355600" y="1581150"/>
            <a:ext cx="12293600" cy="7445326"/>
          </a:xfrm>
          <a:prstGeom prst="rect">
            <a:avLst/>
          </a:prstGeom>
        </p:spPr>
        <p:txBody>
          <a:bodyPr/>
          <a:lstStyle/>
          <a:p>
            <a:pPr/>
            <a:r>
              <a:t>QUIC, </a:t>
            </a:r>
            <a:r>
              <a:rPr i="1"/>
              <a:t>Quick UDP Internet Connections</a:t>
            </a:r>
          </a:p>
          <a:p>
            <a:pPr lvl="1" marL="828842" indent="-320842">
              <a:buChar char="✤"/>
            </a:pPr>
            <a:r>
              <a:t>De nombreuses améliorations :</a:t>
            </a:r>
          </a:p>
          <a:p>
            <a:pPr lvl="2" marL="1310105" indent="-294105">
              <a:buChar char="✤"/>
            </a:pPr>
            <a:r>
              <a:t>L'objectif principal de QUIC est d'améliorer la performance perçue des applications Web orientées connexion qui utilisent actuellement TCP.</a:t>
            </a:r>
          </a:p>
          <a:p>
            <a:pPr lvl="2" marL="1310105" indent="-294105">
              <a:buChar char="✤"/>
            </a:pPr>
            <a:r>
              <a:t>QUIC prend en charge un ensemble de </a:t>
            </a:r>
            <a:r>
              <a:rPr b="1"/>
              <a:t>connexions multiplexées</a:t>
            </a:r>
            <a:r>
              <a:t> entre deux points de terminaison à travers UDP</a:t>
            </a:r>
          </a:p>
          <a:p>
            <a:pPr lvl="2" marL="1310105" indent="-294105">
              <a:buChar char="✤"/>
            </a:pPr>
            <a:r>
              <a:t>Connexion rapide et une </a:t>
            </a:r>
            <a:r>
              <a:rPr b="1"/>
              <a:t>latence réduite </a:t>
            </a:r>
            <a:r>
              <a:t>:</a:t>
            </a:r>
          </a:p>
        </p:txBody>
      </p:sp>
      <p:sp>
        <p:nvSpPr>
          <p:cNvPr id="900" name="3.3 - QUIC"/>
          <p:cNvSpPr txBox="1"/>
          <p:nvPr>
            <p:ph type="body" idx="21"/>
          </p:nvPr>
        </p:nvSpPr>
        <p:spPr>
          <a:prstGeom prst="rect">
            <a:avLst/>
          </a:prstGeom>
        </p:spPr>
        <p:txBody>
          <a:bodyPr/>
          <a:lstStyle/>
          <a:p>
            <a:pPr/>
            <a:r>
              <a:t>3.3 - QUIC</a:t>
            </a:r>
          </a:p>
        </p:txBody>
      </p:sp>
      <p:sp>
        <p:nvSpPr>
          <p:cNvPr id="90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02" name="Quic-0-RTT.jpg" descr="Quic-0-RTT.jpg"/>
          <p:cNvPicPr>
            <a:picLocks noChangeAspect="1"/>
          </p:cNvPicPr>
          <p:nvPr/>
        </p:nvPicPr>
        <p:blipFill>
          <a:blip r:embed="rId3">
            <a:extLst/>
          </a:blip>
          <a:stretch>
            <a:fillRect/>
          </a:stretch>
        </p:blipFill>
        <p:spPr>
          <a:xfrm>
            <a:off x="6491626" y="4778576"/>
            <a:ext cx="6318711" cy="3396848"/>
          </a:xfrm>
          <a:prstGeom prst="rect">
            <a:avLst/>
          </a:prstGeom>
          <a:ln w="12700">
            <a:miter lim="400000"/>
          </a:ln>
        </p:spPr>
      </p:pic>
      <p:sp>
        <p:nvSpPr>
          <p:cNvPr id="903" name="Lors de sa première connexion, le client envoie une requête initiale avec toutes les informations nécessaires. À ce paquet, le serveur renvoie un autre paquet (Certificats, etc) ainsi qu’un identifiant qui sera associé à ce client. Cela implique 1 RTT, r"/>
          <p:cNvSpPr txBox="1"/>
          <p:nvPr/>
        </p:nvSpPr>
        <p:spPr>
          <a:xfrm>
            <a:off x="355600" y="4472219"/>
            <a:ext cx="6111312" cy="74453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3" marL="1791368" indent="-267368">
              <a:spcBef>
                <a:spcPts val="600"/>
              </a:spcBef>
              <a:buClr>
                <a:srgbClr val="991200"/>
              </a:buClr>
              <a:buSzPct val="70000"/>
              <a:buFont typeface="Zapf Dingbats"/>
              <a:buChar char="✤"/>
              <a:defRPr i="0" spc="-19" sz="2000">
                <a:solidFill>
                  <a:srgbClr val="000000"/>
                </a:solidFill>
                <a:latin typeface="+mj-lt"/>
                <a:ea typeface="+mj-ea"/>
                <a:cs typeface="+mj-cs"/>
                <a:sym typeface="Book Antiqua"/>
              </a:defRPr>
            </a:pPr>
            <a:r>
              <a:t>Lors de sa première connexion, le client envoie une requête initiale avec toutes les informations nécessaires. À ce paquet, le serveur renvoie un autre paquet (Certificats, etc) ainsi qu’un identifiant qui sera associé à ce client. Cela implique 1 RTT, </a:t>
            </a:r>
            <a:r>
              <a:rPr i="1"/>
              <a:t>round trip time</a:t>
            </a:r>
            <a:r>
              <a:t>. </a:t>
            </a:r>
          </a:p>
          <a:p>
            <a:pPr lvl="3" marL="1791368" indent="-267368">
              <a:spcBef>
                <a:spcPts val="600"/>
              </a:spcBef>
              <a:buClr>
                <a:srgbClr val="991200"/>
              </a:buClr>
              <a:buSzPct val="70000"/>
              <a:buFont typeface="Zapf Dingbats"/>
              <a:buChar char="✤"/>
              <a:defRPr i="0" spc="-79" sz="2000">
                <a:solidFill>
                  <a:srgbClr val="000000"/>
                </a:solidFill>
                <a:latin typeface="+mj-lt"/>
                <a:ea typeface="+mj-ea"/>
                <a:cs typeface="+mj-cs"/>
                <a:sym typeface="Book Antiqua"/>
              </a:defRPr>
            </a:pPr>
            <a:r>
              <a:t>À sa prochaine connexion, le client n’aura pas besoin de refaire cette requête tant que le serveur n’aura pas changé de cycle de vie. On arrive à 0 RTT.</a:t>
            </a:r>
          </a:p>
          <a:p>
            <a:pPr lvl="2" marL="1310105" indent="-294105">
              <a:spcBef>
                <a:spcPts val="600"/>
              </a:spcBef>
              <a:buClr>
                <a:srgbClr val="991200"/>
              </a:buClr>
              <a:buSzPct val="70000"/>
              <a:buFont typeface="Zapf Dingbats"/>
              <a:buChar char="✤"/>
              <a:defRPr i="0" sz="2200">
                <a:solidFill>
                  <a:srgbClr val="000000"/>
                </a:solidFill>
                <a:latin typeface="+mj-lt"/>
                <a:ea typeface="+mj-ea"/>
                <a:cs typeface="+mj-cs"/>
                <a:sym typeface="Book Antiqua"/>
              </a:defRPr>
            </a:pPr>
            <a:r>
              <a:t>Une estimation de la bande passante dans chaque direction permet d'éviter la congestion.</a:t>
            </a:r>
          </a:p>
        </p:txBody>
      </p:sp>
      <p:sp>
        <p:nvSpPr>
          <p:cNvPr id="904" name="Fig 3.3 - Établissement de connexion à 0 RTT"/>
          <p:cNvSpPr txBox="1"/>
          <p:nvPr/>
        </p:nvSpPr>
        <p:spPr>
          <a:xfrm>
            <a:off x="8474774" y="8353631"/>
            <a:ext cx="4212233"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3.3 - Établissement de connexion à 0 RTT</a:t>
            </a:r>
          </a:p>
        </p:txBody>
      </p:sp>
    </p:spTree>
  </p:cSld>
  <p:clrMapOvr>
    <a:masterClrMapping/>
  </p:clrMapOvr>
  <p:transition xmlns:p14="http://schemas.microsoft.com/office/powerpoint/2010/main" spd="med" advClick="1"/>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8"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909" name="QUIC, Quick UDP Internet Connections…"/>
          <p:cNvSpPr txBox="1"/>
          <p:nvPr>
            <p:ph type="body" idx="1"/>
          </p:nvPr>
        </p:nvSpPr>
        <p:spPr>
          <a:xfrm>
            <a:off x="355600" y="1608225"/>
            <a:ext cx="12293600" cy="7445327"/>
          </a:xfrm>
          <a:prstGeom prst="rect">
            <a:avLst/>
          </a:prstGeom>
        </p:spPr>
        <p:txBody>
          <a:bodyPr/>
          <a:lstStyle/>
          <a:p>
            <a:pPr/>
            <a:r>
              <a:t>QUIC, </a:t>
            </a:r>
            <a:r>
              <a:rPr i="1"/>
              <a:t>Quick UDP Internet Connections</a:t>
            </a:r>
          </a:p>
          <a:p>
            <a:pPr lvl="1" marL="828842" indent="-320842">
              <a:buChar char="✤"/>
            </a:pPr>
          </a:p>
          <a:p>
            <a:pPr lvl="1" marL="828842" indent="-320842">
              <a:buChar char="✤"/>
            </a:pPr>
            <a:r>
              <a:t>Travaux autour de QUIC :</a:t>
            </a:r>
          </a:p>
          <a:p>
            <a:pPr lvl="2" marL="1310105" indent="-294105">
              <a:buChar char="✤"/>
            </a:pPr>
            <a:r>
              <a:t>HTTP/3, </a:t>
            </a:r>
            <a:r>
              <a:rPr i="1"/>
              <a:t>Hypertext Transfer Protocol Version 3</a:t>
            </a:r>
            <a:endParaRPr i="1"/>
          </a:p>
          <a:p>
            <a:pPr lvl="3" marL="1791368" indent="-267368">
              <a:buSzPct val="70000"/>
              <a:buChar char="✤"/>
            </a:pPr>
            <a:r>
              <a:rPr u="sng">
                <a:solidFill>
                  <a:schemeClr val="accent5">
                    <a:satOff val="8112"/>
                    <a:lumOff val="-14630"/>
                  </a:schemeClr>
                </a:solidFill>
                <a:hlinkClick r:id="rId2" invalidUrl="" action="" tgtFrame="" tooltip="" history="1" highlightClick="0" endSnd="0"/>
              </a:rPr>
              <a:t>https://datatracker.ietf.org/doc/rfc9114/</a:t>
            </a:r>
          </a:p>
          <a:p>
            <a:pPr lvl="2" marL="1310105" indent="-294105">
              <a:buChar char="✤"/>
            </a:pPr>
            <a:r>
              <a:t>QUIC v2</a:t>
            </a:r>
          </a:p>
          <a:p>
            <a:pPr lvl="3" marL="1791368" indent="-267368">
              <a:buSzPct val="70000"/>
              <a:buChar char="✤"/>
            </a:pPr>
            <a:r>
              <a:rPr u="sng">
                <a:solidFill>
                  <a:schemeClr val="accent5">
                    <a:satOff val="8112"/>
                    <a:lumOff val="-14630"/>
                  </a:schemeClr>
                </a:solidFill>
                <a:hlinkClick r:id="rId3" invalidUrl="" action="" tgtFrame="" tooltip="" history="1" highlightClick="0" endSnd="0"/>
              </a:rPr>
              <a:t>https://datatracker.ietf.org/doc/rfc9369/</a:t>
            </a:r>
          </a:p>
          <a:p>
            <a:pPr lvl="2" marL="1310105" indent="-294105">
              <a:buChar char="✤"/>
            </a:pPr>
            <a:r>
              <a:t>MASQUE, </a:t>
            </a:r>
            <a:r>
              <a:rPr i="1"/>
              <a:t>Multiplexed Application Substrate over QUIC Encryption</a:t>
            </a:r>
          </a:p>
          <a:p>
            <a:pPr lvl="3" marL="1791368" indent="-267368">
              <a:buSzPct val="70000"/>
              <a:buChar char="✤"/>
            </a:pPr>
            <a:r>
              <a:rPr u="sng">
                <a:solidFill>
                  <a:schemeClr val="accent5">
                    <a:satOff val="8112"/>
                    <a:lumOff val="-14630"/>
                  </a:schemeClr>
                </a:solidFill>
                <a:hlinkClick r:id="rId4" invalidUrl="" action="" tgtFrame="" tooltip="" history="1" highlightClick="0" endSnd="0"/>
              </a:rPr>
              <a:t>https://datatracker.ietf.org/wg/masque/about/</a:t>
            </a:r>
          </a:p>
          <a:p>
            <a:pPr lvl="1" marL="828842" indent="-320842">
              <a:buChar char="✤"/>
            </a:pPr>
            <a:r>
              <a:t>À voir :</a:t>
            </a:r>
          </a:p>
          <a:p>
            <a:pPr lvl="2" marL="1310105" indent="-294105">
              <a:buChar char="✤"/>
            </a:pPr>
            <a:r>
              <a:rPr u="sng">
                <a:solidFill>
                  <a:schemeClr val="accent5">
                    <a:satOff val="8112"/>
                    <a:lumOff val="-14630"/>
                  </a:schemeClr>
                </a:solidFill>
                <a:hlinkClick r:id="rId5" invalidUrl="" action="" tgtFrame="" tooltip="" history="1" highlightClick="0" endSnd="0"/>
              </a:rPr>
              <a:t>HTTP/3 explained - Français</a:t>
            </a:r>
            <a:r>
              <a:t>  - </a:t>
            </a:r>
            <a:r>
              <a:rPr u="sng">
                <a:solidFill>
                  <a:schemeClr val="accent5">
                    <a:satOff val="8112"/>
                    <a:lumOff val="-14630"/>
                  </a:schemeClr>
                </a:solidFill>
                <a:hlinkClick r:id="rId6" invalidUrl="" action="" tgtFrame="" tooltip="" history="1" highlightClick="0" endSnd="0"/>
              </a:rPr>
              <a:t>Présentation du livre en ligne</a:t>
            </a:r>
          </a:p>
          <a:p>
            <a:pPr lvl="2" marL="1310105" indent="-294105">
              <a:buChar char="✤"/>
            </a:pPr>
            <a:r>
              <a:rPr u="sng">
                <a:solidFill>
                  <a:schemeClr val="accent5">
                    <a:satOff val="8112"/>
                    <a:lumOff val="-14630"/>
                  </a:schemeClr>
                </a:solidFill>
                <a:hlinkClick r:id="rId7" invalidUrl="" action="" tgtFrame="" tooltip="" history="1" highlightClick="0" endSnd="0"/>
              </a:rPr>
              <a:t>https://www.bortzmeyer.org/9114.html</a:t>
            </a:r>
          </a:p>
          <a:p>
            <a:pPr lvl="2" marL="1310105" indent="-294105">
              <a:buChar char="✤"/>
            </a:pPr>
            <a:r>
              <a:rPr u="sng">
                <a:solidFill>
                  <a:schemeClr val="accent5">
                    <a:satOff val="8112"/>
                    <a:lumOff val="-14630"/>
                  </a:schemeClr>
                </a:solidFill>
                <a:hlinkClick r:id="rId8" invalidUrl="" action="" tgtFrame="" tooltip="" history="1" highlightClick="0" endSnd="0"/>
              </a:rPr>
              <a:t>Blog Stéphane Bortzmeyer: Le protocole QUIC désormais normalisé</a:t>
            </a:r>
          </a:p>
          <a:p>
            <a:pPr lvl="2" marL="1310105" indent="-294105">
              <a:buChar char="✤"/>
            </a:pPr>
            <a:r>
              <a:rPr u="sng">
                <a:solidFill>
                  <a:schemeClr val="accent5">
                    <a:satOff val="8112"/>
                    <a:lumOff val="-14630"/>
                  </a:schemeClr>
                </a:solidFill>
                <a:hlinkClick r:id="rId9" invalidUrl="" action="" tgtFrame="" tooltip="" history="1" highlightClick="0" endSnd="0"/>
              </a:rPr>
              <a:t>QUIC, a multiplexed stream transport over UDP</a:t>
            </a:r>
            <a:r>
              <a:t> - The Chromium Projects</a:t>
            </a:r>
          </a:p>
          <a:p>
            <a:pPr lvl="2" marL="1310105" indent="-294105">
              <a:buChar char="✤"/>
            </a:pPr>
            <a:r>
              <a:rPr u="sng">
                <a:solidFill>
                  <a:schemeClr val="accent5">
                    <a:satOff val="8112"/>
                    <a:lumOff val="-14630"/>
                  </a:schemeClr>
                </a:solidFill>
                <a:hlinkClick r:id="rId10" invalidUrl="" action="" tgtFrame="" tooltip="" history="1" highlightClick="0" endSnd="0"/>
              </a:rPr>
              <a:t>https://air.imag.fr/index.php/Quick_UDP_Internet_Connection_(QUIC)</a:t>
            </a:r>
            <a:r>
              <a:t> - Polytech Grenoble</a:t>
            </a:r>
          </a:p>
        </p:txBody>
      </p:sp>
      <p:sp>
        <p:nvSpPr>
          <p:cNvPr id="910" name="3.3 - QUIC"/>
          <p:cNvSpPr txBox="1"/>
          <p:nvPr>
            <p:ph type="body" idx="21"/>
          </p:nvPr>
        </p:nvSpPr>
        <p:spPr>
          <a:prstGeom prst="rect">
            <a:avLst/>
          </a:prstGeom>
        </p:spPr>
        <p:txBody>
          <a:bodyPr/>
          <a:lstStyle/>
          <a:p>
            <a:pPr/>
            <a:r>
              <a:t>3.3 - QUIC</a:t>
            </a:r>
          </a:p>
        </p:txBody>
      </p:sp>
      <p:sp>
        <p:nvSpPr>
          <p:cNvPr id="911"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3"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914" name="MPTCP, MultiPath TCP…"/>
          <p:cNvSpPr txBox="1"/>
          <p:nvPr>
            <p:ph type="body" idx="1"/>
          </p:nvPr>
        </p:nvSpPr>
        <p:spPr>
          <a:xfrm>
            <a:off x="355600" y="1593850"/>
            <a:ext cx="12293600" cy="7445326"/>
          </a:xfrm>
          <a:prstGeom prst="rect">
            <a:avLst/>
          </a:prstGeom>
        </p:spPr>
        <p:txBody>
          <a:bodyPr/>
          <a:lstStyle/>
          <a:p>
            <a:pPr/>
            <a:r>
              <a:t>MPTCP, </a:t>
            </a:r>
            <a:r>
              <a:rPr i="1"/>
              <a:t>MultiPath TCP</a:t>
            </a:r>
          </a:p>
          <a:p>
            <a:pPr lvl="1" marL="828842" indent="-320842">
              <a:buChar char="✤"/>
            </a:pPr>
            <a:r>
              <a:t>Protocole permettant d’agréger plusieurs flux TCP.</a:t>
            </a:r>
          </a:p>
          <a:p>
            <a:pPr lvl="1" marL="828842" indent="-320842">
              <a:buChar char="✤"/>
            </a:pPr>
            <a:r>
              <a:t>Norme expérimentale et proposition de standard de</a:t>
            </a:r>
            <a:br/>
            <a:r>
              <a:t>l’IETF, </a:t>
            </a:r>
            <a:r>
              <a:rPr i="1"/>
              <a:t>Internet Engineering Task Force.</a:t>
            </a:r>
            <a:endParaRPr i="1"/>
          </a:p>
          <a:p>
            <a:pPr lvl="1" marL="828842" indent="-320842">
              <a:buChar char="✤"/>
            </a:pPr>
            <a:r>
              <a:t>Le </a:t>
            </a:r>
            <a:r>
              <a:rPr b="1"/>
              <a:t>multiplexage inverse</a:t>
            </a:r>
            <a:r>
              <a:t> permet d’atteindre un débit </a:t>
            </a:r>
            <a:br/>
            <a:r>
              <a:t>global quasi égal à la somme des débits des flux TCP.</a:t>
            </a:r>
          </a:p>
          <a:p>
            <a:pPr lvl="1" marL="828842" indent="-320842">
              <a:buChar char="✤"/>
            </a:pPr>
            <a:r>
              <a:t>Multipath TCP est par exemple utile dans le contexte </a:t>
            </a:r>
            <a:br/>
            <a:r>
              <a:t>des réseaux sans fil, pour profiter simultanément d'une </a:t>
            </a:r>
            <a:br/>
            <a:r>
              <a:t>connexion Wi-Fi et d'un réseau de téléphonie mobile.</a:t>
            </a:r>
          </a:p>
          <a:p>
            <a:pPr lvl="1" marL="828842" indent="-320842">
              <a:buChar char="✤"/>
            </a:pPr>
            <a:r>
              <a:t>MPTCP peut être implémenté :</a:t>
            </a:r>
          </a:p>
          <a:p>
            <a:pPr lvl="2" marL="1310105" indent="-294105">
              <a:buChar char="✤"/>
            </a:pPr>
            <a:r>
              <a:t>Dans le noyau Linux : </a:t>
            </a:r>
            <a:r>
              <a:rPr u="sng">
                <a:solidFill>
                  <a:schemeClr val="accent5">
                    <a:satOff val="8112"/>
                    <a:lumOff val="-14630"/>
                  </a:schemeClr>
                </a:solidFill>
                <a:hlinkClick r:id="rId3" invalidUrl="" action="" tgtFrame="" tooltip="" history="1" highlightClick="0" endSnd="0"/>
              </a:rPr>
              <a:t>http://www.multipath-tcp.org</a:t>
            </a:r>
          </a:p>
          <a:p>
            <a:pPr lvl="2" marL="1310105" indent="-294105">
              <a:buChar char="✤"/>
            </a:pPr>
            <a:r>
              <a:t>Pour FreeBSD : </a:t>
            </a:r>
            <a:r>
              <a:rPr u="sng">
                <a:solidFill>
                  <a:schemeClr val="accent5">
                    <a:satOff val="8112"/>
                    <a:lumOff val="-14630"/>
                  </a:schemeClr>
                </a:solidFill>
                <a:hlinkClick r:id="rId4" invalidUrl="" action="" tgtFrame="" tooltip="" history="1" highlightClick="0" endSnd="0"/>
              </a:rPr>
              <a:t>www.freebsdfoundation.org/project/multipath-tcp-for-freebsd/</a:t>
            </a:r>
          </a:p>
          <a:p>
            <a:pPr lvl="2" marL="1310105" indent="-294105">
              <a:buChar char="✤"/>
            </a:pPr>
            <a:r>
              <a:t>À partir de Apple iOS 7 ou Mac OS X 10.10</a:t>
            </a:r>
          </a:p>
          <a:p>
            <a:pPr lvl="2" marL="1310105" indent="-294105">
              <a:buChar char="✤"/>
            </a:pPr>
            <a:r>
              <a:rPr u="sng">
                <a:solidFill>
                  <a:schemeClr val="accent5">
                    <a:satOff val="8112"/>
                    <a:lumOff val="-14630"/>
                  </a:schemeClr>
                </a:solidFill>
                <a:hlinkClick r:id="rId5" invalidUrl="" action="" tgtFrame="" tooltip="" history="1" highlightClick="0" endSnd="0"/>
              </a:rPr>
              <a:t>OverTheBox</a:t>
            </a:r>
            <a:r>
              <a:t> d'OVH Télécom</a:t>
            </a:r>
          </a:p>
          <a:p>
            <a:pPr lvl="2" marL="1310105" indent="-294105">
              <a:buChar char="✤"/>
            </a:pPr>
            <a:r>
              <a:t>Freebox Delta</a:t>
            </a:r>
          </a:p>
        </p:txBody>
      </p:sp>
      <p:sp>
        <p:nvSpPr>
          <p:cNvPr id="915" name="3.4 - MPTCP"/>
          <p:cNvSpPr txBox="1"/>
          <p:nvPr>
            <p:ph type="body" idx="21"/>
          </p:nvPr>
        </p:nvSpPr>
        <p:spPr>
          <a:prstGeom prst="rect">
            <a:avLst/>
          </a:prstGeom>
        </p:spPr>
        <p:txBody>
          <a:bodyPr/>
          <a:lstStyle/>
          <a:p>
            <a:pPr/>
            <a:r>
              <a:t>3.4 - MPTCP</a:t>
            </a:r>
          </a:p>
        </p:txBody>
      </p:sp>
      <p:sp>
        <p:nvSpPr>
          <p:cNvPr id="91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919" name="pasted-image.png"/>
          <p:cNvGrpSpPr/>
          <p:nvPr/>
        </p:nvGrpSpPr>
        <p:grpSpPr>
          <a:xfrm>
            <a:off x="8882614" y="1749294"/>
            <a:ext cx="3556001" cy="3111501"/>
            <a:chOff x="0" y="0"/>
            <a:chExt cx="3556000" cy="3111500"/>
          </a:xfrm>
        </p:grpSpPr>
        <p:pic>
          <p:nvPicPr>
            <p:cNvPr id="918" name="pasted-image.png" descr="pasted-image.png"/>
            <p:cNvPicPr>
              <a:picLocks noChangeAspect="1"/>
            </p:cNvPicPr>
            <p:nvPr/>
          </p:nvPicPr>
          <p:blipFill>
            <a:blip r:embed="rId6">
              <a:extLst/>
            </a:blip>
            <a:stretch>
              <a:fillRect/>
            </a:stretch>
          </p:blipFill>
          <p:spPr>
            <a:xfrm>
              <a:off x="127000" y="88900"/>
              <a:ext cx="3302000" cy="2781300"/>
            </a:xfrm>
            <a:prstGeom prst="rect">
              <a:avLst/>
            </a:prstGeom>
            <a:ln>
              <a:noFill/>
            </a:ln>
            <a:effectLst/>
          </p:spPr>
        </p:pic>
        <p:pic>
          <p:nvPicPr>
            <p:cNvPr id="917" name="pasted-image.png" descr="pasted-image.png"/>
            <p:cNvPicPr>
              <a:picLocks noChangeAspect="0"/>
            </p:cNvPicPr>
            <p:nvPr/>
          </p:nvPicPr>
          <p:blipFill>
            <a:blip r:embed="rId7">
              <a:extLst/>
            </a:blip>
            <a:stretch>
              <a:fillRect/>
            </a:stretch>
          </p:blipFill>
          <p:spPr>
            <a:xfrm>
              <a:off x="0" y="0"/>
              <a:ext cx="3556000" cy="3111500"/>
            </a:xfrm>
            <a:prstGeom prst="rect">
              <a:avLst/>
            </a:prstGeom>
            <a:effectLst/>
          </p:spPr>
        </p:pic>
      </p:grpSp>
      <p:sp>
        <p:nvSpPr>
          <p:cNvPr id="920" name="Fig 3.4 - Architecture de MPTCP"/>
          <p:cNvSpPr txBox="1"/>
          <p:nvPr/>
        </p:nvSpPr>
        <p:spPr>
          <a:xfrm>
            <a:off x="9214694" y="4919103"/>
            <a:ext cx="3014266"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3.4 - Architecture de MPTCP</a:t>
            </a:r>
          </a:p>
        </p:txBody>
      </p:sp>
    </p:spTree>
  </p:cSld>
  <p:clrMapOvr>
    <a:masterClrMapping/>
  </p:clrMapOvr>
  <p:transition xmlns:p14="http://schemas.microsoft.com/office/powerpoint/2010/main" spd="med" advClick="1"/>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4"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925" name="Introduction…"/>
          <p:cNvSpPr txBox="1"/>
          <p:nvPr>
            <p:ph type="body" idx="1"/>
          </p:nvPr>
        </p:nvSpPr>
        <p:spPr>
          <a:xfrm>
            <a:off x="355600" y="1581150"/>
            <a:ext cx="12293600" cy="7445326"/>
          </a:xfrm>
          <a:prstGeom prst="rect">
            <a:avLst/>
          </a:prstGeom>
        </p:spPr>
        <p:txBody>
          <a:bodyPr/>
          <a:lstStyle/>
          <a:p>
            <a:pPr marL="492759" indent="-492759" defTabSz="566674">
              <a:spcBef>
                <a:spcPts val="1100"/>
              </a:spcBef>
              <a:defRPr sz="2716"/>
            </a:pPr>
            <a:r>
              <a:t>Introduction</a:t>
            </a:r>
          </a:p>
          <a:p>
            <a:pPr lvl="1" marL="803976" indent="-311216" defTabSz="566674">
              <a:spcBef>
                <a:spcPts val="700"/>
              </a:spcBef>
              <a:buChar char="✤"/>
              <a:defRPr sz="2328"/>
            </a:pPr>
            <a:r>
              <a:t>L’API Socket a été proposée en 1986, avec Unix BSD, puis adapté aux Linux et à Windows. </a:t>
            </a:r>
          </a:p>
          <a:p>
            <a:pPr lvl="1" marL="803976" indent="-311216" defTabSz="566674">
              <a:spcBef>
                <a:spcPts val="700"/>
              </a:spcBef>
              <a:buChar char="✤"/>
              <a:defRPr sz="2328"/>
            </a:pPr>
            <a:r>
              <a:t>Cette API propose un mécanisme de communication de bas niveau, en utilisant directement un protocole de transport comme TCP ou UDP.</a:t>
            </a:r>
          </a:p>
          <a:p>
            <a:pPr lvl="1" marL="803976" indent="-311216" defTabSz="566674">
              <a:spcBef>
                <a:spcPts val="700"/>
              </a:spcBef>
              <a:buChar char="✤"/>
              <a:defRPr sz="2328"/>
            </a:pPr>
            <a:r>
              <a:t>Pour réaliser un service réparti, on peut donc choisir :</a:t>
            </a:r>
          </a:p>
          <a:p>
            <a:pPr lvl="2" marL="1270802" indent="-285282" defTabSz="566674">
              <a:spcBef>
                <a:spcPts val="500"/>
              </a:spcBef>
              <a:buChar char="✤"/>
              <a:defRPr sz="2134"/>
            </a:pPr>
            <a:r>
              <a:rPr b="1"/>
              <a:t>Les sockets</a:t>
            </a:r>
            <a:r>
              <a:t> (communication entre processus, en bas niveau)</a:t>
            </a:r>
          </a:p>
          <a:p>
            <a:pPr lvl="2" marL="1270802" indent="-285282" defTabSz="566674">
              <a:spcBef>
                <a:spcPts val="500"/>
              </a:spcBef>
              <a:buChar char="✤"/>
              <a:defRPr sz="2134"/>
            </a:pPr>
            <a:r>
              <a:rPr b="1"/>
              <a:t>RPC</a:t>
            </a:r>
            <a:r>
              <a:t>, </a:t>
            </a:r>
            <a:r>
              <a:rPr i="1"/>
              <a:t>Remote Procedure Call</a:t>
            </a:r>
            <a:r>
              <a:t> (qui utilise Socket)</a:t>
            </a:r>
          </a:p>
          <a:p>
            <a:pPr lvl="2" marL="1270802" indent="-285282" defTabSz="566674">
              <a:spcBef>
                <a:spcPts val="500"/>
              </a:spcBef>
              <a:buChar char="✤"/>
              <a:defRPr sz="2134"/>
            </a:pPr>
            <a:r>
              <a:rPr b="1"/>
              <a:t>Appel de méthode à distance</a:t>
            </a:r>
            <a:r>
              <a:t> (ex.: Java RMI)</a:t>
            </a:r>
          </a:p>
          <a:p>
            <a:pPr lvl="2" marL="1270802" indent="-285282" defTabSz="566674">
              <a:spcBef>
                <a:spcPts val="500"/>
              </a:spcBef>
              <a:buChar char="✤"/>
              <a:defRPr sz="2134"/>
            </a:pPr>
            <a:r>
              <a:rPr b="1"/>
              <a:t>Middleware intégré</a:t>
            </a:r>
            <a:r>
              <a:t> (Corba, EJB, .Net, Web services...)</a:t>
            </a:r>
          </a:p>
          <a:p>
            <a:pPr lvl="1" marL="803976" indent="-311216" defTabSz="566674">
              <a:spcBef>
                <a:spcPts val="700"/>
              </a:spcBef>
              <a:buChar char="✤"/>
              <a:defRPr sz="2328"/>
            </a:pPr>
            <a:r>
              <a:t>Un socket représente une prise par laquelle une application peut envoyer et recevoir des données. </a:t>
            </a:r>
          </a:p>
          <a:p>
            <a:pPr lvl="1" marL="803976" indent="-311216" defTabSz="566674">
              <a:spcBef>
                <a:spcPts val="700"/>
              </a:spcBef>
              <a:buChar char="✤"/>
              <a:defRPr sz="2328"/>
            </a:pPr>
            <a:r>
              <a:t>Le principe de fonctionnement des Sockets se base sur trois phases :</a:t>
            </a:r>
          </a:p>
          <a:p>
            <a:pPr lvl="2" marL="1281176" indent="-295656" defTabSz="566674">
              <a:spcBef>
                <a:spcPts val="500"/>
              </a:spcBef>
              <a:buSzPct val="83000"/>
              <a:buAutoNum type="arabicPeriod" startAt="1"/>
              <a:defRPr sz="2134"/>
            </a:pPr>
            <a:r>
              <a:t> Le serveur crée un « socket serveur », associé à un port ; il se met en attente ;</a:t>
            </a:r>
          </a:p>
          <a:p>
            <a:pPr lvl="2" marL="1281176" indent="-295656" defTabSz="566674">
              <a:spcBef>
                <a:spcPts val="500"/>
              </a:spcBef>
              <a:buSzPct val="83000"/>
              <a:buAutoNum type="arabicPeriod" startAt="1"/>
              <a:defRPr sz="2134"/>
            </a:pPr>
            <a:r>
              <a:t>Un client demande une connexion à la socket serveur, qui crée alors un « socket service client » où se connecte effectivement le client.</a:t>
            </a:r>
          </a:p>
          <a:p>
            <a:pPr lvl="2" marL="1281176" indent="-295656" defTabSz="566674">
              <a:spcBef>
                <a:spcPts val="500"/>
              </a:spcBef>
              <a:buSzPct val="83000"/>
              <a:buAutoNum type="arabicPeriod" startAt="1"/>
              <a:defRPr sz="2134"/>
            </a:pPr>
            <a:r>
              <a:t>Client et serveur communiquent par ces sockets, et le socket serveur peut accepter de nouvelles connexions.</a:t>
            </a:r>
          </a:p>
        </p:txBody>
      </p:sp>
      <p:sp>
        <p:nvSpPr>
          <p:cNvPr id="926" name="3.5 - Socket"/>
          <p:cNvSpPr txBox="1"/>
          <p:nvPr>
            <p:ph type="body" idx="21"/>
          </p:nvPr>
        </p:nvSpPr>
        <p:spPr>
          <a:prstGeom prst="rect">
            <a:avLst/>
          </a:prstGeom>
        </p:spPr>
        <p:txBody>
          <a:bodyPr/>
          <a:lstStyle/>
          <a:p>
            <a:pPr/>
            <a:r>
              <a:t>3.5 - Socket</a:t>
            </a:r>
          </a:p>
        </p:txBody>
      </p:sp>
      <p:sp>
        <p:nvSpPr>
          <p:cNvPr id="92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9"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930" name="Modifier : 2 clics"/>
          <p:cNvSpPr txBox="1"/>
          <p:nvPr>
            <p:ph type="body" idx="1"/>
          </p:nvPr>
        </p:nvSpPr>
        <p:spPr>
          <a:xfrm>
            <a:off x="355600" y="1581150"/>
            <a:ext cx="12293600" cy="7445326"/>
          </a:xfrm>
          <a:prstGeom prst="rect">
            <a:avLst/>
          </a:prstGeom>
        </p:spPr>
        <p:txBody>
          <a:bodyPr/>
          <a:lstStyle/>
          <a:p>
            <a:pPr/>
          </a:p>
        </p:txBody>
      </p:sp>
      <p:sp>
        <p:nvSpPr>
          <p:cNvPr id="931" name="3.5 - Socket"/>
          <p:cNvSpPr txBox="1"/>
          <p:nvPr>
            <p:ph type="body" idx="21"/>
          </p:nvPr>
        </p:nvSpPr>
        <p:spPr>
          <a:prstGeom prst="rect">
            <a:avLst/>
          </a:prstGeom>
        </p:spPr>
        <p:txBody>
          <a:bodyPr/>
          <a:lstStyle/>
          <a:p>
            <a:pPr/>
            <a:r>
              <a:t>3.5 - Socket</a:t>
            </a:r>
          </a:p>
        </p:txBody>
      </p:sp>
      <p:sp>
        <p:nvSpPr>
          <p:cNvPr id="932"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33" name="Fig 3.5 - Connexion via sockets"/>
          <p:cNvSpPr txBox="1"/>
          <p:nvPr/>
        </p:nvSpPr>
        <p:spPr>
          <a:xfrm>
            <a:off x="774860" y="8005940"/>
            <a:ext cx="2924871"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3.5 - Connexion via sockets</a:t>
            </a:r>
          </a:p>
        </p:txBody>
      </p:sp>
      <p:pic>
        <p:nvPicPr>
          <p:cNvPr id="934" name="pasted-image.tiff" descr="pasted-image.tiff"/>
          <p:cNvPicPr>
            <a:picLocks noChangeAspect="1"/>
          </p:cNvPicPr>
          <p:nvPr/>
        </p:nvPicPr>
        <p:blipFill>
          <a:blip r:embed="rId2">
            <a:extLst/>
          </a:blip>
          <a:stretch>
            <a:fillRect/>
          </a:stretch>
        </p:blipFill>
        <p:spPr>
          <a:xfrm>
            <a:off x="781484" y="1627904"/>
            <a:ext cx="11180103" cy="6238463"/>
          </a:xfrm>
          <a:prstGeom prst="rect">
            <a:avLst/>
          </a:prstGeom>
          <a:ln w="12700">
            <a:miter lim="400000"/>
          </a:ln>
        </p:spPr>
      </p:pic>
    </p:spTree>
  </p:cSld>
  <p:clrMapOvr>
    <a:masterClrMapping/>
  </p:clrMapOvr>
  <p:transition xmlns:p14="http://schemas.microsoft.com/office/powerpoint/2010/main" spd="med" advClick="1"/>
</p:sld>
</file>

<file path=ppt/slides/slide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6"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937" name="Les principaux modes…"/>
          <p:cNvSpPr txBox="1"/>
          <p:nvPr>
            <p:ph type="body" idx="1"/>
          </p:nvPr>
        </p:nvSpPr>
        <p:spPr>
          <a:xfrm>
            <a:off x="355600" y="1581150"/>
            <a:ext cx="12293600" cy="7445326"/>
          </a:xfrm>
          <a:prstGeom prst="rect">
            <a:avLst/>
          </a:prstGeom>
        </p:spPr>
        <p:txBody>
          <a:bodyPr/>
          <a:lstStyle/>
          <a:p>
            <a:pPr/>
            <a:r>
              <a:t>Les principaux modes</a:t>
            </a:r>
          </a:p>
          <a:p>
            <a:pPr lvl="1" marL="828842" indent="-320842">
              <a:buChar char="✤"/>
            </a:pPr>
            <a:r>
              <a:rPr b="1"/>
              <a:t>Un socket stream</a:t>
            </a:r>
            <a:r>
              <a:t>, en mode connecté, utilise TCP :</a:t>
            </a:r>
          </a:p>
          <a:p>
            <a:pPr lvl="2" marL="1310105" indent="-294105">
              <a:buChar char="✤"/>
            </a:pPr>
            <a:r>
              <a:t>Ouverture d’une connexion</a:t>
            </a:r>
          </a:p>
          <a:p>
            <a:pPr lvl="2" marL="1310105" indent="-294105">
              <a:buChar char="✤"/>
            </a:pPr>
            <a:r>
              <a:t>Utilisation de cette connexion pour une suite d’échanges bidirectionnels (le serveur préserve son état entre deux requêtes)</a:t>
            </a:r>
          </a:p>
          <a:p>
            <a:pPr lvl="2" marL="1310105" indent="-294105">
              <a:buChar char="✤"/>
            </a:pPr>
            <a:r>
              <a:t>Libération de la connexion</a:t>
            </a:r>
          </a:p>
          <a:p>
            <a:pPr lvl="2" marL="1310105" indent="-294105">
              <a:buChar char="✤"/>
            </a:pPr>
            <a:r>
              <a:t>On bénéficie alors des garanties de TCP : ordre, contrôle de flux et fiabilité.</a:t>
            </a:r>
          </a:p>
          <a:p>
            <a:pPr lvl="2" marL="1310105" indent="-294105">
              <a:buChar char="✤"/>
            </a:pPr>
            <a:r>
              <a:t>Ce mode est adapté aux échanges d’une certaine durée (avec plusieurs messages échangés).</a:t>
            </a:r>
          </a:p>
          <a:p>
            <a:pPr lvl="1" marL="828842" indent="-320842">
              <a:buChar char="✤"/>
            </a:pPr>
            <a:r>
              <a:rPr b="1"/>
              <a:t>Un socket datagramme</a:t>
            </a:r>
            <a:r>
              <a:t>, en mode non connecté, utilise UDP :</a:t>
            </a:r>
          </a:p>
          <a:p>
            <a:pPr lvl="2" marL="1310105" indent="-294105">
              <a:buChar char="✤"/>
            </a:pPr>
            <a:r>
              <a:t>Indépendance des requêtes ;</a:t>
            </a:r>
          </a:p>
          <a:p>
            <a:pPr lvl="2" marL="1310105" indent="-294105">
              <a:buChar char="✤"/>
            </a:pPr>
            <a:r>
              <a:t>Pas de liaison permanente =&gt; indication d’une adresse lors de chaque requête ;</a:t>
            </a:r>
          </a:p>
          <a:p>
            <a:pPr lvl="2" marL="1310105" indent="-294105">
              <a:buChar char="✤"/>
            </a:pPr>
            <a:r>
              <a:t>Pas de garanties de remise (mode datagramme)</a:t>
            </a:r>
          </a:p>
          <a:p>
            <a:pPr lvl="2" marL="1310105" indent="-294105">
              <a:buChar char="✤"/>
            </a:pPr>
            <a:r>
              <a:t>Échanges brefs</a:t>
            </a:r>
          </a:p>
          <a:p>
            <a:pPr lvl="2" marL="1310105" indent="-294105">
              <a:buChar char="✤"/>
            </a:pPr>
            <a:r>
              <a:t>On bénéficie alors de la simplicité et de l’efficacité d’UDP.</a:t>
            </a:r>
          </a:p>
          <a:p>
            <a:pPr lvl="1" marL="828842" indent="-320842">
              <a:buChar char="✤"/>
            </a:pPr>
            <a:r>
              <a:t>On ne détaillera pas ici </a:t>
            </a:r>
            <a:r>
              <a:rPr b="1"/>
              <a:t>les sockets raw</a:t>
            </a:r>
            <a:r>
              <a:t>.</a:t>
            </a:r>
          </a:p>
        </p:txBody>
      </p:sp>
      <p:sp>
        <p:nvSpPr>
          <p:cNvPr id="938" name="3.5 - Socket"/>
          <p:cNvSpPr txBox="1"/>
          <p:nvPr>
            <p:ph type="body" idx="21"/>
          </p:nvPr>
        </p:nvSpPr>
        <p:spPr>
          <a:prstGeom prst="rect">
            <a:avLst/>
          </a:prstGeom>
        </p:spPr>
        <p:txBody>
          <a:bodyPr/>
          <a:lstStyle/>
          <a:p>
            <a:pPr/>
            <a:r>
              <a:t>3.5 - Socket</a:t>
            </a:r>
          </a:p>
        </p:txBody>
      </p:sp>
      <p:sp>
        <p:nvSpPr>
          <p:cNvPr id="939"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2 - Applications client-serveur dans internet"/>
          <p:cNvSpPr txBox="1"/>
          <p:nvPr>
            <p:ph type="title"/>
          </p:nvPr>
        </p:nvSpPr>
        <p:spPr>
          <a:prstGeom prst="rect">
            <a:avLst/>
          </a:prstGeom>
        </p:spPr>
        <p:txBody>
          <a:bodyPr/>
          <a:lstStyle>
            <a:lvl1pPr defTabSz="432308">
              <a:defRPr spc="-68" sz="3404"/>
            </a:lvl1pPr>
          </a:lstStyle>
          <a:p>
            <a:pPr/>
            <a:r>
              <a:t>2 - Applications client-serveur dans internet</a:t>
            </a:r>
          </a:p>
        </p:txBody>
      </p:sp>
      <p:sp>
        <p:nvSpPr>
          <p:cNvPr id="203" name="2.1 - DNS - Domain Name System Nom de domaine"/>
          <p:cNvSpPr txBox="1"/>
          <p:nvPr>
            <p:ph type="body" idx="21"/>
          </p:nvPr>
        </p:nvSpPr>
        <p:spPr>
          <a:prstGeom prst="rect">
            <a:avLst/>
          </a:prstGeom>
        </p:spPr>
        <p:txBody>
          <a:bodyPr/>
          <a:lstStyle>
            <a:lvl1pPr>
              <a:tabLst>
                <a:tab pos="12039600" algn="r"/>
              </a:tabLst>
            </a:lvl1pPr>
          </a:lstStyle>
          <a:p>
            <a:pPr/>
            <a:r>
              <a:t>2.1 - DNS - Domain Name System	Nom de domaine           </a:t>
            </a:r>
          </a:p>
        </p:txBody>
      </p:sp>
      <p:sp>
        <p:nvSpPr>
          <p:cNvPr id="204" name="Nom de domaine…"/>
          <p:cNvSpPr txBox="1"/>
          <p:nvPr>
            <p:ph type="body" idx="1"/>
          </p:nvPr>
        </p:nvSpPr>
        <p:spPr>
          <a:xfrm>
            <a:off x="355600" y="1684734"/>
            <a:ext cx="12293600" cy="7652389"/>
          </a:xfrm>
          <a:prstGeom prst="rect">
            <a:avLst/>
          </a:prstGeom>
        </p:spPr>
        <p:txBody>
          <a:bodyPr/>
          <a:lstStyle/>
          <a:p>
            <a:pPr/>
            <a:r>
              <a:t>Nom de domaine</a:t>
            </a:r>
          </a:p>
          <a:p>
            <a:pPr lvl="1"/>
            <a:r>
              <a:t>Les TLD sont gérés par l'</a:t>
            </a:r>
            <a:r>
              <a:rPr u="sng">
                <a:solidFill>
                  <a:schemeClr val="accent5">
                    <a:satOff val="8112"/>
                    <a:lumOff val="-14630"/>
                  </a:schemeClr>
                </a:solidFill>
                <a:hlinkClick r:id="rId3" invalidUrl="" action="" tgtFrame="" tooltip="" history="1" highlightClick="0" endSnd="0"/>
              </a:rPr>
              <a:t>ICANN</a:t>
            </a:r>
            <a:r>
              <a:t> (Internet Corporation for Assigned Names and Numbers) ; l'ICANN délègue la gestion de chaque TLD à un organisme appelé registre de haut-niveau (</a:t>
            </a:r>
            <a:r>
              <a:rPr i="1"/>
              <a:t>registry</a:t>
            </a:r>
            <a:r>
              <a:t>). </a:t>
            </a:r>
          </a:p>
          <a:p>
            <a:pPr lvl="1"/>
            <a:r>
              <a:t>L' </a:t>
            </a:r>
            <a:r>
              <a:rPr u="sng">
                <a:solidFill>
                  <a:srgbClr val="021EAA"/>
                </a:solidFill>
                <a:hlinkClick r:id="rId4" invalidUrl="" action="" tgtFrame="" tooltip="" history="1" highlightClick="0" endSnd="0"/>
              </a:rPr>
              <a:t>AFNIC</a:t>
            </a:r>
            <a:r>
              <a:t> (l’Association Française pour le Nommage Internet en Coopération) est le registry pour la France. Elle gère les ccTDL .fr, .re, .yt, .wf, .tf et .pm</a:t>
            </a:r>
          </a:p>
          <a:p>
            <a:pPr lvl="1"/>
            <a:r>
              <a:rPr u="sng">
                <a:solidFill>
                  <a:srgbClr val="021EAA"/>
                </a:solidFill>
                <a:hlinkClick r:id="rId5" invalidUrl="" action="" tgtFrame="" tooltip="" history="1" highlightClick="0" endSnd="0"/>
              </a:rPr>
              <a:t>VeriSign</a:t>
            </a:r>
            <a:r>
              <a:t> est le </a:t>
            </a:r>
            <a:r>
              <a:rPr i="1"/>
              <a:t>registry</a:t>
            </a:r>
            <a:r>
              <a:t> qui gère les .com, .net, .org…</a:t>
            </a:r>
          </a:p>
          <a:p>
            <a:pPr lvl="1"/>
            <a:r>
              <a:t>Exemple 1</a:t>
            </a:r>
          </a:p>
        </p:txBody>
      </p:sp>
      <p:sp>
        <p:nvSpPr>
          <p:cNvPr id="205" name="Numéro de diapositive"/>
          <p:cNvSpPr txBox="1"/>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06" name="simon.info.arcep.fr… simon.info.arcep.frfr = ccTLD pour la France ; géré par l’AFNICarcep =Domaine de 2d niveau, enregistré et validé par l’AFNIC (propriétaire : l’Autorité de Régulation des Communications Electroniques et des Postes)info = Service infor" descr="simon.info.arcep.fr… simon.info.arcep.frfr = ccTLD pour la France ; géré par l’AFNICarcep =Domaine de 2d niveau, enregistré et validé par l’AFNIC (propriétaire : l’Autorité de Régulation des Communications Electroniques et des Postes)info = Service informatique enregistré pour l’ARCEP.simon = Nom d’une machine (celle de Simon) au sein du service informatique de l’ARCEP."/>
          <p:cNvPicPr>
            <a:picLocks noChangeAspect="0"/>
          </p:cNvPicPr>
          <p:nvPr/>
        </p:nvPicPr>
        <p:blipFill>
          <a:blip r:embed="rId6">
            <a:extLst/>
          </a:blip>
          <a:stretch>
            <a:fillRect/>
          </a:stretch>
        </p:blipFill>
        <p:spPr>
          <a:xfrm>
            <a:off x="918386" y="5354028"/>
            <a:ext cx="10822428" cy="4165601"/>
          </a:xfrm>
          <a:prstGeom prst="rect">
            <a:avLst/>
          </a:prstGeom>
          <a:effectLst>
            <a:outerShdw sx="100000" sy="100000" kx="0" ky="0" algn="b" rotWithShape="0" blurRad="190500" dist="8455" dir="5400000">
              <a:srgbClr val="000000">
                <a:alpha val="39871"/>
              </a:srgbClr>
            </a:outerShdw>
          </a:effectLst>
        </p:spPr>
      </p:pic>
      <p:sp>
        <p:nvSpPr>
          <p:cNvPr id="207"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ctr"/>
          </a:lstStyle>
          <a:p>
            <a:pPr/>
            <a:r>
              <a:t>Annexe </a:t>
            </a:r>
          </a:p>
        </p:txBody>
      </p:sp>
    </p:spTree>
  </p:cSld>
  <p:clrMapOvr>
    <a:masterClrMapping/>
  </p:clrMapOvr>
  <p:transition xmlns:p14="http://schemas.microsoft.com/office/powerpoint/2010/main" spd="med" advClick="1"/>
</p:sld>
</file>

<file path=ppt/slides/slide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3" name="3 - Protocoles de transport"/>
          <p:cNvSpPr txBox="1"/>
          <p:nvPr>
            <p:ph type="title"/>
          </p:nvPr>
        </p:nvSpPr>
        <p:spPr>
          <a:prstGeom prst="rect">
            <a:avLst/>
          </a:prstGeom>
        </p:spPr>
        <p:txBody>
          <a:bodyPr/>
          <a:lstStyle>
            <a:lvl1pPr defTabSz="432308">
              <a:defRPr spc="-68" sz="3404"/>
            </a:lvl1pPr>
          </a:lstStyle>
          <a:p>
            <a:pPr/>
            <a:r>
              <a:t>3 - Protocoles de transport</a:t>
            </a:r>
          </a:p>
        </p:txBody>
      </p:sp>
      <p:sp>
        <p:nvSpPr>
          <p:cNvPr id="944" name="Programme de sockets en Java…"/>
          <p:cNvSpPr txBox="1"/>
          <p:nvPr>
            <p:ph type="body" idx="1"/>
          </p:nvPr>
        </p:nvSpPr>
        <p:spPr>
          <a:xfrm>
            <a:off x="355600" y="1581150"/>
            <a:ext cx="12293600" cy="7445326"/>
          </a:xfrm>
          <a:prstGeom prst="rect">
            <a:avLst/>
          </a:prstGeom>
        </p:spPr>
        <p:txBody>
          <a:bodyPr/>
          <a:lstStyle/>
          <a:p>
            <a:pPr marL="467359" indent="-467359" defTabSz="537463">
              <a:spcBef>
                <a:spcPts val="1100"/>
              </a:spcBef>
              <a:defRPr sz="2576"/>
            </a:pPr>
            <a:r>
              <a:t>Programme de sockets en Java</a:t>
            </a:r>
          </a:p>
          <a:p>
            <a:pPr lvl="1" marL="762534" indent="-295174" defTabSz="537463">
              <a:spcBef>
                <a:spcPts val="700"/>
              </a:spcBef>
              <a:buChar char="✤"/>
              <a:defRPr sz="2208"/>
            </a:pPr>
            <a:r>
              <a:t>Nous trouverons notre bonheur dans le paquetage </a:t>
            </a:r>
            <a:r>
              <a:rPr b="1"/>
              <a:t>java.net</a:t>
            </a:r>
            <a:r>
              <a:t>. Pour utiliser, par exemple, des sockets stream :</a:t>
            </a:r>
          </a:p>
          <a:p>
            <a:pPr lvl="1" marL="762534" indent="-295174" defTabSz="537463">
              <a:spcBef>
                <a:spcPts val="700"/>
              </a:spcBef>
              <a:buChar char="✤"/>
              <a:defRPr b="1" sz="2208"/>
            </a:pPr>
            <a:r>
              <a:t>Coté serveur :</a:t>
            </a:r>
          </a:p>
          <a:p>
            <a:pPr lvl="2" marL="1205296" indent="-270576" defTabSz="537463">
              <a:spcBef>
                <a:spcPts val="500"/>
              </a:spcBef>
              <a:buChar char="✤"/>
              <a:defRPr sz="2024"/>
            </a:pPr>
            <a:r>
              <a:t>On utilise un objet </a:t>
            </a:r>
            <a:r>
              <a:rPr>
                <a:solidFill>
                  <a:schemeClr val="accent5">
                    <a:satOff val="8112"/>
                    <a:lumOff val="-14630"/>
                  </a:schemeClr>
                </a:solidFill>
                <a:latin typeface="Menlo Regular"/>
                <a:ea typeface="Menlo Regular"/>
                <a:cs typeface="Menlo Regular"/>
                <a:sym typeface="Menlo Regular"/>
              </a:rPr>
              <a:t>ServerSocket</a:t>
            </a:r>
            <a:r>
              <a:t>, avec le numéro de port à écouter ;</a:t>
            </a:r>
          </a:p>
          <a:p>
            <a:pPr lvl="2" marL="1205296" indent="-270576" defTabSz="537463">
              <a:spcBef>
                <a:spcPts val="500"/>
              </a:spcBef>
              <a:buChar char="✤"/>
              <a:defRPr sz="2024"/>
            </a:pPr>
            <a:r>
              <a:t>La méthode </a:t>
            </a:r>
            <a:r>
              <a:rPr>
                <a:solidFill>
                  <a:schemeClr val="accent5">
                    <a:satOff val="8112"/>
                    <a:lumOff val="-14630"/>
                  </a:schemeClr>
                </a:solidFill>
                <a:latin typeface="Menlo Regular"/>
                <a:ea typeface="Menlo Regular"/>
                <a:cs typeface="Menlo Regular"/>
                <a:sym typeface="Menlo Regular"/>
              </a:rPr>
              <a:t>accept()</a:t>
            </a:r>
            <a:r>
              <a:t> écoute le port et se mets en attente ;</a:t>
            </a:r>
          </a:p>
          <a:p>
            <a:pPr lvl="2" marL="1205296" indent="-270576" defTabSz="537463">
              <a:spcBef>
                <a:spcPts val="500"/>
              </a:spcBef>
              <a:buChar char="✤"/>
              <a:defRPr sz="2024"/>
            </a:pPr>
            <a:r>
              <a:t>Lorsqu’un client se connecte, </a:t>
            </a:r>
            <a:r>
              <a:rPr>
                <a:solidFill>
                  <a:schemeClr val="accent5">
                    <a:satOff val="8112"/>
                    <a:lumOff val="-14630"/>
                  </a:schemeClr>
                </a:solidFill>
                <a:latin typeface="Menlo Regular"/>
                <a:ea typeface="Menlo Regular"/>
                <a:cs typeface="Menlo Regular"/>
                <a:sym typeface="Menlo Regular"/>
              </a:rPr>
              <a:t>accept()</a:t>
            </a:r>
            <a:r>
              <a:t> accepte la connexion et retourne un objet </a:t>
            </a:r>
            <a:r>
              <a:rPr>
                <a:solidFill>
                  <a:schemeClr val="accent5">
                    <a:satOff val="8112"/>
                    <a:lumOff val="-14630"/>
                  </a:schemeClr>
                </a:solidFill>
                <a:latin typeface="Menlo Regular"/>
                <a:ea typeface="Menlo Regular"/>
                <a:cs typeface="Menlo Regular"/>
                <a:sym typeface="Menlo Regular"/>
              </a:rPr>
              <a:t>Socket</a:t>
            </a:r>
            <a:r>
              <a:t> utilisé alors par le serveur, dans un nouveau thread, pour gérer la communication.</a:t>
            </a:r>
          </a:p>
          <a:p>
            <a:pPr lvl="2" marL="1205296" indent="-270576" defTabSz="537463">
              <a:spcBef>
                <a:spcPts val="500"/>
              </a:spcBef>
              <a:buChar char="✤"/>
              <a:defRPr sz="2024"/>
            </a:pPr>
            <a:r>
              <a:t>Le serveur appelle de nouveau </a:t>
            </a:r>
            <a:r>
              <a:rPr>
                <a:solidFill>
                  <a:schemeClr val="accent5">
                    <a:satOff val="8112"/>
                    <a:lumOff val="-14630"/>
                  </a:schemeClr>
                </a:solidFill>
                <a:latin typeface="Menlo Regular"/>
                <a:ea typeface="Menlo Regular"/>
                <a:cs typeface="Menlo Regular"/>
                <a:sym typeface="Menlo Regular"/>
              </a:rPr>
              <a:t>accept()</a:t>
            </a:r>
            <a:r>
              <a:t> pour attendre une nouvelle connexion.</a:t>
            </a:r>
          </a:p>
          <a:p>
            <a:pPr lvl="1" marL="762534" indent="-295174" defTabSz="537463">
              <a:spcBef>
                <a:spcPts val="700"/>
              </a:spcBef>
              <a:buChar char="✤"/>
              <a:defRPr b="1" sz="2208"/>
            </a:pPr>
            <a:r>
              <a:t>Coté client :</a:t>
            </a:r>
          </a:p>
          <a:p>
            <a:pPr lvl="2" marL="1205296" indent="-270576" defTabSz="537463">
              <a:spcBef>
                <a:spcPts val="500"/>
              </a:spcBef>
              <a:buChar char="✤"/>
              <a:defRPr sz="2024"/>
            </a:pPr>
            <a:r>
              <a:rPr>
                <a:solidFill>
                  <a:schemeClr val="accent5">
                    <a:satOff val="8112"/>
                    <a:lumOff val="-14630"/>
                  </a:schemeClr>
                </a:solidFill>
                <a:latin typeface="Menlo Regular"/>
                <a:ea typeface="Menlo Regular"/>
                <a:cs typeface="Menlo Regular"/>
                <a:sym typeface="Menlo Regular"/>
              </a:rPr>
              <a:t>Socket</a:t>
            </a:r>
            <a:r>
              <a:t> implémente un socket dédiée à une communication basée sur un flux ;</a:t>
            </a:r>
          </a:p>
          <a:p>
            <a:pPr lvl="2" marL="1205296" indent="-270576" defTabSz="537463">
              <a:spcBef>
                <a:spcPts val="500"/>
              </a:spcBef>
              <a:buChar char="✤"/>
              <a:defRPr sz="2024"/>
            </a:pPr>
            <a:r>
              <a:t>Une fois celle-ci créée, les méthodes </a:t>
            </a:r>
            <a:r>
              <a:rPr>
                <a:solidFill>
                  <a:schemeClr val="accent5">
                    <a:satOff val="8112"/>
                    <a:lumOff val="-14630"/>
                  </a:schemeClr>
                </a:solidFill>
                <a:latin typeface="Menlo Regular"/>
                <a:ea typeface="Menlo Regular"/>
                <a:cs typeface="Menlo Regular"/>
                <a:sym typeface="Menlo Regular"/>
              </a:rPr>
              <a:t>getInputStream()</a:t>
            </a:r>
            <a:r>
              <a:t> et </a:t>
            </a:r>
            <a:r>
              <a:rPr>
                <a:solidFill>
                  <a:schemeClr val="accent5">
                    <a:satOff val="8112"/>
                    <a:lumOff val="-14630"/>
                  </a:schemeClr>
                </a:solidFill>
                <a:latin typeface="Menlo Regular"/>
                <a:ea typeface="Menlo Regular"/>
                <a:cs typeface="Menlo Regular"/>
                <a:sym typeface="Menlo Regular"/>
              </a:rPr>
              <a:t>getOutputStream()</a:t>
            </a:r>
            <a:r>
              <a:t> retournent les flux d’entrées/sorties, de façon très similaire aux entrées/sorties d’un fichier sur disque.</a:t>
            </a:r>
          </a:p>
          <a:p>
            <a:pPr lvl="1" marL="762534" indent="-295174" defTabSz="537463">
              <a:spcBef>
                <a:spcPts val="700"/>
              </a:spcBef>
              <a:buChar char="✤"/>
              <a:defRPr sz="2208"/>
            </a:pPr>
            <a:r>
              <a:t>java.net contient également les classes :</a:t>
            </a:r>
          </a:p>
          <a:p>
            <a:pPr lvl="2" marL="1205296" indent="-270576" defTabSz="537463">
              <a:spcBef>
                <a:spcPts val="500"/>
              </a:spcBef>
              <a:buChar char="✤"/>
              <a:defRPr sz="2024"/>
            </a:pPr>
            <a:r>
              <a:rPr>
                <a:solidFill>
                  <a:schemeClr val="accent5">
                    <a:satOff val="8112"/>
                    <a:lumOff val="-14630"/>
                  </a:schemeClr>
                </a:solidFill>
                <a:latin typeface="Menlo Regular"/>
                <a:ea typeface="Menlo Regular"/>
                <a:cs typeface="Menlo Regular"/>
                <a:sym typeface="Menlo Regular"/>
              </a:rPr>
              <a:t>URL</a:t>
            </a:r>
          </a:p>
          <a:p>
            <a:pPr lvl="2" marL="1205296" indent="-270576" defTabSz="537463">
              <a:spcBef>
                <a:spcPts val="500"/>
              </a:spcBef>
              <a:buChar char="✤"/>
              <a:defRPr sz="2024"/>
            </a:pPr>
            <a:r>
              <a:rPr>
                <a:solidFill>
                  <a:schemeClr val="accent5">
                    <a:satOff val="8112"/>
                    <a:lumOff val="-14630"/>
                  </a:schemeClr>
                </a:solidFill>
                <a:latin typeface="Menlo Regular"/>
                <a:ea typeface="Menlo Regular"/>
                <a:cs typeface="Menlo Regular"/>
                <a:sym typeface="Menlo Regular"/>
              </a:rPr>
              <a:t>URLConnection</a:t>
            </a:r>
          </a:p>
          <a:p>
            <a:pPr lvl="2" marL="1205296" indent="-270576" defTabSz="537463">
              <a:spcBef>
                <a:spcPts val="500"/>
              </a:spcBef>
              <a:buChar char="✤"/>
              <a:defRPr sz="2024"/>
            </a:pPr>
            <a:r>
              <a:rPr>
                <a:solidFill>
                  <a:schemeClr val="accent5">
                    <a:satOff val="8112"/>
                    <a:lumOff val="-14630"/>
                  </a:schemeClr>
                </a:solidFill>
                <a:latin typeface="Menlo Regular"/>
                <a:ea typeface="Menlo Regular"/>
                <a:cs typeface="Menlo Regular"/>
                <a:sym typeface="Menlo Regular"/>
              </a:rPr>
              <a:t>DatagramSocket</a:t>
            </a:r>
          </a:p>
          <a:p>
            <a:pPr lvl="2" marL="1205296" indent="-270576" defTabSz="537463">
              <a:spcBef>
                <a:spcPts val="500"/>
              </a:spcBef>
              <a:buChar char="✤"/>
              <a:defRPr sz="2024"/>
            </a:pPr>
            <a:r>
              <a:rPr>
                <a:solidFill>
                  <a:schemeClr val="accent5">
                    <a:satOff val="8112"/>
                    <a:lumOff val="-14630"/>
                  </a:schemeClr>
                </a:solidFill>
                <a:latin typeface="Menlo Regular"/>
                <a:ea typeface="Menlo Regular"/>
                <a:cs typeface="Menlo Regular"/>
                <a:sym typeface="Menlo Regular"/>
              </a:rPr>
              <a:t>DatagramPacket</a:t>
            </a:r>
          </a:p>
          <a:p>
            <a:pPr lvl="1" marL="762534" indent="-295174" defTabSz="537463">
              <a:spcBef>
                <a:spcPts val="700"/>
              </a:spcBef>
              <a:buChar char="✤"/>
              <a:defRPr sz="2208"/>
            </a:pPr>
            <a:r>
              <a:t>Voir : </a:t>
            </a:r>
            <a:r>
              <a:rPr u="sng">
                <a:solidFill>
                  <a:schemeClr val="accent5">
                    <a:satOff val="8112"/>
                    <a:lumOff val="-14630"/>
                  </a:schemeClr>
                </a:solidFill>
                <a:hlinkClick r:id="rId3" invalidUrl="" action="" tgtFrame="" tooltip="" history="1" highlightClick="0" endSnd="0"/>
              </a:rPr>
              <a:t>Package java.net (Standard Edition 7)</a:t>
            </a:r>
            <a:r>
              <a:t>  et </a:t>
            </a:r>
            <a:r>
              <a:rPr u="sng">
                <a:solidFill>
                  <a:schemeClr val="accent5">
                    <a:satOff val="8112"/>
                    <a:lumOff val="-14630"/>
                  </a:schemeClr>
                </a:solidFill>
                <a:hlinkClick r:id="rId4" invalidUrl="" action="" tgtFrame="" tooltip="" history="1" highlightClick="0" endSnd="0"/>
              </a:rPr>
              <a:t>package java.net (Version 25)</a:t>
            </a:r>
          </a:p>
        </p:txBody>
      </p:sp>
      <p:sp>
        <p:nvSpPr>
          <p:cNvPr id="945" name="3.5 - Socket"/>
          <p:cNvSpPr txBox="1"/>
          <p:nvPr>
            <p:ph type="body" idx="21"/>
          </p:nvPr>
        </p:nvSpPr>
        <p:spPr>
          <a:prstGeom prst="rect">
            <a:avLst/>
          </a:prstGeom>
        </p:spPr>
        <p:txBody>
          <a:bodyPr/>
          <a:lstStyle/>
          <a:p>
            <a:pPr/>
            <a:r>
              <a:t>3.5 - Socket</a:t>
            </a:r>
          </a:p>
        </p:txBody>
      </p:sp>
      <p:sp>
        <p:nvSpPr>
          <p:cNvPr id="94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0"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951" name="Vu d'un utilisateur…"/>
          <p:cNvSpPr txBox="1"/>
          <p:nvPr>
            <p:ph type="body" idx="1"/>
          </p:nvPr>
        </p:nvSpPr>
        <p:spPr>
          <a:xfrm>
            <a:off x="355600" y="1581150"/>
            <a:ext cx="12293600" cy="7445326"/>
          </a:xfrm>
          <a:prstGeom prst="rect">
            <a:avLst/>
          </a:prstGeom>
        </p:spPr>
        <p:txBody>
          <a:bodyPr/>
          <a:lstStyle/>
          <a:p>
            <a:pPr/>
            <a:r>
              <a:t>Vu d'un utilisateur</a:t>
            </a:r>
          </a:p>
          <a:p>
            <a:pPr lvl="1" marL="828842" indent="-320842">
              <a:buChar char="✤"/>
            </a:pPr>
            <a:r>
              <a:t>Le système est réduit à un espace client. </a:t>
            </a:r>
          </a:p>
          <a:p>
            <a:pPr lvl="1" marL="828842" indent="-320842">
              <a:buChar char="✤"/>
            </a:pPr>
            <a:r>
              <a:t>À travers une interface utilisateur (UI, </a:t>
            </a:r>
            <a:r>
              <a:rPr i="1"/>
              <a:t>User Interface</a:t>
            </a:r>
            <a:r>
              <a:t>), il utilise des applications qui manipulent des données. </a:t>
            </a:r>
            <a:br/>
          </a:p>
          <a:p>
            <a:pPr/>
            <a:r>
              <a:t>Les applications se répartissent en fait coté client et coté serveur.</a:t>
            </a:r>
          </a:p>
          <a:p>
            <a:pPr lvl="1" marL="828842" indent="-320842">
              <a:buChar char="✤"/>
            </a:pPr>
            <a:r>
              <a:t>Les données sont stockées dans des bases de données :</a:t>
            </a:r>
          </a:p>
          <a:p>
            <a:pPr lvl="2" marL="1310105" indent="-294105">
              <a:buChar char="✤"/>
            </a:pPr>
            <a:r>
              <a:t>non relationnelles, dans les anciens </a:t>
            </a:r>
            <a:r>
              <a:rPr u="sng">
                <a:solidFill>
                  <a:schemeClr val="accent5">
                    <a:satOff val="8112"/>
                    <a:lumOff val="-14630"/>
                  </a:schemeClr>
                </a:solidFill>
                <a:hlinkClick r:id="rId2" invalidUrl="" action="" tgtFrame="" tooltip="" history="1" highlightClick="0" endSnd="0"/>
              </a:rPr>
              <a:t>mainframes</a:t>
            </a:r>
            <a:r>
              <a:t> 							</a:t>
            </a:r>
          </a:p>
          <a:p>
            <a:pPr lvl="2" marL="1310105" indent="-294105">
              <a:buChar char="✤"/>
            </a:pPr>
            <a:r>
              <a:t>relationnelles au début des années 80, grâce aux </a:t>
            </a:r>
            <a:r>
              <a:rPr b="1"/>
              <a:t>SGBDR</a:t>
            </a:r>
            <a:r>
              <a:t> (IBM DB2, Oracle </a:t>
            </a:r>
            <a:br/>
            <a:r>
              <a:t>Database, Microsoft SQL Server, PostgreSQL, MySQL...)</a:t>
            </a:r>
          </a:p>
          <a:p>
            <a:pPr lvl="2" marL="1310105" indent="-294105">
              <a:buChar char="✤"/>
            </a:pPr>
            <a:r>
              <a:t>orientées objet, avec les </a:t>
            </a:r>
            <a:r>
              <a:rPr b="1"/>
              <a:t>SGBDO</a:t>
            </a:r>
            <a:r>
              <a:t> (évolution de SGBDR ou Objectivity, ObjectStore…)</a:t>
            </a:r>
          </a:p>
          <a:p>
            <a:pPr lvl="2" marL="1310105" indent="-294105">
              <a:buChar char="✤"/>
            </a:pPr>
            <a:r>
              <a:t>NoSQL (Not only SQL), comme MongoDB, Cassandra, etc.</a:t>
            </a:r>
          </a:p>
          <a:p>
            <a:pPr lvl="1" marL="828842" indent="-320842">
              <a:buChar char="✤"/>
            </a:pPr>
            <a:r>
              <a:t>L'espace serveur est donc composé des applicatifs permettant l'accès aux données et des données stockées elles-mêmes. </a:t>
            </a:r>
          </a:p>
          <a:p>
            <a:pPr lvl="1" marL="828842" indent="-320842">
              <a:buChar char="✤"/>
            </a:pPr>
            <a:r>
              <a:t>Cet espace peut inclure un seul ou plusieurs serveurs physiques ou virtuels.</a:t>
            </a:r>
          </a:p>
          <a:p>
            <a:pPr lvl="1" marL="828842" indent="-320842">
              <a:buChar char="✤"/>
            </a:pPr>
            <a:r>
              <a:t>Les serveurs sont </a:t>
            </a:r>
            <a:r>
              <a:rPr b="1"/>
              <a:t>fournisseurs de services</a:t>
            </a:r>
            <a:r>
              <a:t> aux clients qui les consomment.</a:t>
            </a:r>
          </a:p>
        </p:txBody>
      </p:sp>
      <p:sp>
        <p:nvSpPr>
          <p:cNvPr id="952" name="4.1 - Eléments d’architecture"/>
          <p:cNvSpPr txBox="1"/>
          <p:nvPr>
            <p:ph type="body" idx="21"/>
          </p:nvPr>
        </p:nvSpPr>
        <p:spPr>
          <a:prstGeom prst="rect">
            <a:avLst/>
          </a:prstGeom>
        </p:spPr>
        <p:txBody>
          <a:bodyPr/>
          <a:lstStyle/>
          <a:p>
            <a:pPr/>
            <a:r>
              <a:t>4.1 - Eléments d’architecture</a:t>
            </a:r>
          </a:p>
        </p:txBody>
      </p:sp>
      <p:sp>
        <p:nvSpPr>
          <p:cNvPr id="95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5"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956" name="Middleware…"/>
          <p:cNvSpPr txBox="1"/>
          <p:nvPr>
            <p:ph type="body" idx="1"/>
          </p:nvPr>
        </p:nvSpPr>
        <p:spPr>
          <a:xfrm>
            <a:off x="355600" y="1581150"/>
            <a:ext cx="12293600" cy="7445326"/>
          </a:xfrm>
          <a:prstGeom prst="rect">
            <a:avLst/>
          </a:prstGeom>
        </p:spPr>
        <p:txBody>
          <a:bodyPr/>
          <a:lstStyle/>
          <a:p>
            <a:pPr/>
            <a:r>
              <a:t>Middleware</a:t>
            </a:r>
          </a:p>
          <a:p>
            <a:pPr lvl="1" marL="828842" indent="-320842">
              <a:buChar char="✤"/>
            </a:pPr>
            <a:r>
              <a:t>Le </a:t>
            </a:r>
            <a:r>
              <a:rPr b="1"/>
              <a:t>middleware</a:t>
            </a:r>
            <a:r>
              <a:t> est typiquement le ciment faisant tenir l'édifice : c'est la partie logicielle qui relie l’interface utilisateur (UI), applications et données, entre client et serveur ou entre applications réparties. </a:t>
            </a:r>
          </a:p>
          <a:p>
            <a:pPr lvl="1" marL="828842" indent="-320842">
              <a:buChar char="✤"/>
            </a:pPr>
            <a:r>
              <a:t>Le </a:t>
            </a:r>
            <a:r>
              <a:rPr b="1"/>
              <a:t>middleware</a:t>
            </a:r>
            <a:r>
              <a:t> :</a:t>
            </a:r>
          </a:p>
          <a:p>
            <a:pPr lvl="2" marL="1310105" indent="-294105">
              <a:buChar char="✤"/>
            </a:pPr>
            <a:r>
              <a:t>C'est la barre de l'abréviation </a:t>
            </a:r>
            <a:r>
              <a:rPr b="1"/>
              <a:t>C/S</a:t>
            </a:r>
            <a:r>
              <a:t> ;</a:t>
            </a:r>
          </a:p>
          <a:p>
            <a:pPr lvl="2" marL="1310105" indent="-294105">
              <a:buChar char="✤"/>
            </a:pPr>
            <a:r>
              <a:t>se traduit par </a:t>
            </a:r>
            <a:r>
              <a:rPr b="1"/>
              <a:t>intergiciel</a:t>
            </a:r>
            <a:r>
              <a:t> ou par </a:t>
            </a:r>
            <a:r>
              <a:rPr b="1"/>
              <a:t>logiciel médiateur</a:t>
            </a:r>
            <a:r>
              <a:t> ;</a:t>
            </a:r>
          </a:p>
          <a:p>
            <a:pPr lvl="2" marL="1310105" indent="-294105">
              <a:buChar char="✤"/>
            </a:pPr>
            <a:r>
              <a:t>est un ensemble de logiciels réutilisables faisant la </a:t>
            </a:r>
            <a:r>
              <a:rPr b="1"/>
              <a:t>médiation entre les applications et le réseau</a:t>
            </a:r>
            <a:r>
              <a:t>.</a:t>
            </a:r>
          </a:p>
          <a:p>
            <a:pPr lvl="1" marL="828842" indent="-320842">
              <a:buChar char="✤"/>
            </a:pPr>
            <a:r>
              <a:t>Un middleware est du logiciel qui permet à différentes applications d’échanger et d’interopérer.</a:t>
            </a:r>
          </a:p>
          <a:p>
            <a:pPr lvl="1" marL="828842" indent="-320842">
              <a:buChar char="✤"/>
            </a:pPr>
            <a:r>
              <a:t>Les </a:t>
            </a:r>
            <a:r>
              <a:rPr b="1"/>
              <a:t>composants logiciels</a:t>
            </a:r>
            <a:r>
              <a:t> du middleware assurent </a:t>
            </a:r>
            <a:r>
              <a:rPr b="1"/>
              <a:t>la communication</a:t>
            </a:r>
            <a:r>
              <a:t> entre les applications quels que soient les ordinateurs impliqués et quelles que soient les caractéristiques matérielles et logicielles des réseaux informatiques, des protocoles réseau, des systèmes d'exploitation impliqués.</a:t>
            </a:r>
          </a:p>
        </p:txBody>
      </p:sp>
      <p:sp>
        <p:nvSpPr>
          <p:cNvPr id="957" name="4.1 - Eléments d’architecture"/>
          <p:cNvSpPr txBox="1"/>
          <p:nvPr>
            <p:ph type="body" idx="21"/>
          </p:nvPr>
        </p:nvSpPr>
        <p:spPr>
          <a:prstGeom prst="rect">
            <a:avLst/>
          </a:prstGeom>
        </p:spPr>
        <p:txBody>
          <a:bodyPr/>
          <a:lstStyle/>
          <a:p>
            <a:pPr/>
            <a:r>
              <a:t>4.1 - Eléments d’architecture</a:t>
            </a:r>
          </a:p>
        </p:txBody>
      </p:sp>
      <p:sp>
        <p:nvSpPr>
          <p:cNvPr id="958"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0"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961" name="Type de données véhiculées…"/>
          <p:cNvSpPr txBox="1"/>
          <p:nvPr>
            <p:ph type="body" idx="1"/>
          </p:nvPr>
        </p:nvSpPr>
        <p:spPr>
          <a:xfrm>
            <a:off x="355600" y="1581150"/>
            <a:ext cx="12293600" cy="7445326"/>
          </a:xfrm>
          <a:prstGeom prst="rect">
            <a:avLst/>
          </a:prstGeom>
        </p:spPr>
        <p:txBody>
          <a:bodyPr/>
          <a:lstStyle/>
          <a:p>
            <a:pPr/>
            <a:r>
              <a:t>Type de données véhiculées</a:t>
            </a:r>
          </a:p>
          <a:p>
            <a:pPr lvl="1" marL="828842" indent="-320842">
              <a:buChar char="✤"/>
            </a:pPr>
            <a:r>
              <a:t>Une information de présentation (que le client affiche simplement)</a:t>
            </a:r>
          </a:p>
          <a:p>
            <a:pPr lvl="1" marL="828842" indent="-320842">
              <a:buChar char="✤"/>
            </a:pPr>
            <a:r>
              <a:t>Données extraites via SQL (le client doit déterminer comment afficher ces données)</a:t>
            </a:r>
          </a:p>
          <a:p>
            <a:pPr lvl="1" marL="828842" indent="-320842">
              <a:buChar char="✤"/>
            </a:pPr>
            <a:r>
              <a:t>Données résultantes d'appels de procédures à distance</a:t>
            </a:r>
          </a:p>
          <a:p>
            <a:pPr lvl="1" marL="828842" indent="-320842">
              <a:buChar char="✤"/>
            </a:pPr>
            <a:r>
              <a:t>Données sous forme d'un flux d'octets, issues de la sérialisation d'objets</a:t>
            </a:r>
          </a:p>
          <a:p>
            <a:pPr/>
            <a:r>
              <a:t>Type de dialogue client-serveur</a:t>
            </a:r>
          </a:p>
          <a:p>
            <a:pPr lvl="1" marL="828842" indent="-320842">
              <a:buChar char="✤"/>
            </a:pPr>
            <a:r>
              <a:t>En mode connecté (pendant une session)</a:t>
            </a:r>
          </a:p>
          <a:p>
            <a:pPr lvl="1" marL="828842" indent="-320842">
              <a:buChar char="✤"/>
            </a:pPr>
            <a:r>
              <a:t>En mode non connecté (ex. du protocole HTTP)</a:t>
            </a:r>
          </a:p>
          <a:p>
            <a:pPr/>
            <a:r>
              <a:t>Structure et localisation des applicatifs</a:t>
            </a:r>
          </a:p>
          <a:p>
            <a:pPr lvl="1" marL="828842" indent="-320842">
              <a:buChar char="✤"/>
            </a:pPr>
            <a:r>
              <a:t>Une centralisation des applicatifs facilite la maintenance, le déploiement et la gestion.</a:t>
            </a:r>
          </a:p>
          <a:p>
            <a:pPr lvl="2" marL="1310105" indent="-294105">
              <a:buChar char="✤"/>
            </a:pPr>
            <a:r>
              <a:t>Localisation principalement sur le client =&gt; </a:t>
            </a:r>
            <a:r>
              <a:rPr b="1"/>
              <a:t>client lourd</a:t>
            </a:r>
            <a:r>
              <a:t> ;</a:t>
            </a:r>
          </a:p>
          <a:p>
            <a:pPr lvl="2" marL="1310105" indent="-294105">
              <a:buChar char="✤"/>
            </a:pPr>
            <a:r>
              <a:t>Localisation principalement sur le serveur =&gt; </a:t>
            </a:r>
            <a:r>
              <a:rPr b="1"/>
              <a:t>client léger</a:t>
            </a:r>
            <a:r>
              <a:t> ;</a:t>
            </a:r>
          </a:p>
          <a:p>
            <a:pPr lvl="2" marL="1310105" indent="-294105">
              <a:buChar char="✤"/>
            </a:pPr>
            <a:r>
              <a:t>répartition des applications entre clients et serveurs.</a:t>
            </a:r>
          </a:p>
        </p:txBody>
      </p:sp>
      <p:sp>
        <p:nvSpPr>
          <p:cNvPr id="962" name="4.2 - Critères de comparaison"/>
          <p:cNvSpPr txBox="1"/>
          <p:nvPr>
            <p:ph type="body" idx="21"/>
          </p:nvPr>
        </p:nvSpPr>
        <p:spPr>
          <a:prstGeom prst="rect">
            <a:avLst/>
          </a:prstGeom>
        </p:spPr>
        <p:txBody>
          <a:bodyPr/>
          <a:lstStyle/>
          <a:p>
            <a:pPr/>
            <a:r>
              <a:t>4.2 - Critères de comparaison</a:t>
            </a:r>
          </a:p>
        </p:txBody>
      </p:sp>
      <p:sp>
        <p:nvSpPr>
          <p:cNvPr id="963"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5"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966" name="4.3 - Type d’architecture"/>
          <p:cNvSpPr txBox="1"/>
          <p:nvPr>
            <p:ph type="body" idx="21"/>
          </p:nvPr>
        </p:nvSpPr>
        <p:spPr>
          <a:prstGeom prst="rect">
            <a:avLst/>
          </a:prstGeom>
        </p:spPr>
        <p:txBody>
          <a:bodyPr/>
          <a:lstStyle/>
          <a:p>
            <a:pPr/>
            <a:r>
              <a:t>4.3 - Type d’architecture</a:t>
            </a:r>
          </a:p>
        </p:txBody>
      </p:sp>
      <p:sp>
        <p:nvSpPr>
          <p:cNvPr id="96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970" name="pasted-image.pdf"/>
          <p:cNvGrpSpPr/>
          <p:nvPr/>
        </p:nvGrpSpPr>
        <p:grpSpPr>
          <a:xfrm>
            <a:off x="659670" y="1581150"/>
            <a:ext cx="11685460" cy="7554072"/>
            <a:chOff x="0" y="0"/>
            <a:chExt cx="11685458" cy="7554071"/>
          </a:xfrm>
        </p:grpSpPr>
        <p:pic>
          <p:nvPicPr>
            <p:cNvPr id="969" name="pasted-image.pdf" descr="pasted-image.pdf"/>
            <p:cNvPicPr>
              <a:picLocks noChangeAspect="1"/>
            </p:cNvPicPr>
            <p:nvPr/>
          </p:nvPicPr>
          <p:blipFill>
            <a:blip r:embed="rId2">
              <a:extLst/>
            </a:blip>
            <a:srcRect l="0" t="0" r="0" b="0"/>
            <a:stretch>
              <a:fillRect/>
            </a:stretch>
          </p:blipFill>
          <p:spPr>
            <a:xfrm>
              <a:off x="127000" y="88900"/>
              <a:ext cx="11431459" cy="7223872"/>
            </a:xfrm>
            <a:prstGeom prst="rect">
              <a:avLst/>
            </a:prstGeom>
            <a:ln>
              <a:noFill/>
            </a:ln>
            <a:effectLst/>
          </p:spPr>
        </p:pic>
        <p:pic>
          <p:nvPicPr>
            <p:cNvPr id="968" name="pasted-image.pdf" descr="pasted-image.pdf"/>
            <p:cNvPicPr>
              <a:picLocks noChangeAspect="0"/>
            </p:cNvPicPr>
            <p:nvPr/>
          </p:nvPicPr>
          <p:blipFill>
            <a:blip r:embed="rId3">
              <a:extLst/>
            </a:blip>
            <a:stretch>
              <a:fillRect/>
            </a:stretch>
          </p:blipFill>
          <p:spPr>
            <a:xfrm>
              <a:off x="-1" y="0"/>
              <a:ext cx="11685460" cy="7554072"/>
            </a:xfrm>
            <a:prstGeom prst="rect">
              <a:avLst/>
            </a:prstGeom>
            <a:effectLst/>
          </p:spPr>
        </p:pic>
      </p:grpSp>
      <p:sp>
        <p:nvSpPr>
          <p:cNvPr id="971" name="Fig 4.1 - Types d’architectures client-serveur"/>
          <p:cNvSpPr txBox="1"/>
          <p:nvPr/>
        </p:nvSpPr>
        <p:spPr>
          <a:xfrm>
            <a:off x="662769" y="9186367"/>
            <a:ext cx="4213425"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4.1 - Types d’architectures client-serveur</a:t>
            </a:r>
          </a:p>
        </p:txBody>
      </p:sp>
    </p:spTree>
  </p:cSld>
  <p:clrMapOvr>
    <a:masterClrMapping/>
  </p:clrMapOvr>
  <p:transition xmlns:p14="http://schemas.microsoft.com/office/powerpoint/2010/main" spd="med" advClick="1"/>
</p:sld>
</file>

<file path=ppt/slides/slide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3"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974" name="Client-serveur à client passif…"/>
          <p:cNvSpPr txBox="1"/>
          <p:nvPr>
            <p:ph type="body" idx="1"/>
          </p:nvPr>
        </p:nvSpPr>
        <p:spPr>
          <a:xfrm>
            <a:off x="355600" y="1581150"/>
            <a:ext cx="12293600" cy="7445326"/>
          </a:xfrm>
          <a:prstGeom prst="rect">
            <a:avLst/>
          </a:prstGeom>
        </p:spPr>
        <p:txBody>
          <a:bodyPr/>
          <a:lstStyle/>
          <a:p>
            <a:pPr/>
            <a:r>
              <a:t>Client-serveur à client passif</a:t>
            </a:r>
          </a:p>
          <a:p>
            <a:pPr lvl="1" marL="828842" indent="-320842">
              <a:buChar char="✤"/>
            </a:pPr>
            <a:r>
              <a:t>Client : simple terminal</a:t>
            </a:r>
          </a:p>
          <a:p>
            <a:pPr lvl="1" marL="828842" indent="-320842">
              <a:buChar char="✤"/>
            </a:pPr>
            <a:r>
              <a:t>Serveur : ordinateur central ou </a:t>
            </a:r>
            <a:r>
              <a:rPr b="1"/>
              <a:t>mainframe</a:t>
            </a:r>
            <a:r>
              <a:t>.</a:t>
            </a:r>
            <a:br/>
          </a:p>
          <a:p>
            <a:pPr/>
            <a:r>
              <a:t>Client-serveur de données</a:t>
            </a:r>
          </a:p>
          <a:p>
            <a:pPr lvl="1" marL="828842" indent="-320842">
              <a:buChar char="✤"/>
            </a:pPr>
            <a:r>
              <a:t>Client lourd (logique applicative, interface graphique)</a:t>
            </a:r>
          </a:p>
          <a:p>
            <a:pPr lvl="1" marL="828842" indent="-320842">
              <a:buChar char="✤"/>
            </a:pPr>
            <a:r>
              <a:t>Serveur de données</a:t>
            </a:r>
          </a:p>
          <a:p>
            <a:pPr lvl="1" marL="828842" indent="-320842">
              <a:buChar char="✤"/>
            </a:pPr>
            <a:r>
              <a:t>Communication via SQL, </a:t>
            </a:r>
            <a:r>
              <a:rPr i="1"/>
              <a:t>Structured Query Language</a:t>
            </a:r>
            <a:br>
              <a:rPr i="1"/>
            </a:br>
            <a:endParaRPr i="1"/>
          </a:p>
          <a:p>
            <a:pPr/>
            <a:r>
              <a:t>Client-serveur distribué</a:t>
            </a:r>
          </a:p>
          <a:p>
            <a:pPr lvl="1" marL="828842" indent="-320842">
              <a:buChar char="✤"/>
            </a:pPr>
            <a:r>
              <a:t>A</a:t>
            </a:r>
            <a:r>
              <a:rPr b="1"/>
              <a:t>rchitecture à trois niveaux</a:t>
            </a:r>
            <a:r>
              <a:t>, avec un serveur tiers, à savoir </a:t>
            </a:r>
            <a:r>
              <a:rPr b="1"/>
              <a:t>le serveur d’application</a:t>
            </a:r>
            <a:endParaRPr b="1"/>
          </a:p>
          <a:p>
            <a:pPr lvl="2" marL="1310105" marR="6629400" indent="-294105">
              <a:buChar char="✤"/>
            </a:pPr>
            <a:r>
              <a:t>Les traitements sont appelés avec un protocole </a:t>
            </a:r>
            <a:r>
              <a:rPr b="1"/>
              <a:t>RPC</a:t>
            </a:r>
            <a:r>
              <a:t>, </a:t>
            </a:r>
            <a:br/>
            <a:r>
              <a:rPr i="1"/>
              <a:t>Remote Procedure Call</a:t>
            </a:r>
            <a:r>
              <a:t> </a:t>
            </a:r>
            <a:br/>
            <a:r>
              <a:t>(Appel de procédure à distance).</a:t>
            </a:r>
          </a:p>
        </p:txBody>
      </p:sp>
      <p:sp>
        <p:nvSpPr>
          <p:cNvPr id="975" name="4.3 - Type d’architecture"/>
          <p:cNvSpPr txBox="1"/>
          <p:nvPr>
            <p:ph type="body" idx="21"/>
          </p:nvPr>
        </p:nvSpPr>
        <p:spPr>
          <a:prstGeom prst="rect">
            <a:avLst/>
          </a:prstGeom>
        </p:spPr>
        <p:txBody>
          <a:bodyPr/>
          <a:lstStyle/>
          <a:p>
            <a:pPr/>
            <a:r>
              <a:t>4.3 - Type d’architecture</a:t>
            </a:r>
          </a:p>
        </p:txBody>
      </p:sp>
      <p:sp>
        <p:nvSpPr>
          <p:cNvPr id="97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77" name="IBM z114 mainframe.jpg" descr="IBM z114 mainframe.jpg"/>
          <p:cNvPicPr>
            <a:picLocks noChangeAspect="1"/>
          </p:cNvPicPr>
          <p:nvPr/>
        </p:nvPicPr>
        <p:blipFill>
          <a:blip r:embed="rId2">
            <a:extLst/>
          </a:blip>
          <a:stretch>
            <a:fillRect/>
          </a:stretch>
        </p:blipFill>
        <p:spPr>
          <a:xfrm>
            <a:off x="10923083" y="1581150"/>
            <a:ext cx="1561454" cy="2715572"/>
          </a:xfrm>
          <a:prstGeom prst="rect">
            <a:avLst/>
          </a:prstGeom>
          <a:ln w="12700">
            <a:miter lim="400000"/>
          </a:ln>
        </p:spPr>
      </p:pic>
      <p:grpSp>
        <p:nvGrpSpPr>
          <p:cNvPr id="1004" name="Grouper"/>
          <p:cNvGrpSpPr/>
          <p:nvPr/>
        </p:nvGrpSpPr>
        <p:grpSpPr>
          <a:xfrm>
            <a:off x="6070021" y="7048736"/>
            <a:ext cx="6580925" cy="1779554"/>
            <a:chOff x="-50799" y="-50800"/>
            <a:chExt cx="6580923" cy="1779552"/>
          </a:xfrm>
        </p:grpSpPr>
        <p:grpSp>
          <p:nvGrpSpPr>
            <p:cNvPr id="980" name="Rectangle aux angles arrondis"/>
            <p:cNvGrpSpPr/>
            <p:nvPr/>
          </p:nvGrpSpPr>
          <p:grpSpPr>
            <a:xfrm>
              <a:off x="-50800" y="-50800"/>
              <a:ext cx="6580925" cy="1779553"/>
              <a:chOff x="0" y="0"/>
              <a:chExt cx="6580923" cy="1779552"/>
            </a:xfrm>
          </p:grpSpPr>
          <p:sp>
            <p:nvSpPr>
              <p:cNvPr id="979" name="Rectangle aux angles arrondis"/>
              <p:cNvSpPr/>
              <p:nvPr/>
            </p:nvSpPr>
            <p:spPr>
              <a:xfrm>
                <a:off x="50800" y="50800"/>
                <a:ext cx="6479325" cy="1677953"/>
              </a:xfrm>
              <a:prstGeom prst="roundRect">
                <a:avLst>
                  <a:gd name="adj" fmla="val 3976"/>
                </a:avLst>
              </a:prstGeom>
              <a:solidFill>
                <a:srgbClr val="F5F5F5"/>
              </a:solidFill>
              <a:ln>
                <a:noFill/>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pic>
            <p:nvPicPr>
              <p:cNvPr id="978" name="Rectangle aux angles arrondis Rectangle aux angles arrondis" descr="Rectangle aux angles arrondis Rectangle aux angles arrondis"/>
              <p:cNvPicPr>
                <a:picLocks noChangeAspect="0"/>
              </p:cNvPicPr>
              <p:nvPr/>
            </p:nvPicPr>
            <p:blipFill>
              <a:blip r:embed="rId3">
                <a:extLst/>
              </a:blip>
              <a:stretch>
                <a:fillRect/>
              </a:stretch>
            </p:blipFill>
            <p:spPr>
              <a:xfrm>
                <a:off x="0" y="0"/>
                <a:ext cx="6580925" cy="1779553"/>
              </a:xfrm>
              <a:prstGeom prst="rect">
                <a:avLst/>
              </a:prstGeom>
              <a:effectLst/>
            </p:spPr>
          </p:pic>
        </p:grpSp>
        <p:grpSp>
          <p:nvGrpSpPr>
            <p:cNvPr id="1003" name="Grouper"/>
            <p:cNvGrpSpPr/>
            <p:nvPr/>
          </p:nvGrpSpPr>
          <p:grpSpPr>
            <a:xfrm>
              <a:off x="87954" y="97071"/>
              <a:ext cx="6303417" cy="1434536"/>
              <a:chOff x="0" y="0"/>
              <a:chExt cx="6303416" cy="1434535"/>
            </a:xfrm>
          </p:grpSpPr>
          <p:grpSp>
            <p:nvGrpSpPr>
              <p:cNvPr id="983" name="Grouper"/>
              <p:cNvGrpSpPr/>
              <p:nvPr/>
            </p:nvGrpSpPr>
            <p:grpSpPr>
              <a:xfrm>
                <a:off x="0" y="564627"/>
                <a:ext cx="952843" cy="725712"/>
                <a:chOff x="0" y="0"/>
                <a:chExt cx="952842" cy="725711"/>
              </a:xfrm>
            </p:grpSpPr>
            <p:sp>
              <p:nvSpPr>
                <p:cNvPr id="981" name="Rectangle aux angles arrondis"/>
                <p:cNvSpPr/>
                <p:nvPr/>
              </p:nvSpPr>
              <p:spPr>
                <a:xfrm>
                  <a:off x="244534" y="0"/>
                  <a:ext cx="708309" cy="403934"/>
                </a:xfrm>
                <a:prstGeom prst="roundRect">
                  <a:avLst>
                    <a:gd name="adj" fmla="val 11761"/>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982" name="Figure"/>
                <p:cNvSpPr/>
                <p:nvPr/>
              </p:nvSpPr>
              <p:spPr>
                <a:xfrm>
                  <a:off x="0" y="421734"/>
                  <a:ext cx="944410" cy="3039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12700" cap="flat">
                  <a:solidFill>
                    <a:srgbClr val="000000"/>
                  </a:solidFill>
                  <a:prstDash val="solid"/>
                  <a:miter lim="400000"/>
                </a:ln>
                <a:effectLst/>
              </p:spPr>
              <p:txBody>
                <a:bodyPr wrap="square" lIns="0" tIns="0" rIns="0" bIns="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984" name="Client"/>
              <p:cNvSpPr txBox="1"/>
              <p:nvPr/>
            </p:nvSpPr>
            <p:spPr>
              <a:xfrm>
                <a:off x="234545" y="266131"/>
                <a:ext cx="747616" cy="2822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Client</a:t>
                </a:r>
              </a:p>
            </p:txBody>
          </p:sp>
          <p:grpSp>
            <p:nvGrpSpPr>
              <p:cNvPr id="988" name="Grouper"/>
              <p:cNvGrpSpPr/>
              <p:nvPr/>
            </p:nvGrpSpPr>
            <p:grpSpPr>
              <a:xfrm>
                <a:off x="2653298" y="511948"/>
                <a:ext cx="337160" cy="900420"/>
                <a:chOff x="0" y="0"/>
                <a:chExt cx="337159" cy="900419"/>
              </a:xfrm>
            </p:grpSpPr>
            <p:sp>
              <p:nvSpPr>
                <p:cNvPr id="985" name="Rectangle aux angles arrondis"/>
                <p:cNvSpPr/>
                <p:nvPr/>
              </p:nvSpPr>
              <p:spPr>
                <a:xfrm>
                  <a:off x="0" y="0"/>
                  <a:ext cx="337160" cy="900420"/>
                </a:xfrm>
                <a:prstGeom prst="roundRect">
                  <a:avLst>
                    <a:gd name="adj" fmla="val 14990"/>
                  </a:avLst>
                </a:prstGeom>
                <a:solidFill>
                  <a:srgbClr val="C39BBF"/>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986" name="Ligne"/>
                <p:cNvSpPr/>
                <p:nvPr/>
              </p:nvSpPr>
              <p:spPr>
                <a:xfrm flipV="1">
                  <a:off x="51870" y="233874"/>
                  <a:ext cx="232958"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987" name="Cercle"/>
                <p:cNvSpPr/>
                <p:nvPr/>
              </p:nvSpPr>
              <p:spPr>
                <a:xfrm>
                  <a:off x="194514" y="736706"/>
                  <a:ext cx="64840" cy="58470"/>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992" name="Grouper"/>
              <p:cNvGrpSpPr/>
              <p:nvPr/>
            </p:nvGrpSpPr>
            <p:grpSpPr>
              <a:xfrm>
                <a:off x="5335914" y="511948"/>
                <a:ext cx="337160" cy="900420"/>
                <a:chOff x="0" y="0"/>
                <a:chExt cx="337159" cy="900419"/>
              </a:xfrm>
            </p:grpSpPr>
            <p:sp>
              <p:nvSpPr>
                <p:cNvPr id="989" name="Rectangle aux angles arrondis"/>
                <p:cNvSpPr/>
                <p:nvPr/>
              </p:nvSpPr>
              <p:spPr>
                <a:xfrm>
                  <a:off x="0" y="0"/>
                  <a:ext cx="337160" cy="900420"/>
                </a:xfrm>
                <a:prstGeom prst="roundRect">
                  <a:avLst>
                    <a:gd name="adj" fmla="val 14990"/>
                  </a:avLst>
                </a:prstGeom>
                <a:solidFill>
                  <a:srgbClr val="C39BBF"/>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990" name="Ligne"/>
                <p:cNvSpPr/>
                <p:nvPr/>
              </p:nvSpPr>
              <p:spPr>
                <a:xfrm flipV="1">
                  <a:off x="51870" y="233874"/>
                  <a:ext cx="232958"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991" name="Cercle"/>
                <p:cNvSpPr/>
                <p:nvPr/>
              </p:nvSpPr>
              <p:spPr>
                <a:xfrm>
                  <a:off x="194514" y="736706"/>
                  <a:ext cx="64840" cy="58470"/>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996" name="Grouper"/>
              <p:cNvGrpSpPr/>
              <p:nvPr/>
            </p:nvGrpSpPr>
            <p:grpSpPr>
              <a:xfrm>
                <a:off x="5717052" y="991044"/>
                <a:ext cx="527729" cy="443492"/>
                <a:chOff x="0" y="0"/>
                <a:chExt cx="527727" cy="443490"/>
              </a:xfrm>
            </p:grpSpPr>
            <p:sp>
              <p:nvSpPr>
                <p:cNvPr id="993" name="Ovale"/>
                <p:cNvSpPr/>
                <p:nvPr/>
              </p:nvSpPr>
              <p:spPr>
                <a:xfrm>
                  <a:off x="0" y="238376"/>
                  <a:ext cx="527728" cy="205115"/>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994" name="Rectangle"/>
                <p:cNvSpPr/>
                <p:nvPr/>
              </p:nvSpPr>
              <p:spPr>
                <a:xfrm>
                  <a:off x="0" y="110872"/>
                  <a:ext cx="527728" cy="238377"/>
                </a:xfrm>
                <a:prstGeom prst="rect">
                  <a:avLst/>
                </a:prstGeom>
                <a:solidFill>
                  <a:srgbClr val="79AE3D"/>
                </a:solidFill>
                <a:ln w="12700" cap="flat">
                  <a:noFill/>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995" name="Ovale"/>
                <p:cNvSpPr/>
                <p:nvPr/>
              </p:nvSpPr>
              <p:spPr>
                <a:xfrm>
                  <a:off x="0" y="0"/>
                  <a:ext cx="527728" cy="205115"/>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997" name="Ligne"/>
              <p:cNvSpPr/>
              <p:nvPr/>
            </p:nvSpPr>
            <p:spPr>
              <a:xfrm flipH="1">
                <a:off x="935256" y="952622"/>
                <a:ext cx="1712173" cy="1457"/>
              </a:xfrm>
              <a:prstGeom prst="line">
                <a:avLst/>
              </a:prstGeom>
              <a:noFill/>
              <a:ln w="38100" cap="flat">
                <a:solidFill>
                  <a:srgbClr val="515151"/>
                </a:solidFill>
                <a:prstDash val="solid"/>
                <a:miter lim="400000"/>
                <a:headEnd type="stealth" w="med" len="med"/>
                <a:tailEnd type="arrow"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998" name="Serveur…"/>
              <p:cNvSpPr txBox="1"/>
              <p:nvPr/>
            </p:nvSpPr>
            <p:spPr>
              <a:xfrm>
                <a:off x="1949661" y="4873"/>
                <a:ext cx="1744435" cy="4714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p>
                <a:pPr algn="ctr" defTabSz="450000">
                  <a:spcBef>
                    <a:spcPts val="0"/>
                  </a:spcBef>
                  <a:defRPr i="0" sz="1400">
                    <a:solidFill>
                      <a:srgbClr val="000000"/>
                    </a:solidFill>
                    <a:latin typeface="Helvetica Neue Medium"/>
                    <a:ea typeface="Helvetica Neue Medium"/>
                    <a:cs typeface="Helvetica Neue Medium"/>
                    <a:sym typeface="Helvetica Neue Medium"/>
                  </a:defRPr>
                </a:pPr>
                <a:r>
                  <a:t>Serveur </a:t>
                </a:r>
              </a:p>
              <a:p>
                <a:pPr algn="ctr" defTabSz="450000">
                  <a:spcBef>
                    <a:spcPts val="0"/>
                  </a:spcBef>
                  <a:defRPr i="0" sz="1400">
                    <a:solidFill>
                      <a:srgbClr val="000000"/>
                    </a:solidFill>
                    <a:latin typeface="Helvetica Neue Medium"/>
                    <a:ea typeface="Helvetica Neue Medium"/>
                    <a:cs typeface="Helvetica Neue Medium"/>
                    <a:sym typeface="Helvetica Neue Medium"/>
                  </a:defRPr>
                </a:pPr>
                <a:r>
                  <a:t>d'application</a:t>
                </a:r>
              </a:p>
            </p:txBody>
          </p:sp>
          <p:sp>
            <p:nvSpPr>
              <p:cNvPr id="999" name="Serveur…"/>
              <p:cNvSpPr txBox="1"/>
              <p:nvPr/>
            </p:nvSpPr>
            <p:spPr>
              <a:xfrm>
                <a:off x="5028074" y="0"/>
                <a:ext cx="1275343" cy="4714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p>
                <a:pPr algn="ctr" defTabSz="450000">
                  <a:spcBef>
                    <a:spcPts val="0"/>
                  </a:spcBef>
                  <a:defRPr i="0" sz="1400">
                    <a:solidFill>
                      <a:srgbClr val="000000"/>
                    </a:solidFill>
                    <a:latin typeface="Helvetica Neue Medium"/>
                    <a:ea typeface="Helvetica Neue Medium"/>
                    <a:cs typeface="Helvetica Neue Medium"/>
                    <a:sym typeface="Helvetica Neue Medium"/>
                  </a:defRPr>
                </a:pPr>
                <a:r>
                  <a:t>Serveur </a:t>
                </a:r>
              </a:p>
              <a:p>
                <a:pPr algn="ctr" defTabSz="450000">
                  <a:spcBef>
                    <a:spcPts val="0"/>
                  </a:spcBef>
                  <a:defRPr i="0" sz="1400">
                    <a:solidFill>
                      <a:srgbClr val="000000"/>
                    </a:solidFill>
                    <a:latin typeface="Helvetica Neue Medium"/>
                    <a:ea typeface="Helvetica Neue Medium"/>
                    <a:cs typeface="Helvetica Neue Medium"/>
                    <a:sym typeface="Helvetica Neue Medium"/>
                  </a:defRPr>
                </a:pPr>
                <a:r>
                  <a:t>de données</a:t>
                </a:r>
              </a:p>
            </p:txBody>
          </p:sp>
          <p:sp>
            <p:nvSpPr>
              <p:cNvPr id="1000" name="RPC"/>
              <p:cNvSpPr txBox="1"/>
              <p:nvPr/>
            </p:nvSpPr>
            <p:spPr>
              <a:xfrm>
                <a:off x="1421933" y="959499"/>
                <a:ext cx="747615" cy="2822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RPC</a:t>
                </a:r>
              </a:p>
            </p:txBody>
          </p:sp>
          <p:sp>
            <p:nvSpPr>
              <p:cNvPr id="1001" name="Ligne"/>
              <p:cNvSpPr/>
              <p:nvPr/>
            </p:nvSpPr>
            <p:spPr>
              <a:xfrm flipH="1">
                <a:off x="3016851" y="954072"/>
                <a:ext cx="2351308" cy="21"/>
              </a:xfrm>
              <a:prstGeom prst="line">
                <a:avLst/>
              </a:prstGeom>
              <a:noFill/>
              <a:ln w="38100" cap="flat">
                <a:solidFill>
                  <a:srgbClr val="515151"/>
                </a:solidFill>
                <a:prstDash val="solid"/>
                <a:miter lim="400000"/>
                <a:headEnd type="stealth" w="med" len="med"/>
                <a:tailEnd type="arrow"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002" name="Flux de données"/>
              <p:cNvSpPr txBox="1"/>
              <p:nvPr/>
            </p:nvSpPr>
            <p:spPr>
              <a:xfrm>
                <a:off x="3386254" y="973367"/>
                <a:ext cx="1612502" cy="277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algn="ct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Flux de données</a:t>
                </a:r>
              </a:p>
            </p:txBody>
          </p:sp>
        </p:grpSp>
      </p:grpSp>
      <p:sp>
        <p:nvSpPr>
          <p:cNvPr id="1005" name="Fig 4.2 - Architectures à 3 niveaux"/>
          <p:cNvSpPr txBox="1"/>
          <p:nvPr/>
        </p:nvSpPr>
        <p:spPr>
          <a:xfrm>
            <a:off x="6030254" y="8899004"/>
            <a:ext cx="3235623"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4.2 - Architectures à 3 niveaux</a:t>
            </a:r>
          </a:p>
        </p:txBody>
      </p:sp>
    </p:spTree>
  </p:cSld>
  <p:clrMapOvr>
    <a:masterClrMapping/>
  </p:clrMapOvr>
  <p:transition xmlns:p14="http://schemas.microsoft.com/office/powerpoint/2010/main" spd="med" advClick="1"/>
</p:sld>
</file>

<file path=ppt/slides/slide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7"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008" name="Client-serveur à objets distribués…"/>
          <p:cNvSpPr txBox="1"/>
          <p:nvPr>
            <p:ph type="body" idx="1"/>
          </p:nvPr>
        </p:nvSpPr>
        <p:spPr>
          <a:xfrm>
            <a:off x="355600" y="1581150"/>
            <a:ext cx="12293600" cy="7445326"/>
          </a:xfrm>
          <a:prstGeom prst="rect">
            <a:avLst/>
          </a:prstGeom>
        </p:spPr>
        <p:txBody>
          <a:bodyPr/>
          <a:lstStyle/>
          <a:p>
            <a:pPr/>
            <a:r>
              <a:t>Client-serveur à objets distribués</a:t>
            </a:r>
          </a:p>
          <a:p>
            <a:pPr lvl="1" marL="828842" indent="-320842">
              <a:buChar char="✤"/>
            </a:pPr>
            <a:r>
              <a:rPr b="1"/>
              <a:t>Corba</a:t>
            </a:r>
            <a:r>
              <a:t>, </a:t>
            </a:r>
            <a:r>
              <a:rPr i="1"/>
              <a:t>Common Object Request Broker Architecture</a:t>
            </a:r>
            <a:r>
              <a:t>.</a:t>
            </a:r>
          </a:p>
          <a:p>
            <a:pPr lvl="2" marL="1310105" indent="-294105">
              <a:buChar char="✤"/>
            </a:pPr>
            <a:r>
              <a:t>Le middleware de Corba est un </a:t>
            </a:r>
            <a:r>
              <a:rPr b="1"/>
              <a:t>ORB, </a:t>
            </a:r>
            <a:r>
              <a:rPr i="1"/>
              <a:t>Object Request Broker</a:t>
            </a:r>
            <a:r>
              <a:t>, soit un courtier de requêtes objet ;</a:t>
            </a:r>
          </a:p>
          <a:p>
            <a:pPr lvl="1" marL="828842" indent="-320842">
              <a:buChar char="✤"/>
            </a:pPr>
            <a:r>
              <a:t>RMI, </a:t>
            </a:r>
            <a:r>
              <a:rPr i="1"/>
              <a:t>Remote method invocation</a:t>
            </a:r>
            <a:r>
              <a:t>, API Java incluse dans Java SE (standart edition) et souvent utilisée avec l’architecture de composants logiciels EJB, </a:t>
            </a:r>
            <a:r>
              <a:rPr i="1"/>
              <a:t>Enterprise JavaBeans</a:t>
            </a:r>
            <a:r>
              <a:t>.</a:t>
            </a:r>
          </a:p>
          <a:p>
            <a:pPr/>
            <a:r>
              <a:t>Architecture client-serveur web</a:t>
            </a:r>
          </a:p>
          <a:p>
            <a:pPr lvl="1" marL="828842" indent="-320842">
              <a:buChar char="✤"/>
              <a:defRPr spc="-48"/>
            </a:pPr>
            <a:r>
              <a:rPr b="1"/>
              <a:t>Client léger</a:t>
            </a:r>
            <a:r>
              <a:t> : le navigateur web n'est qu'un simple afficheur de pages HTML. </a:t>
            </a:r>
            <a:br/>
            <a:r>
              <a:t>Le terminal est cette fois </a:t>
            </a:r>
            <a:br/>
            <a:r>
              <a:t>graphique.</a:t>
            </a:r>
          </a:p>
          <a:p>
            <a:pPr lvl="1" marL="828842" indent="-320842">
              <a:buChar char="✤"/>
            </a:pPr>
            <a:r>
              <a:t>Serveur web + </a:t>
            </a:r>
            <a:br/>
            <a:r>
              <a:t>serveur d'application + </a:t>
            </a:r>
            <a:br/>
            <a:r>
              <a:t>serveur de données. </a:t>
            </a:r>
          </a:p>
          <a:p>
            <a:pPr lvl="1" marL="828842" indent="-320842">
              <a:buChar char="✤"/>
            </a:pPr>
            <a:r>
              <a:t>Dialogue client-serveur </a:t>
            </a:r>
            <a:br/>
            <a:r>
              <a:t>via HTTP, en mode </a:t>
            </a:r>
            <a:br/>
            <a:r>
              <a:t>non connecté</a:t>
            </a:r>
          </a:p>
        </p:txBody>
      </p:sp>
      <p:sp>
        <p:nvSpPr>
          <p:cNvPr id="1009" name="4.3 - Type d’architecture"/>
          <p:cNvSpPr txBox="1"/>
          <p:nvPr>
            <p:ph type="body" idx="21"/>
          </p:nvPr>
        </p:nvSpPr>
        <p:spPr>
          <a:prstGeom prst="rect">
            <a:avLst/>
          </a:prstGeom>
        </p:spPr>
        <p:txBody>
          <a:bodyPr/>
          <a:lstStyle/>
          <a:p>
            <a:pPr/>
            <a:r>
              <a:t>4.3 - Type d’architecture</a:t>
            </a:r>
          </a:p>
        </p:txBody>
      </p:sp>
      <p:sp>
        <p:nvSpPr>
          <p:cNvPr id="101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062" name="Grouper"/>
          <p:cNvGrpSpPr/>
          <p:nvPr/>
        </p:nvGrpSpPr>
        <p:grpSpPr>
          <a:xfrm>
            <a:off x="5010556" y="5234096"/>
            <a:ext cx="7610730" cy="3912934"/>
            <a:chOff x="-50800" y="-50800"/>
            <a:chExt cx="7610729" cy="3912933"/>
          </a:xfrm>
        </p:grpSpPr>
        <p:grpSp>
          <p:nvGrpSpPr>
            <p:cNvPr id="1013" name="Rectangle aux angles arrondis"/>
            <p:cNvGrpSpPr/>
            <p:nvPr/>
          </p:nvGrpSpPr>
          <p:grpSpPr>
            <a:xfrm>
              <a:off x="-50800" y="-50800"/>
              <a:ext cx="7610730" cy="3912934"/>
              <a:chOff x="0" y="0"/>
              <a:chExt cx="7610729" cy="3912933"/>
            </a:xfrm>
          </p:grpSpPr>
          <p:sp>
            <p:nvSpPr>
              <p:cNvPr id="1012" name="Rectangle aux angles arrondis"/>
              <p:cNvSpPr/>
              <p:nvPr/>
            </p:nvSpPr>
            <p:spPr>
              <a:xfrm>
                <a:off x="50800" y="50800"/>
                <a:ext cx="7509130" cy="3811334"/>
              </a:xfrm>
              <a:prstGeom prst="roundRect">
                <a:avLst>
                  <a:gd name="adj" fmla="val 2492"/>
                </a:avLst>
              </a:prstGeom>
              <a:solidFill>
                <a:srgbClr val="F5F5F5"/>
              </a:solidFill>
              <a:ln>
                <a:noFill/>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pic>
            <p:nvPicPr>
              <p:cNvPr id="1011" name="Rectangle aux angles arrondis Rectangle aux angles arrondis" descr="Rectangle aux angles arrondis Rectangle aux angles arrondis"/>
              <p:cNvPicPr>
                <a:picLocks noChangeAspect="0"/>
              </p:cNvPicPr>
              <p:nvPr/>
            </p:nvPicPr>
            <p:blipFill>
              <a:blip r:embed="rId2">
                <a:extLst/>
              </a:blip>
              <a:stretch>
                <a:fillRect/>
              </a:stretch>
            </p:blipFill>
            <p:spPr>
              <a:xfrm>
                <a:off x="0" y="0"/>
                <a:ext cx="7610730" cy="3912934"/>
              </a:xfrm>
              <a:prstGeom prst="rect">
                <a:avLst/>
              </a:prstGeom>
              <a:effectLst/>
            </p:spPr>
          </p:pic>
        </p:grpSp>
        <p:sp>
          <p:nvSpPr>
            <p:cNvPr id="1014" name="Ligne"/>
            <p:cNvSpPr/>
            <p:nvPr/>
          </p:nvSpPr>
          <p:spPr>
            <a:xfrm flipV="1">
              <a:off x="1273465" y="2487946"/>
              <a:ext cx="2681427" cy="843488"/>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015" name="www.example.com"/>
            <p:cNvSpPr txBox="1"/>
            <p:nvPr/>
          </p:nvSpPr>
          <p:spPr>
            <a:xfrm>
              <a:off x="4169280" y="960378"/>
              <a:ext cx="1858685" cy="3595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www.example.com</a:t>
              </a:r>
            </a:p>
          </p:txBody>
        </p:sp>
        <p:grpSp>
          <p:nvGrpSpPr>
            <p:cNvPr id="1018" name="Grouper"/>
            <p:cNvGrpSpPr/>
            <p:nvPr/>
          </p:nvGrpSpPr>
          <p:grpSpPr>
            <a:xfrm>
              <a:off x="431787" y="168630"/>
              <a:ext cx="935540" cy="753214"/>
              <a:chOff x="0" y="0"/>
              <a:chExt cx="935539" cy="753213"/>
            </a:xfrm>
          </p:grpSpPr>
          <p:sp>
            <p:nvSpPr>
              <p:cNvPr id="1016" name="Rectangle aux angles arrondis"/>
              <p:cNvSpPr/>
              <p:nvPr/>
            </p:nvSpPr>
            <p:spPr>
              <a:xfrm>
                <a:off x="240094" y="0"/>
                <a:ext cx="695446" cy="419242"/>
              </a:xfrm>
              <a:prstGeom prst="roundRect">
                <a:avLst>
                  <a:gd name="adj" fmla="val 16136"/>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017" name="Figure"/>
              <p:cNvSpPr/>
              <p:nvPr/>
            </p:nvSpPr>
            <p:spPr>
              <a:xfrm>
                <a:off x="0" y="437716"/>
                <a:ext cx="927260" cy="3154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12700" cap="flat">
                <a:solidFill>
                  <a:srgbClr val="000000"/>
                </a:solidFill>
                <a:prstDash val="solid"/>
                <a:miter lim="400000"/>
              </a:ln>
              <a:effectLst/>
            </p:spPr>
            <p:txBody>
              <a:bodyPr wrap="square" lIns="0" tIns="0" rIns="0" bIns="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1019" name="PC"/>
            <p:cNvSpPr txBox="1"/>
            <p:nvPr/>
          </p:nvSpPr>
          <p:spPr>
            <a:xfrm>
              <a:off x="230286" y="405752"/>
              <a:ext cx="734039" cy="2929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PC</a:t>
              </a:r>
            </a:p>
          </p:txBody>
        </p:sp>
        <p:grpSp>
          <p:nvGrpSpPr>
            <p:cNvPr id="1023" name="Grouper"/>
            <p:cNvGrpSpPr/>
            <p:nvPr/>
          </p:nvGrpSpPr>
          <p:grpSpPr>
            <a:xfrm>
              <a:off x="4169280" y="1438395"/>
              <a:ext cx="331038" cy="934544"/>
              <a:chOff x="0" y="0"/>
              <a:chExt cx="331036" cy="934542"/>
            </a:xfrm>
          </p:grpSpPr>
          <p:sp>
            <p:nvSpPr>
              <p:cNvPr id="1020" name="Rectangle aux angles arrondis"/>
              <p:cNvSpPr/>
              <p:nvPr/>
            </p:nvSpPr>
            <p:spPr>
              <a:xfrm>
                <a:off x="0" y="0"/>
                <a:ext cx="331037" cy="934543"/>
              </a:xfrm>
              <a:prstGeom prst="roundRect">
                <a:avLst>
                  <a:gd name="adj" fmla="val 21739"/>
                </a:avLst>
              </a:prstGeom>
              <a:solidFill>
                <a:srgbClr val="C39BBF"/>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021" name="Ligne"/>
              <p:cNvSpPr/>
              <p:nvPr/>
            </p:nvSpPr>
            <p:spPr>
              <a:xfrm flipV="1">
                <a:off x="50928" y="242737"/>
                <a:ext cx="228728"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022" name="Cercle"/>
              <p:cNvSpPr/>
              <p:nvPr/>
            </p:nvSpPr>
            <p:spPr>
              <a:xfrm>
                <a:off x="190982" y="764625"/>
                <a:ext cx="63662" cy="60685"/>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1027" name="Grouper"/>
            <p:cNvGrpSpPr/>
            <p:nvPr/>
          </p:nvGrpSpPr>
          <p:grpSpPr>
            <a:xfrm>
              <a:off x="5391429" y="1443834"/>
              <a:ext cx="331038" cy="934543"/>
              <a:chOff x="0" y="0"/>
              <a:chExt cx="331036" cy="934542"/>
            </a:xfrm>
          </p:grpSpPr>
          <p:sp>
            <p:nvSpPr>
              <p:cNvPr id="1024" name="Rectangle aux angles arrondis"/>
              <p:cNvSpPr/>
              <p:nvPr/>
            </p:nvSpPr>
            <p:spPr>
              <a:xfrm>
                <a:off x="0" y="0"/>
                <a:ext cx="331037" cy="934543"/>
              </a:xfrm>
              <a:prstGeom prst="roundRect">
                <a:avLst>
                  <a:gd name="adj" fmla="val 21739"/>
                </a:avLst>
              </a:prstGeom>
              <a:solidFill>
                <a:srgbClr val="C39BBF"/>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025" name="Ligne"/>
              <p:cNvSpPr/>
              <p:nvPr/>
            </p:nvSpPr>
            <p:spPr>
              <a:xfrm flipV="1">
                <a:off x="50928" y="242737"/>
                <a:ext cx="228728"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026" name="Cercle"/>
              <p:cNvSpPr/>
              <p:nvPr/>
            </p:nvSpPr>
            <p:spPr>
              <a:xfrm>
                <a:off x="190982" y="764625"/>
                <a:ext cx="63662" cy="60685"/>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nvGrpSpPr>
            <p:cNvPr id="1031" name="Grouper"/>
            <p:cNvGrpSpPr/>
            <p:nvPr/>
          </p:nvGrpSpPr>
          <p:grpSpPr>
            <a:xfrm>
              <a:off x="4873284" y="2716228"/>
              <a:ext cx="518146" cy="460298"/>
              <a:chOff x="0" y="0"/>
              <a:chExt cx="518144" cy="460297"/>
            </a:xfrm>
          </p:grpSpPr>
          <p:sp>
            <p:nvSpPr>
              <p:cNvPr id="1028" name="Ovale"/>
              <p:cNvSpPr/>
              <p:nvPr/>
            </p:nvSpPr>
            <p:spPr>
              <a:xfrm>
                <a:off x="0" y="247409"/>
                <a:ext cx="518145" cy="212889"/>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029" name="Rectangle"/>
              <p:cNvSpPr/>
              <p:nvPr/>
            </p:nvSpPr>
            <p:spPr>
              <a:xfrm>
                <a:off x="0" y="115074"/>
                <a:ext cx="518145" cy="247410"/>
              </a:xfrm>
              <a:prstGeom prst="rect">
                <a:avLst/>
              </a:prstGeom>
              <a:solidFill>
                <a:srgbClr val="79AE3D"/>
              </a:solidFill>
              <a:ln w="12700" cap="flat">
                <a:noFill/>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030" name="Ovale"/>
              <p:cNvSpPr/>
              <p:nvPr/>
            </p:nvSpPr>
            <p:spPr>
              <a:xfrm>
                <a:off x="0" y="0"/>
                <a:ext cx="518145" cy="212888"/>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1032" name="Figure"/>
            <p:cNvSpPr/>
            <p:nvPr/>
          </p:nvSpPr>
          <p:spPr>
            <a:xfrm>
              <a:off x="450955" y="1724415"/>
              <a:ext cx="863575" cy="3626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28" y="0"/>
                  </a:moveTo>
                  <a:lnTo>
                    <a:pt x="0" y="21600"/>
                  </a:lnTo>
                  <a:lnTo>
                    <a:pt x="16007" y="21600"/>
                  </a:lnTo>
                  <a:lnTo>
                    <a:pt x="21600" y="359"/>
                  </a:lnTo>
                  <a:lnTo>
                    <a:pt x="5428" y="0"/>
                  </a:lnTo>
                  <a:close/>
                </a:path>
              </a:pathLst>
            </a:custGeom>
            <a:solidFill>
              <a:srgbClr val="6676DE"/>
            </a:solidFill>
            <a:ln w="50800" cap="flat">
              <a:solidFill>
                <a:srgbClr val="828282"/>
              </a:solidFill>
              <a:prstDash val="solid"/>
              <a:miter lim="400000"/>
            </a:ln>
            <a:effectLst/>
          </p:spPr>
          <p:txBody>
            <a:bodyPr wrap="square" lIns="0" tIns="0" rIns="0" bIns="0" numCol="1" anchor="t">
              <a:noAutofit/>
            </a:bodyPr>
            <a:lstStyle/>
            <a:p>
              <a:pPr defTabSz="450000">
                <a:spcBef>
                  <a:spcPts val="0"/>
                </a:spcBef>
                <a:defRPr i="0" sz="1400">
                  <a:solidFill>
                    <a:srgbClr val="000000"/>
                  </a:solidFill>
                  <a:latin typeface="Helvetica"/>
                  <a:ea typeface="Helvetica"/>
                  <a:cs typeface="Helvetica"/>
                  <a:sym typeface="Helvetica"/>
                </a:defRPr>
              </a:pPr>
            </a:p>
          </p:txBody>
        </p:sp>
        <p:sp>
          <p:nvSpPr>
            <p:cNvPr id="1033" name="requête HTTP"/>
            <p:cNvSpPr txBox="1"/>
            <p:nvPr/>
          </p:nvSpPr>
          <p:spPr>
            <a:xfrm rot="1393682">
              <a:off x="2094640" y="757309"/>
              <a:ext cx="2228161" cy="2952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300">
                  <a:solidFill>
                    <a:srgbClr val="000000"/>
                  </a:solidFill>
                  <a:latin typeface="Helvetica Neue Medium"/>
                  <a:ea typeface="Helvetica Neue Medium"/>
                  <a:cs typeface="Helvetica Neue Medium"/>
                  <a:sym typeface="Helvetica Neue Medium"/>
                </a:defRPr>
              </a:lvl1pPr>
            </a:lstStyle>
            <a:p>
              <a:pPr/>
              <a:r>
                <a:t>requête HTTP</a:t>
              </a:r>
            </a:p>
          </p:txBody>
        </p:sp>
        <p:sp>
          <p:nvSpPr>
            <p:cNvPr id="1034" name="Ligne"/>
            <p:cNvSpPr/>
            <p:nvPr/>
          </p:nvSpPr>
          <p:spPr>
            <a:xfrm flipH="1" flipV="1">
              <a:off x="1658780" y="374200"/>
              <a:ext cx="2244292" cy="1000688"/>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035" name="Ligne"/>
            <p:cNvSpPr/>
            <p:nvPr/>
          </p:nvSpPr>
          <p:spPr>
            <a:xfrm>
              <a:off x="1563312" y="603702"/>
              <a:ext cx="2182295" cy="970959"/>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036" name="document HTML"/>
            <p:cNvSpPr txBox="1"/>
            <p:nvPr/>
          </p:nvSpPr>
          <p:spPr>
            <a:xfrm rot="1393682">
              <a:off x="1735923" y="1042883"/>
              <a:ext cx="1624010" cy="3008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300">
                  <a:solidFill>
                    <a:srgbClr val="000000"/>
                  </a:solidFill>
                  <a:latin typeface="Helvetica Neue Medium"/>
                  <a:ea typeface="Helvetica Neue Medium"/>
                  <a:cs typeface="Helvetica Neue Medium"/>
                  <a:sym typeface="Helvetica Neue Medium"/>
                </a:defRPr>
              </a:lvl1pPr>
            </a:lstStyle>
            <a:p>
              <a:pPr/>
              <a:r>
                <a:t>document HTML</a:t>
              </a:r>
            </a:p>
          </p:txBody>
        </p:sp>
        <p:sp>
          <p:nvSpPr>
            <p:cNvPr id="1037" name="Tablette"/>
            <p:cNvSpPr txBox="1"/>
            <p:nvPr/>
          </p:nvSpPr>
          <p:spPr>
            <a:xfrm>
              <a:off x="160039" y="1319911"/>
              <a:ext cx="849183" cy="2929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Tablette</a:t>
              </a:r>
            </a:p>
          </p:txBody>
        </p:sp>
        <p:sp>
          <p:nvSpPr>
            <p:cNvPr id="1038" name="Smartphone"/>
            <p:cNvSpPr txBox="1"/>
            <p:nvPr/>
          </p:nvSpPr>
          <p:spPr>
            <a:xfrm>
              <a:off x="59289" y="2701259"/>
              <a:ext cx="1295363" cy="3022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400">
                  <a:solidFill>
                    <a:srgbClr val="000000"/>
                  </a:solidFill>
                  <a:latin typeface="Helvetica Neue Medium"/>
                  <a:ea typeface="Helvetica Neue Medium"/>
                  <a:cs typeface="Helvetica Neue Medium"/>
                  <a:sym typeface="Helvetica Neue Medium"/>
                </a:defRPr>
              </a:lvl1pPr>
            </a:lstStyle>
            <a:p>
              <a:pPr/>
              <a:r>
                <a:t>Smartphone</a:t>
              </a:r>
            </a:p>
          </p:txBody>
        </p:sp>
        <p:sp>
          <p:nvSpPr>
            <p:cNvPr id="1039" name="requête HTTP"/>
            <p:cNvSpPr txBox="1"/>
            <p:nvPr/>
          </p:nvSpPr>
          <p:spPr>
            <a:xfrm rot="20566326">
              <a:off x="1353574" y="2406585"/>
              <a:ext cx="2388708" cy="2952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300">
                  <a:solidFill>
                    <a:srgbClr val="000000"/>
                  </a:solidFill>
                  <a:latin typeface="Helvetica Neue Medium"/>
                  <a:ea typeface="Helvetica Neue Medium"/>
                  <a:cs typeface="Helvetica Neue Medium"/>
                  <a:sym typeface="Helvetica Neue Medium"/>
                </a:defRPr>
              </a:lvl1pPr>
            </a:lstStyle>
            <a:p>
              <a:pPr/>
              <a:r>
                <a:t>requête HTTP</a:t>
              </a:r>
            </a:p>
          </p:txBody>
        </p:sp>
        <p:sp>
          <p:nvSpPr>
            <p:cNvPr id="1040" name="Ligne"/>
            <p:cNvSpPr/>
            <p:nvPr/>
          </p:nvSpPr>
          <p:spPr>
            <a:xfrm flipH="1">
              <a:off x="1311626" y="2290851"/>
              <a:ext cx="2635080" cy="834788"/>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grpSp>
          <p:nvGrpSpPr>
            <p:cNvPr id="1044" name="Grouper"/>
            <p:cNvGrpSpPr/>
            <p:nvPr/>
          </p:nvGrpSpPr>
          <p:grpSpPr>
            <a:xfrm>
              <a:off x="735756" y="3007667"/>
              <a:ext cx="302252" cy="543989"/>
              <a:chOff x="0" y="0"/>
              <a:chExt cx="302251" cy="543987"/>
            </a:xfrm>
          </p:grpSpPr>
          <p:sp>
            <p:nvSpPr>
              <p:cNvPr id="1041" name="Rectangle aux angles arrondis"/>
              <p:cNvSpPr/>
              <p:nvPr/>
            </p:nvSpPr>
            <p:spPr>
              <a:xfrm>
                <a:off x="0" y="0"/>
                <a:ext cx="302252" cy="543988"/>
              </a:xfrm>
              <a:prstGeom prst="roundRect">
                <a:avLst>
                  <a:gd name="adj" fmla="val 23810"/>
                </a:avLst>
              </a:prstGeom>
              <a:solidFill>
                <a:srgbClr val="6579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042" name="Cercle"/>
              <p:cNvSpPr/>
              <p:nvPr/>
            </p:nvSpPr>
            <p:spPr>
              <a:xfrm>
                <a:off x="108395" y="431689"/>
                <a:ext cx="81690" cy="81193"/>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043" name="Rectangle aux angles arrondis"/>
              <p:cNvSpPr/>
              <p:nvPr/>
            </p:nvSpPr>
            <p:spPr>
              <a:xfrm>
                <a:off x="32675" y="48715"/>
                <a:ext cx="236901" cy="341008"/>
              </a:xfrm>
              <a:prstGeom prst="roundRect">
                <a:avLst>
                  <a:gd name="adj" fmla="val 30378"/>
                </a:avLst>
              </a:prstGeom>
              <a:solidFill>
                <a:srgbClr val="9CA8E0"/>
              </a:solidFill>
              <a:ln w="635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1045" name="document HTML"/>
            <p:cNvSpPr txBox="1"/>
            <p:nvPr/>
          </p:nvSpPr>
          <p:spPr>
            <a:xfrm rot="20580000">
              <a:off x="1570030" y="3037356"/>
              <a:ext cx="1609639" cy="2865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300">
                  <a:solidFill>
                    <a:srgbClr val="000000"/>
                  </a:solidFill>
                  <a:latin typeface="Helvetica Neue Medium"/>
                  <a:ea typeface="Helvetica Neue Medium"/>
                  <a:cs typeface="Helvetica Neue Medium"/>
                  <a:sym typeface="Helvetica Neue Medium"/>
                </a:defRPr>
              </a:lvl1pPr>
            </a:lstStyle>
            <a:p>
              <a:pPr/>
              <a:r>
                <a:t>document HTML</a:t>
              </a:r>
            </a:p>
          </p:txBody>
        </p:sp>
        <p:sp>
          <p:nvSpPr>
            <p:cNvPr id="1046" name="Ligne"/>
            <p:cNvSpPr/>
            <p:nvPr/>
          </p:nvSpPr>
          <p:spPr>
            <a:xfrm flipH="1" flipV="1">
              <a:off x="1546386" y="1809998"/>
              <a:ext cx="2461564" cy="129407"/>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047" name="Ligne"/>
            <p:cNvSpPr/>
            <p:nvPr/>
          </p:nvSpPr>
          <p:spPr>
            <a:xfrm>
              <a:off x="1476821" y="1997617"/>
              <a:ext cx="2468934" cy="131488"/>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048" name="Serveur…"/>
            <p:cNvSpPr txBox="1"/>
            <p:nvPr/>
          </p:nvSpPr>
          <p:spPr>
            <a:xfrm>
              <a:off x="4051127" y="2466924"/>
              <a:ext cx="822159" cy="864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p>
              <a:pPr defTabSz="450000">
                <a:spcBef>
                  <a:spcPts val="0"/>
                </a:spcBef>
                <a:defRPr i="0" sz="1300">
                  <a:solidFill>
                    <a:srgbClr val="000000"/>
                  </a:solidFill>
                  <a:latin typeface="Helvetica Neue Medium"/>
                  <a:ea typeface="Helvetica Neue Medium"/>
                  <a:cs typeface="Helvetica Neue Medium"/>
                  <a:sym typeface="Helvetica Neue Medium"/>
                </a:defRPr>
              </a:pPr>
              <a:r>
                <a:t>Serveur</a:t>
              </a:r>
            </a:p>
            <a:p>
              <a:pPr defTabSz="450000">
                <a:spcBef>
                  <a:spcPts val="0"/>
                </a:spcBef>
                <a:defRPr i="0" sz="1300">
                  <a:solidFill>
                    <a:srgbClr val="000000"/>
                  </a:solidFill>
                  <a:latin typeface="Helvetica Neue Medium"/>
                  <a:ea typeface="Helvetica Neue Medium"/>
                  <a:cs typeface="Helvetica Neue Medium"/>
                  <a:sym typeface="Helvetica Neue Medium"/>
                </a:defRPr>
              </a:pPr>
              <a:r>
                <a:t>HTTP</a:t>
              </a:r>
            </a:p>
          </p:txBody>
        </p:sp>
        <p:sp>
          <p:nvSpPr>
            <p:cNvPr id="1049" name="Ligne"/>
            <p:cNvSpPr/>
            <p:nvPr/>
          </p:nvSpPr>
          <p:spPr>
            <a:xfrm flipH="1" flipV="1">
              <a:off x="4521094" y="1537408"/>
              <a:ext cx="870336" cy="1"/>
            </a:xfrm>
            <a:prstGeom prst="line">
              <a:avLst/>
            </a:prstGeom>
            <a:noFill/>
            <a:ln w="25400" cap="rnd">
              <a:solidFill>
                <a:srgbClr val="929292"/>
              </a:solidFill>
              <a:custDash>
                <a:ds d="100000" sp="200000"/>
              </a:custDash>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050" name="Ligne"/>
            <p:cNvSpPr/>
            <p:nvPr/>
          </p:nvSpPr>
          <p:spPr>
            <a:xfrm flipH="1" flipV="1">
              <a:off x="4568459" y="2176314"/>
              <a:ext cx="429556" cy="551476"/>
            </a:xfrm>
            <a:prstGeom prst="line">
              <a:avLst/>
            </a:prstGeom>
            <a:noFill/>
            <a:ln w="25400" cap="rnd">
              <a:solidFill>
                <a:srgbClr val="929292"/>
              </a:solidFill>
              <a:custDash>
                <a:ds d="100000" sp="200000"/>
              </a:custDash>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051" name="Ligne"/>
            <p:cNvSpPr/>
            <p:nvPr/>
          </p:nvSpPr>
          <p:spPr>
            <a:xfrm flipH="1" flipV="1">
              <a:off x="5743243" y="1550524"/>
              <a:ext cx="870336" cy="1"/>
            </a:xfrm>
            <a:prstGeom prst="line">
              <a:avLst/>
            </a:prstGeom>
            <a:noFill/>
            <a:ln w="25400" cap="rnd">
              <a:solidFill>
                <a:srgbClr val="929292"/>
              </a:solidFill>
              <a:custDash>
                <a:ds d="100000" sp="200000"/>
              </a:custDash>
              <a:miter lim="400000"/>
              <a:headEnd type="stealth" w="med" len="med"/>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grpSp>
          <p:nvGrpSpPr>
            <p:cNvPr id="1055" name="Grouper"/>
            <p:cNvGrpSpPr/>
            <p:nvPr/>
          </p:nvGrpSpPr>
          <p:grpSpPr>
            <a:xfrm>
              <a:off x="6613578" y="1443834"/>
              <a:ext cx="331038" cy="934543"/>
              <a:chOff x="0" y="0"/>
              <a:chExt cx="331036" cy="934542"/>
            </a:xfrm>
          </p:grpSpPr>
          <p:sp>
            <p:nvSpPr>
              <p:cNvPr id="1052" name="Rectangle aux angles arrondis"/>
              <p:cNvSpPr/>
              <p:nvPr/>
            </p:nvSpPr>
            <p:spPr>
              <a:xfrm>
                <a:off x="0" y="0"/>
                <a:ext cx="331037" cy="934543"/>
              </a:xfrm>
              <a:prstGeom prst="roundRect">
                <a:avLst>
                  <a:gd name="adj" fmla="val 21739"/>
                </a:avLst>
              </a:prstGeom>
              <a:solidFill>
                <a:srgbClr val="C39BBF"/>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053" name="Ligne"/>
              <p:cNvSpPr/>
              <p:nvPr/>
            </p:nvSpPr>
            <p:spPr>
              <a:xfrm flipV="1">
                <a:off x="50928" y="242737"/>
                <a:ext cx="228728"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i="0" sz="1200">
                    <a:solidFill>
                      <a:srgbClr val="000000"/>
                    </a:solidFill>
                    <a:latin typeface="Helvetica"/>
                    <a:ea typeface="Helvetica"/>
                    <a:cs typeface="Helvetica"/>
                    <a:sym typeface="Helvetica"/>
                  </a:defRPr>
                </a:pPr>
              </a:p>
            </p:txBody>
          </p:sp>
          <p:sp>
            <p:nvSpPr>
              <p:cNvPr id="1054" name="Cercle"/>
              <p:cNvSpPr/>
              <p:nvPr/>
            </p:nvSpPr>
            <p:spPr>
              <a:xfrm>
                <a:off x="190982" y="764625"/>
                <a:ext cx="63662" cy="60685"/>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sp>
          <p:nvSpPr>
            <p:cNvPr id="1056" name="Serveur…"/>
            <p:cNvSpPr txBox="1"/>
            <p:nvPr/>
          </p:nvSpPr>
          <p:spPr>
            <a:xfrm>
              <a:off x="5556947" y="2441663"/>
              <a:ext cx="822159" cy="8648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p>
              <a:pPr defTabSz="450000">
                <a:spcBef>
                  <a:spcPts val="0"/>
                </a:spcBef>
                <a:defRPr i="0" sz="1300">
                  <a:solidFill>
                    <a:srgbClr val="000000"/>
                  </a:solidFill>
                  <a:latin typeface="Helvetica Neue Medium"/>
                  <a:ea typeface="Helvetica Neue Medium"/>
                  <a:cs typeface="Helvetica Neue Medium"/>
                  <a:sym typeface="Helvetica Neue Medium"/>
                </a:defRPr>
              </a:pPr>
              <a:r>
                <a:t>Serveur</a:t>
              </a:r>
            </a:p>
            <a:p>
              <a:pPr defTabSz="450000">
                <a:spcBef>
                  <a:spcPts val="0"/>
                </a:spcBef>
                <a:defRPr i="0" sz="1300">
                  <a:solidFill>
                    <a:srgbClr val="000000"/>
                  </a:solidFill>
                  <a:latin typeface="Helvetica Neue Medium"/>
                  <a:ea typeface="Helvetica Neue Medium"/>
                  <a:cs typeface="Helvetica Neue Medium"/>
                  <a:sym typeface="Helvetica Neue Medium"/>
                </a:defRPr>
              </a:pPr>
              <a:r>
                <a:t>d’appli-cation</a:t>
              </a:r>
            </a:p>
          </p:txBody>
        </p:sp>
        <p:sp>
          <p:nvSpPr>
            <p:cNvPr id="1057" name="SGBD"/>
            <p:cNvSpPr txBox="1"/>
            <p:nvPr/>
          </p:nvSpPr>
          <p:spPr>
            <a:xfrm>
              <a:off x="6613578" y="2441663"/>
              <a:ext cx="822159" cy="8648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rmAutofit fontScale="100000" lnSpcReduction="0"/>
            </a:bodyPr>
            <a:lstStyle>
              <a:lvl1pPr defTabSz="450000">
                <a:spcBef>
                  <a:spcPts val="0"/>
                </a:spcBef>
                <a:defRPr i="0" sz="1300">
                  <a:solidFill>
                    <a:srgbClr val="000000"/>
                  </a:solidFill>
                  <a:latin typeface="Helvetica Neue Medium"/>
                  <a:ea typeface="Helvetica Neue Medium"/>
                  <a:cs typeface="Helvetica Neue Medium"/>
                  <a:sym typeface="Helvetica Neue Medium"/>
                </a:defRPr>
              </a:lvl1pPr>
            </a:lstStyle>
            <a:p>
              <a:pPr/>
              <a:r>
                <a:t>SGBD</a:t>
              </a:r>
            </a:p>
          </p:txBody>
        </p:sp>
        <p:grpSp>
          <p:nvGrpSpPr>
            <p:cNvPr id="1061" name="Grouper"/>
            <p:cNvGrpSpPr/>
            <p:nvPr/>
          </p:nvGrpSpPr>
          <p:grpSpPr>
            <a:xfrm>
              <a:off x="6765585" y="1727424"/>
              <a:ext cx="518146" cy="460298"/>
              <a:chOff x="0" y="0"/>
              <a:chExt cx="518144" cy="460297"/>
            </a:xfrm>
          </p:grpSpPr>
          <p:sp>
            <p:nvSpPr>
              <p:cNvPr id="1058" name="Ovale"/>
              <p:cNvSpPr/>
              <p:nvPr/>
            </p:nvSpPr>
            <p:spPr>
              <a:xfrm>
                <a:off x="0" y="247409"/>
                <a:ext cx="518145" cy="212889"/>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059" name="Rectangle"/>
              <p:cNvSpPr/>
              <p:nvPr/>
            </p:nvSpPr>
            <p:spPr>
              <a:xfrm>
                <a:off x="0" y="115074"/>
                <a:ext cx="518145" cy="247410"/>
              </a:xfrm>
              <a:prstGeom prst="rect">
                <a:avLst/>
              </a:prstGeom>
              <a:solidFill>
                <a:srgbClr val="79AE3D"/>
              </a:solidFill>
              <a:ln w="12700" cap="flat">
                <a:noFill/>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sp>
            <p:nvSpPr>
              <p:cNvPr id="1060" name="Ovale"/>
              <p:cNvSpPr/>
              <p:nvPr/>
            </p:nvSpPr>
            <p:spPr>
              <a:xfrm>
                <a:off x="0" y="0"/>
                <a:ext cx="518145" cy="212888"/>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i="0" sz="1200">
                    <a:solidFill>
                      <a:srgbClr val="000000"/>
                    </a:solidFill>
                    <a:latin typeface="Helvetica"/>
                    <a:ea typeface="Helvetica"/>
                    <a:cs typeface="Helvetica"/>
                    <a:sym typeface="Helvetica"/>
                  </a:defRPr>
                </a:pPr>
              </a:p>
            </p:txBody>
          </p:sp>
        </p:grpSp>
      </p:grpSp>
      <p:sp>
        <p:nvSpPr>
          <p:cNvPr id="1063" name="Fig 4.3 - Architectures client-serveur web"/>
          <p:cNvSpPr txBox="1"/>
          <p:nvPr/>
        </p:nvSpPr>
        <p:spPr>
          <a:xfrm>
            <a:off x="4908689" y="9226549"/>
            <a:ext cx="3905351"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4.3 - Architectures client-serveur web</a:t>
            </a:r>
          </a:p>
        </p:txBody>
      </p:sp>
    </p:spTree>
  </p:cSld>
  <p:clrMapOvr>
    <a:masterClrMapping/>
  </p:clrMapOvr>
  <p:transition xmlns:p14="http://schemas.microsoft.com/office/powerpoint/2010/main" spd="med" advClick="1"/>
</p:sld>
</file>

<file path=ppt/slides/slide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5"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066" name="Architecture à code mobile de type client-serveur de données ou distribué…"/>
          <p:cNvSpPr txBox="1"/>
          <p:nvPr>
            <p:ph type="body" idx="1"/>
          </p:nvPr>
        </p:nvSpPr>
        <p:spPr>
          <a:xfrm>
            <a:off x="355600" y="1581150"/>
            <a:ext cx="12293600" cy="7445326"/>
          </a:xfrm>
          <a:prstGeom prst="rect">
            <a:avLst/>
          </a:prstGeom>
        </p:spPr>
        <p:txBody>
          <a:bodyPr/>
          <a:lstStyle/>
          <a:p>
            <a:pPr/>
            <a:r>
              <a:t>Architecture à code mobile de type client-serveur de données ou distribué</a:t>
            </a:r>
          </a:p>
          <a:p>
            <a:pPr lvl="1" marL="828842" indent="-320842">
              <a:buChar char="✤"/>
            </a:pPr>
            <a:r>
              <a:t>Client plus lourd : des applications y sont téléchargées.</a:t>
            </a:r>
          </a:p>
          <a:p>
            <a:pPr lvl="2" marL="1310105" indent="-294105">
              <a:buChar char="✤"/>
            </a:pPr>
            <a:r>
              <a:t>L'application cliente est téléchargée ;</a:t>
            </a:r>
          </a:p>
          <a:p>
            <a:pPr lvl="2" marL="1310105" indent="-294105">
              <a:buChar char="✤"/>
            </a:pPr>
            <a:r>
              <a:t>Le client se connecte à un serveur d'application (dialogue en mode connecté) ;</a:t>
            </a:r>
          </a:p>
          <a:p>
            <a:pPr lvl="2" marL="1310105" indent="-294105">
              <a:buChar char="✤"/>
            </a:pPr>
            <a:r>
              <a:t>Par ex. via IIOP/Corba. (Internet Inter-ORB Protocol).</a:t>
            </a:r>
          </a:p>
          <a:p>
            <a:pPr lvl="1" marL="828842" indent="-320842">
              <a:buChar char="✤"/>
            </a:pPr>
            <a:r>
              <a:t>Serveur web + serveur d'application + serveur de données. </a:t>
            </a:r>
            <a:br/>
          </a:p>
        </p:txBody>
      </p:sp>
      <p:sp>
        <p:nvSpPr>
          <p:cNvPr id="1067" name="4.3 - Type d’architecture"/>
          <p:cNvSpPr txBox="1"/>
          <p:nvPr>
            <p:ph type="body" idx="21"/>
          </p:nvPr>
        </p:nvSpPr>
        <p:spPr>
          <a:prstGeom prst="rect">
            <a:avLst/>
          </a:prstGeom>
        </p:spPr>
        <p:txBody>
          <a:bodyPr/>
          <a:lstStyle/>
          <a:p>
            <a:pPr/>
            <a:r>
              <a:t>4.3 - Type d’architecture</a:t>
            </a:r>
          </a:p>
        </p:txBody>
      </p:sp>
      <p:sp>
        <p:nvSpPr>
          <p:cNvPr id="1068"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2"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073" name="CDN, Content delivery network…"/>
          <p:cNvSpPr txBox="1"/>
          <p:nvPr>
            <p:ph type="body" idx="1"/>
          </p:nvPr>
        </p:nvSpPr>
        <p:spPr>
          <a:xfrm>
            <a:off x="355600" y="1581150"/>
            <a:ext cx="12293600" cy="7445326"/>
          </a:xfrm>
          <a:prstGeom prst="rect">
            <a:avLst/>
          </a:prstGeom>
        </p:spPr>
        <p:txBody>
          <a:bodyPr/>
          <a:lstStyle/>
          <a:p>
            <a:pPr/>
            <a:r>
              <a:t>CDN, </a:t>
            </a:r>
            <a:r>
              <a:rPr i="1"/>
              <a:t>Content delivery network</a:t>
            </a:r>
          </a:p>
          <a:p>
            <a:pPr lvl="1" marL="828842" marR="25400" indent="-320842">
              <a:buChar char="✤"/>
            </a:pPr>
            <a:r>
              <a:t>Réseau de serveurs sur Internet qui coopèrent pour rendre accessible à des utilisateurs du contenu ou des données.</a:t>
            </a:r>
          </a:p>
          <a:p>
            <a:pPr lvl="1" marL="802105" marR="25400" indent="-294105">
              <a:spcBef>
                <a:spcPts val="600"/>
              </a:spcBef>
              <a:buChar char="✤"/>
              <a:defRPr sz="2200"/>
            </a:pPr>
            <a:r>
              <a:t>Le réseau est constitué :</a:t>
            </a:r>
          </a:p>
          <a:p>
            <a:pPr lvl="2" marL="1310105" marR="25400" indent="-294105">
              <a:buChar char="✤"/>
            </a:pPr>
            <a:r>
              <a:t>D’un serveur d’origine, d’où les contenus sont répliqués vers …</a:t>
            </a:r>
          </a:p>
          <a:p>
            <a:pPr lvl="2" marL="1310105" marR="25400" indent="-294105">
              <a:buChar char="✤"/>
            </a:pPr>
            <a:r>
              <a:t>… des serveurs périphériques (</a:t>
            </a:r>
            <a:r>
              <a:rPr i="1"/>
              <a:t>proxy servers</a:t>
            </a:r>
            <a:r>
              <a:t> ou </a:t>
            </a:r>
            <a:r>
              <a:rPr i="1"/>
              <a:t>edge servers</a:t>
            </a:r>
            <a:r>
              <a:t>), déployés dans différentes zones géographiques ;</a:t>
            </a:r>
          </a:p>
          <a:p>
            <a:pPr lvl="2" marL="1310105" marR="7518400" indent="-294105">
              <a:buChar char="✤"/>
            </a:pPr>
            <a:r>
              <a:t>un mécanisme de routage pour qu’une requête utilisateur puisse être servi par le serveur périphérique le plus proche.</a:t>
            </a:r>
          </a:p>
        </p:txBody>
      </p:sp>
      <p:sp>
        <p:nvSpPr>
          <p:cNvPr id="1074" name="4.3 - Type d’architecture"/>
          <p:cNvSpPr txBox="1"/>
          <p:nvPr>
            <p:ph type="body" idx="21"/>
          </p:nvPr>
        </p:nvSpPr>
        <p:spPr>
          <a:prstGeom prst="rect">
            <a:avLst/>
          </a:prstGeom>
        </p:spPr>
        <p:txBody>
          <a:bodyPr/>
          <a:lstStyle/>
          <a:p>
            <a:pPr/>
            <a:r>
              <a:t>4.3 - Type d’architecture</a:t>
            </a:r>
          </a:p>
        </p:txBody>
      </p:sp>
      <p:sp>
        <p:nvSpPr>
          <p:cNvPr id="1075"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076" name="pasted-image.tiff" descr="pasted-image.tiff"/>
          <p:cNvPicPr>
            <a:picLocks noChangeAspect="1"/>
          </p:cNvPicPr>
          <p:nvPr/>
        </p:nvPicPr>
        <p:blipFill>
          <a:blip r:embed="rId3">
            <a:extLst/>
          </a:blip>
          <a:stretch>
            <a:fillRect/>
          </a:stretch>
        </p:blipFill>
        <p:spPr>
          <a:xfrm>
            <a:off x="5202144" y="4540426"/>
            <a:ext cx="7670523" cy="4314670"/>
          </a:xfrm>
          <a:prstGeom prst="rect">
            <a:avLst/>
          </a:prstGeom>
          <a:ln w="12700">
            <a:miter lim="400000"/>
          </a:ln>
        </p:spPr>
      </p:pic>
      <p:sp>
        <p:nvSpPr>
          <p:cNvPr id="1077" name="Fig 4.4 - Content delivery network"/>
          <p:cNvSpPr txBox="1"/>
          <p:nvPr/>
        </p:nvSpPr>
        <p:spPr>
          <a:xfrm>
            <a:off x="4857265" y="9123337"/>
            <a:ext cx="3249514"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4.4 - Content delivery network</a:t>
            </a:r>
          </a:p>
        </p:txBody>
      </p:sp>
    </p:spTree>
  </p:cSld>
  <p:clrMapOvr>
    <a:masterClrMapping/>
  </p:clrMapOvr>
  <p:transition xmlns:p14="http://schemas.microsoft.com/office/powerpoint/2010/main" spd="med" advClick="1"/>
</p:sld>
</file>

<file path=ppt/slides/slide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1" name="4 -  Architectures client-serveur"/>
          <p:cNvSpPr txBox="1"/>
          <p:nvPr>
            <p:ph type="title"/>
          </p:nvPr>
        </p:nvSpPr>
        <p:spPr>
          <a:prstGeom prst="rect">
            <a:avLst/>
          </a:prstGeom>
        </p:spPr>
        <p:txBody>
          <a:bodyPr/>
          <a:lstStyle>
            <a:lvl1pPr defTabSz="432308">
              <a:defRPr spc="-68" sz="3404"/>
            </a:lvl1pPr>
          </a:lstStyle>
          <a:p>
            <a:pPr/>
            <a:r>
              <a:t>4 -  Architectures client-serveur</a:t>
            </a:r>
          </a:p>
        </p:txBody>
      </p:sp>
      <p:sp>
        <p:nvSpPr>
          <p:cNvPr id="1082" name="4.3 - Type d’architecture"/>
          <p:cNvSpPr txBox="1"/>
          <p:nvPr>
            <p:ph type="body" idx="21"/>
          </p:nvPr>
        </p:nvSpPr>
        <p:spPr>
          <a:prstGeom prst="rect">
            <a:avLst/>
          </a:prstGeom>
        </p:spPr>
        <p:txBody>
          <a:bodyPr/>
          <a:lstStyle/>
          <a:p>
            <a:pPr/>
            <a:r>
              <a:t>4.3 - Type d’architecture</a:t>
            </a:r>
          </a:p>
        </p:txBody>
      </p:sp>
      <p:sp>
        <p:nvSpPr>
          <p:cNvPr id="1083" name="Architecture peer-to-peer (P2P)…"/>
          <p:cNvSpPr txBox="1"/>
          <p:nvPr>
            <p:ph type="body" idx="1"/>
          </p:nvPr>
        </p:nvSpPr>
        <p:spPr>
          <a:xfrm>
            <a:off x="355600" y="1684734"/>
            <a:ext cx="12204701" cy="7652389"/>
          </a:xfrm>
          <a:prstGeom prst="rect">
            <a:avLst/>
          </a:prstGeom>
        </p:spPr>
        <p:txBody>
          <a:bodyPr/>
          <a:lstStyle/>
          <a:p>
            <a:pPr/>
            <a:r>
              <a:t>Architecture peer-to-peer (P2P)</a:t>
            </a:r>
          </a:p>
          <a:p>
            <a:pPr lvl="1"/>
            <a:r>
              <a:t>Une architecture </a:t>
            </a:r>
            <a:r>
              <a:rPr b="1"/>
              <a:t>pair à pair</a:t>
            </a:r>
            <a:r>
              <a:t> </a:t>
            </a:r>
            <a:br/>
            <a:r>
              <a:t>(</a:t>
            </a:r>
            <a:r>
              <a:rPr b="1" i="1"/>
              <a:t>peer-to-peer</a:t>
            </a:r>
            <a:r>
              <a:t> ou P2P en anglais) </a:t>
            </a:r>
            <a:br/>
            <a:r>
              <a:t>est un environnement client–serveur</a:t>
            </a:r>
            <a:br/>
            <a:r>
              <a:t>où chaque programme connecté </a:t>
            </a:r>
            <a:br/>
            <a:r>
              <a:t>est susceptible de jouer </a:t>
            </a:r>
            <a:r>
              <a:rPr b="1"/>
              <a:t>tour à tour</a:t>
            </a:r>
            <a:r>
              <a:t> </a:t>
            </a:r>
            <a:br/>
            <a:r>
              <a:t>ou </a:t>
            </a:r>
            <a:r>
              <a:rPr b="1"/>
              <a:t>à la fois</a:t>
            </a:r>
            <a:r>
              <a:t> le rôle de client et celui</a:t>
            </a:r>
            <a:br/>
            <a:r>
              <a:t>de serveur.</a:t>
            </a:r>
          </a:p>
          <a:p>
            <a:pPr lvl="1"/>
            <a:r>
              <a:t>Les composants d’un système P2P </a:t>
            </a:r>
            <a:br/>
            <a:r>
              <a:t>sont appelés </a:t>
            </a:r>
            <a:r>
              <a:rPr b="1"/>
              <a:t>nœuds</a:t>
            </a:r>
            <a:r>
              <a:t>, </a:t>
            </a:r>
            <a:r>
              <a:rPr b="1"/>
              <a:t>pairs</a:t>
            </a:r>
            <a:r>
              <a:t> ou </a:t>
            </a:r>
            <a:br/>
            <a:r>
              <a:rPr b="1"/>
              <a:t>utilisateurs</a:t>
            </a:r>
            <a:r>
              <a:t>.</a:t>
            </a:r>
          </a:p>
          <a:p>
            <a:pPr lvl="1"/>
            <a:r>
              <a:t>Certains systèmes sont :</a:t>
            </a:r>
          </a:p>
          <a:p>
            <a:pPr lvl="2" marL="1295400" indent="-279400">
              <a:buChar char="★"/>
            </a:pPr>
            <a:r>
              <a:t>partiellement centralisés ; un </a:t>
            </a:r>
            <a:br/>
            <a:r>
              <a:t>serveur intermédiaire gère une </a:t>
            </a:r>
            <a:br/>
            <a:r>
              <a:t>partie des échanges</a:t>
            </a:r>
          </a:p>
          <a:p>
            <a:pPr lvl="2" marL="1295400" indent="-279400">
              <a:buChar char="★"/>
            </a:pPr>
            <a:r>
              <a:t>totalement décentralisés ; sans </a:t>
            </a:r>
            <a:br/>
            <a:r>
              <a:t>infrastructure particulière</a:t>
            </a:r>
          </a:p>
          <a:p>
            <a:pPr lvl="1" marL="828842" indent="-320842">
              <a:buChar char="✤"/>
            </a:pPr>
            <a:r>
              <a:t>Un tel réseau est adapté au partage d’objets (fichiers, flux multimédia, calcul réparti, etc.)</a:t>
            </a:r>
          </a:p>
        </p:txBody>
      </p:sp>
      <p:sp>
        <p:nvSpPr>
          <p:cNvPr id="1084"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087" name="580px-P2P-network.svg.png"/>
          <p:cNvGrpSpPr/>
          <p:nvPr/>
        </p:nvGrpSpPr>
        <p:grpSpPr>
          <a:xfrm>
            <a:off x="6105493" y="1591942"/>
            <a:ext cx="6769101" cy="6096001"/>
            <a:chOff x="0" y="0"/>
            <a:chExt cx="6769100" cy="6096000"/>
          </a:xfrm>
        </p:grpSpPr>
        <p:pic>
          <p:nvPicPr>
            <p:cNvPr id="1086" name="580px-P2P-network.svg.png" descr="580px-P2P-network.svg.png"/>
            <p:cNvPicPr>
              <a:picLocks noChangeAspect="1"/>
            </p:cNvPicPr>
            <p:nvPr/>
          </p:nvPicPr>
          <p:blipFill>
            <a:blip r:embed="rId2">
              <a:extLst/>
            </a:blip>
            <a:srcRect l="0" t="0" r="0" b="0"/>
            <a:stretch>
              <a:fillRect/>
            </a:stretch>
          </p:blipFill>
          <p:spPr>
            <a:xfrm>
              <a:off x="127000" y="88900"/>
              <a:ext cx="6515100" cy="5765800"/>
            </a:xfrm>
            <a:prstGeom prst="rect">
              <a:avLst/>
            </a:prstGeom>
            <a:ln>
              <a:noFill/>
            </a:ln>
            <a:effectLst/>
          </p:spPr>
        </p:pic>
        <p:pic>
          <p:nvPicPr>
            <p:cNvPr id="1085" name="580px-P2P-network.svg.png" descr="580px-P2P-network.svg.png"/>
            <p:cNvPicPr>
              <a:picLocks noChangeAspect="0"/>
            </p:cNvPicPr>
            <p:nvPr/>
          </p:nvPicPr>
          <p:blipFill>
            <a:blip r:embed="rId3">
              <a:extLst/>
            </a:blip>
            <a:stretch>
              <a:fillRect/>
            </a:stretch>
          </p:blipFill>
          <p:spPr>
            <a:xfrm>
              <a:off x="0" y="0"/>
              <a:ext cx="6769100" cy="6096000"/>
            </a:xfrm>
            <a:prstGeom prst="rect">
              <a:avLst/>
            </a:prstGeom>
            <a:effectLst/>
          </p:spPr>
        </p:pic>
      </p:grpSp>
      <p:sp>
        <p:nvSpPr>
          <p:cNvPr id="1088" name="Fig 4.5 - Architectures peer-to-peer"/>
          <p:cNvSpPr txBox="1"/>
          <p:nvPr/>
        </p:nvSpPr>
        <p:spPr>
          <a:xfrm>
            <a:off x="6130393" y="7753676"/>
            <a:ext cx="3367486"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normAutofit fontScale="100000" lnSpcReduction="0"/>
          </a:bodyPr>
          <a:lstStyle>
            <a:lvl1pPr defTabSz="450000">
              <a:spcBef>
                <a:spcPts val="0"/>
              </a:spcBef>
              <a:defRPr i="0" sz="1600">
                <a:solidFill>
                  <a:srgbClr val="000000"/>
                </a:solidFill>
                <a:latin typeface="+mn-lt"/>
                <a:ea typeface="+mn-ea"/>
                <a:cs typeface="+mn-cs"/>
                <a:sym typeface="Trebuchet MS"/>
              </a:defRPr>
            </a:lvl1pPr>
          </a:lstStyle>
          <a:p>
            <a:pPr/>
            <a:r>
              <a:t>Fig 4.5 - Architectures peer-to-peer</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Editorial">
  <a:themeElements>
    <a:clrScheme name="Editorial">
      <a:dk1>
        <a:srgbClr val="AAB75D"/>
      </a:dk1>
      <a:lt1>
        <a:srgbClr val="665AB7"/>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Book Antiqua"/>
        <a:ea typeface="Book Antiqua"/>
        <a:cs typeface="Book Antiqua"/>
      </a:majorFont>
      <a:minorFont>
        <a:latin typeface="Trebuchet MS"/>
        <a:ea typeface="Trebuchet MS"/>
        <a:cs typeface="Trebuchet MS"/>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mj-lt"/>
            <a:ea typeface="+mj-ea"/>
            <a:cs typeface="+mj-cs"/>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hueOff val="109194"/>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normAutofit fontScale="100000" lnSpcReduction="0"/>
      </a:bodyPr>
      <a:lstStyle>
        <a:defPPr marL="0" marR="0" indent="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Editorial">
  <a:themeElements>
    <a:clrScheme name="Editorial">
      <a:dk1>
        <a:srgbClr val="000000"/>
      </a:dk1>
      <a:lt1>
        <a:srgbClr val="FFFFFF"/>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Book Antiqua"/>
        <a:ea typeface="Book Antiqua"/>
        <a:cs typeface="Book Antiqua"/>
      </a:majorFont>
      <a:minorFont>
        <a:latin typeface="Trebuchet MS"/>
        <a:ea typeface="Trebuchet MS"/>
        <a:cs typeface="Trebuchet MS"/>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mj-lt"/>
            <a:ea typeface="+mj-ea"/>
            <a:cs typeface="+mj-cs"/>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hueOff val="109194"/>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normAutofit fontScale="100000" lnSpcReduction="0"/>
      </a:bodyPr>
      <a:lstStyle>
        <a:defPPr marL="0" marR="0" indent="0" algn="l" defTabSz="584200" rtl="0" fontAlgn="auto" latinLnBrk="0" hangingPunct="0">
          <a:lnSpc>
            <a:spcPct val="100000"/>
          </a:lnSpc>
          <a:spcBef>
            <a:spcPts val="1000"/>
          </a:spcBef>
          <a:spcAft>
            <a:spcPts val="0"/>
          </a:spcAft>
          <a:buClrTx/>
          <a:buSzTx/>
          <a:buFontTx/>
          <a:buNone/>
          <a:tabLst/>
          <a:defRPr b="0" baseline="0" cap="none" i="1" spc="0" strike="noStrike" sz="2400" u="none" kumimoji="0" normalizeH="0">
            <a:ln>
              <a:noFill/>
            </a:ln>
            <a:solidFill>
              <a:srgbClr val="665AB7"/>
            </a:solidFill>
            <a:effectLst/>
            <a:uFillTx/>
            <a:latin typeface="Avenir Next Demi Bold"/>
            <a:ea typeface="Avenir Next Demi Bold"/>
            <a:cs typeface="Avenir Next Demi Bold"/>
            <a:sym typeface="Avenir Next Demi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